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charts/chart28.xml" ContentType="application/vnd.openxmlformats-officedocument.drawingml.char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charts/chart13.xml" ContentType="application/vnd.openxmlformats-officedocument.drawingml.chart+xml"/>
  <Override PartName="/ppt/charts/chart24.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charts/chart7.xml" ContentType="application/vnd.openxmlformats-officedocument.drawingml.chart+xml"/>
  <Override PartName="/ppt/charts/chart20.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charts/chart29.xml" ContentType="application/vnd.openxmlformats-officedocument.drawingml.chart+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charts/chart25.xml" ContentType="application/vnd.openxmlformats-officedocument.drawingml.chart+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charts/chart14.xml" ContentType="application/vnd.openxmlformats-officedocument.drawingml.chart+xml"/>
  <Override PartName="/ppt/charts/chart23.xml" ContentType="application/vnd.openxmlformats-officedocument.drawingml.char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22.xml" ContentType="application/vnd.openxmlformats-officedocument.presentationml.notesSlide+xml"/>
  <Override PartName="/ppt/diagrams/layout4.xml" ContentType="application/vnd.openxmlformats-officedocument.drawingml.diagramLayou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diagrams/data5.xml" ContentType="application/vnd.openxmlformats-officedocument.drawingml.diagramData+xml"/>
  <Override PartName="/ppt/charts/chart10.xml" ContentType="application/vnd.openxmlformats-officedocument.drawingml.chart+xml"/>
  <Override PartName="/ppt/notesSlides/notesSlide6.xml" ContentType="application/vnd.openxmlformats-officedocument.presentationml.notesSlide+xml"/>
  <Override PartName="/ppt/diagrams/data3.xml" ContentType="application/vnd.openxmlformats-officedocument.drawingml.diagramData+xml"/>
  <Override PartName="/ppt/charts/chart4.xml" ContentType="application/vnd.openxmlformats-officedocument.drawingml.chart+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charts/chart2.xml" ContentType="application/vnd.openxmlformats-officedocument.drawingml.chart+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xls" ContentType="application/vnd.ms-excel"/>
  <Override PartName="/ppt/notesSlides/notesSlide18.xml" ContentType="application/vnd.openxmlformats-officedocument.presentationml.notesSlide+xml"/>
  <Override PartName="/ppt/charts/chart26.xml" ContentType="application/vnd.openxmlformats-officedocument.drawingml.char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charts/chart15.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10.xml" ContentType="application/vnd.openxmlformats-officedocument.presentationml.notesSlide+xml"/>
  <Override PartName="/ppt/charts/chart5.xml" ContentType="application/vnd.openxmlformats-officedocument.drawingml.chart+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rawings/drawing1.xml" ContentType="application/vnd.openxmlformats-officedocument.drawingml.chartshapes+xml"/>
  <Override PartName="/ppt/charts/chart27.xml" ContentType="application/vnd.openxmlformats-officedocument.drawingml.char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charts/chart1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69" r:id="rId2"/>
    <p:sldId id="395" r:id="rId3"/>
    <p:sldId id="396" r:id="rId4"/>
    <p:sldId id="397" r:id="rId5"/>
    <p:sldId id="398" r:id="rId6"/>
    <p:sldId id="377" r:id="rId7"/>
    <p:sldId id="393" r:id="rId8"/>
    <p:sldId id="364" r:id="rId9"/>
    <p:sldId id="400" r:id="rId10"/>
    <p:sldId id="399" r:id="rId11"/>
    <p:sldId id="381" r:id="rId12"/>
    <p:sldId id="360" r:id="rId13"/>
    <p:sldId id="361" r:id="rId14"/>
    <p:sldId id="382" r:id="rId15"/>
    <p:sldId id="362" r:id="rId16"/>
    <p:sldId id="363" r:id="rId17"/>
    <p:sldId id="373" r:id="rId18"/>
    <p:sldId id="384" r:id="rId19"/>
    <p:sldId id="408" r:id="rId20"/>
    <p:sldId id="410" r:id="rId21"/>
    <p:sldId id="402" r:id="rId22"/>
    <p:sldId id="401" r:id="rId23"/>
    <p:sldId id="414" r:id="rId24"/>
    <p:sldId id="415" r:id="rId25"/>
    <p:sldId id="419" r:id="rId26"/>
    <p:sldId id="417" r:id="rId27"/>
    <p:sldId id="421" r:id="rId28"/>
    <p:sldId id="424" r:id="rId29"/>
    <p:sldId id="425" r:id="rId30"/>
    <p:sldId id="426" r:id="rId31"/>
    <p:sldId id="427" r:id="rId32"/>
    <p:sldId id="428" r:id="rId33"/>
    <p:sldId id="429" r:id="rId34"/>
    <p:sldId id="411" r:id="rId35"/>
    <p:sldId id="431" r:id="rId36"/>
    <p:sldId id="413" r:id="rId37"/>
    <p:sldId id="409" r:id="rId38"/>
    <p:sldId id="432" r:id="rId39"/>
    <p:sldId id="405" r:id="rId40"/>
    <p:sldId id="406" r:id="rId41"/>
    <p:sldId id="303" r:id="rId42"/>
  </p:sldIdLst>
  <p:sldSz cx="9144000" cy="6858000" type="screen4x3"/>
  <p:notesSz cx="6797675" cy="9925050"/>
  <p:defaultTextStyle>
    <a:defPPr>
      <a:defRPr lang="el-G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EBB9"/>
    <a:srgbClr val="CC3300"/>
    <a:srgbClr val="969696"/>
    <a:srgbClr val="FFCC00"/>
    <a:srgbClr val="FF0000"/>
    <a:srgbClr val="FF9900"/>
    <a:srgbClr val="66FFCC"/>
    <a:srgbClr val="FF0066"/>
    <a:srgbClr val="C2DAD3"/>
  </p:clrMru>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Μεσαίο στυλ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Μεσαίο στυλ 2 - Έμφασ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Μεσαίο στυλ 2 - Έμφαση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Μεσαίο στυλ 2 - Έμφαση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3705" autoAdjust="0"/>
  </p:normalViewPr>
  <p:slideViewPr>
    <p:cSldViewPr>
      <p:cViewPr varScale="1">
        <p:scale>
          <a:sx n="68" d="100"/>
          <a:sy n="68" d="100"/>
        </p:scale>
        <p:origin x="-14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7" d="100"/>
          <a:sy n="47" d="100"/>
        </p:scale>
        <p:origin x="-2790" y="-108"/>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Office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Office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Office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Office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l-GR"/>
  <c:chart>
    <c:autoTitleDeleted val="1"/>
    <c:view3D>
      <c:rotX val="30"/>
      <c:perspective val="30"/>
    </c:view3D>
    <c:plotArea>
      <c:layout/>
      <c:pie3DChart>
        <c:varyColors val="1"/>
        <c:ser>
          <c:idx val="0"/>
          <c:order val="0"/>
          <c:tx>
            <c:strRef>
              <c:f>Φύλλο1!$B$1</c:f>
              <c:strCache>
                <c:ptCount val="1"/>
                <c:pt idx="0">
                  <c:v>Πωλήσεις</c:v>
                </c:pt>
              </c:strCache>
            </c:strRef>
          </c:tx>
          <c:spPr>
            <a:solidFill>
              <a:srgbClr val="0070C0"/>
            </a:solidFill>
            <a:ln>
              <a:solidFill>
                <a:schemeClr val="tx1"/>
              </a:solidFill>
            </a:ln>
            <a:scene3d>
              <a:camera prst="orthographicFront"/>
              <a:lightRig rig="threePt" dir="t"/>
            </a:scene3d>
            <a:sp3d prstMaterial="flat">
              <a:contourClr>
                <a:srgbClr val="000000"/>
              </a:contourClr>
            </a:sp3d>
          </c:spPr>
          <c:explosion val="12"/>
          <c:dPt>
            <c:idx val="0"/>
            <c:spPr>
              <a:solidFill>
                <a:srgbClr val="FF0066"/>
              </a:solidFill>
              <a:ln>
                <a:solidFill>
                  <a:schemeClr val="tx1"/>
                </a:solidFill>
              </a:ln>
              <a:scene3d>
                <a:camera prst="orthographicFront"/>
                <a:lightRig rig="threePt" dir="t"/>
              </a:scene3d>
              <a:sp3d prstMaterial="flat">
                <a:contourClr>
                  <a:srgbClr val="000000"/>
                </a:contourClr>
              </a:sp3d>
            </c:spPr>
          </c:dPt>
          <c:dPt>
            <c:idx val="1"/>
            <c:spPr>
              <a:solidFill>
                <a:srgbClr val="00B050"/>
              </a:solidFill>
              <a:ln>
                <a:solidFill>
                  <a:schemeClr val="tx1"/>
                </a:solidFill>
              </a:ln>
              <a:scene3d>
                <a:camera prst="orthographicFront"/>
                <a:lightRig rig="threePt" dir="t"/>
              </a:scene3d>
              <a:sp3d prstMaterial="flat">
                <a:contourClr>
                  <a:srgbClr val="000000"/>
                </a:contourClr>
              </a:sp3d>
            </c:spPr>
          </c:dPt>
          <c:dPt>
            <c:idx val="2"/>
            <c:spPr>
              <a:solidFill>
                <a:schemeClr val="accent6">
                  <a:lumMod val="60000"/>
                  <a:lumOff val="40000"/>
                </a:schemeClr>
              </a:solidFill>
              <a:ln>
                <a:solidFill>
                  <a:schemeClr val="tx1"/>
                </a:solidFill>
              </a:ln>
              <a:scene3d>
                <a:camera prst="orthographicFront"/>
                <a:lightRig rig="threePt" dir="t"/>
              </a:scene3d>
              <a:sp3d prstMaterial="flat">
                <a:contourClr>
                  <a:srgbClr val="000000"/>
                </a:contourClr>
              </a:sp3d>
            </c:spPr>
          </c:dPt>
          <c:dPt>
            <c:idx val="3"/>
            <c:spPr>
              <a:solidFill>
                <a:srgbClr val="00B0F0"/>
              </a:solidFill>
              <a:ln>
                <a:solidFill>
                  <a:schemeClr val="tx1"/>
                </a:solidFill>
              </a:ln>
              <a:scene3d>
                <a:camera prst="orthographicFront"/>
                <a:lightRig rig="threePt" dir="t"/>
              </a:scene3d>
              <a:sp3d prstMaterial="flat">
                <a:contourClr>
                  <a:srgbClr val="000000"/>
                </a:contourClr>
              </a:sp3d>
            </c:spPr>
          </c:dPt>
          <c:dLbls>
            <c:dLbl>
              <c:idx val="0"/>
              <c:layout>
                <c:manualLayout>
                  <c:x val="-0.21849876366778556"/>
                  <c:y val="2.6173395699797992E-2"/>
                </c:manualLayout>
              </c:layout>
              <c:dLblPos val="bestFit"/>
              <c:showPercent val="1"/>
            </c:dLbl>
            <c:dLbl>
              <c:idx val="1"/>
              <c:layout>
                <c:manualLayout>
                  <c:x val="0.14472740793158664"/>
                  <c:y val="-0.27353992768071372"/>
                </c:manualLayout>
              </c:layout>
              <c:dLblPos val="bestFit"/>
              <c:showPercent val="1"/>
            </c:dLbl>
            <c:dLbl>
              <c:idx val="2"/>
              <c:layout>
                <c:manualLayout>
                  <c:x val="0.12977205357516691"/>
                  <c:y val="4.1290480196077992E-2"/>
                </c:manualLayout>
              </c:layout>
              <c:dLblPos val="bestFit"/>
              <c:showPercent val="1"/>
            </c:dLbl>
            <c:dLbl>
              <c:idx val="3"/>
              <c:layout>
                <c:manualLayout>
                  <c:x val="6.9519190439339934E-2"/>
                  <c:y val="0.11842561710830322"/>
                </c:manualLayout>
              </c:layout>
              <c:dLblPos val="bestFit"/>
              <c:showPercent val="1"/>
            </c:dLbl>
            <c:numFmt formatCode="0.0%" sourceLinked="0"/>
            <c:txPr>
              <a:bodyPr/>
              <a:lstStyle/>
              <a:p>
                <a:pPr>
                  <a:defRPr sz="1595" b="1">
                    <a:solidFill>
                      <a:schemeClr val="tx1"/>
                    </a:solidFill>
                    <a:latin typeface="+mn-lt"/>
                    <a:cs typeface="Tahoma" pitchFamily="34" charset="0"/>
                  </a:defRPr>
                </a:pPr>
                <a:endParaRPr lang="el-GR"/>
              </a:p>
            </c:txPr>
            <c:showPercent val="1"/>
            <c:showLeaderLines val="1"/>
          </c:dLbls>
          <c:cat>
            <c:strRef>
              <c:f>Φύλλο1!$A$2:$A$5</c:f>
              <c:strCache>
                <c:ptCount val="4"/>
                <c:pt idx="0">
                  <c:v>Υπηρεσίες</c:v>
                </c:pt>
                <c:pt idx="1">
                  <c:v>Μεταποίηση</c:v>
                </c:pt>
                <c:pt idx="2">
                  <c:v>Εμπόριο (Χονδρικό)</c:v>
                </c:pt>
                <c:pt idx="3">
                  <c:v>Τουρισμός</c:v>
                </c:pt>
              </c:strCache>
            </c:strRef>
          </c:cat>
          <c:val>
            <c:numRef>
              <c:f>Φύλλο1!$B$2:$B$5</c:f>
              <c:numCache>
                <c:formatCode>0.0%</c:formatCode>
                <c:ptCount val="4"/>
                <c:pt idx="0">
                  <c:v>0.45</c:v>
                </c:pt>
                <c:pt idx="1">
                  <c:v>0.30000000000000027</c:v>
                </c:pt>
                <c:pt idx="2">
                  <c:v>0.13500000000000001</c:v>
                </c:pt>
                <c:pt idx="3">
                  <c:v>0.11500000000000009</c:v>
                </c:pt>
              </c:numCache>
            </c:numRef>
          </c:val>
        </c:ser>
        <c:dLbls>
          <c:showPercent val="1"/>
        </c:dLbls>
      </c:pie3DChart>
      <c:spPr>
        <a:noFill/>
        <a:ln w="25398">
          <a:noFill/>
        </a:ln>
      </c:spPr>
    </c:plotArea>
    <c:legend>
      <c:legendPos val="r"/>
      <c:layout>
        <c:manualLayout>
          <c:xMode val="edge"/>
          <c:yMode val="edge"/>
          <c:x val="0.72347236351305522"/>
          <c:y val="0.28924170470909033"/>
          <c:w val="0.27652763648694478"/>
          <c:h val="0.44533247546391358"/>
        </c:manualLayout>
      </c:layout>
      <c:txPr>
        <a:bodyPr/>
        <a:lstStyle/>
        <a:p>
          <a:pPr>
            <a:defRPr sz="1595" b="0">
              <a:latin typeface="+mn-lt"/>
              <a:cs typeface="Tahoma" pitchFamily="34" charset="0"/>
            </a:defRPr>
          </a:pPr>
          <a:endParaRPr lang="el-GR"/>
        </a:p>
      </c:txPr>
    </c:legend>
    <c:plotVisOnly val="1"/>
    <c:dispBlanksAs val="zero"/>
  </c:chart>
  <c:txPr>
    <a:bodyPr/>
    <a:lstStyle/>
    <a:p>
      <a:pPr>
        <a:defRPr sz="1791"/>
      </a:pPr>
      <a:endParaRPr lang="el-GR"/>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0"/>
          <c:y val="9.3596059113301003E-2"/>
          <c:w val="0.95063113168324065"/>
          <c:h val="0.89162561576354904"/>
        </c:manualLayout>
      </c:layout>
      <c:barChart>
        <c:barDir val="bar"/>
        <c:grouping val="stacked"/>
        <c:ser>
          <c:idx val="0"/>
          <c:order val="0"/>
          <c:tx>
            <c:strRef>
              <c:f>Sheet1!$B$1</c:f>
              <c:strCache>
                <c:ptCount val="1"/>
                <c:pt idx="0">
                  <c:v>Tend to Disagree</c:v>
                </c:pt>
              </c:strCache>
            </c:strRef>
          </c:tx>
          <c:spPr>
            <a:solidFill>
              <a:srgbClr val="FF0000"/>
            </a:solidFill>
            <a:ln w="3134">
              <a:solidFill>
                <a:schemeClr val="tx1"/>
              </a:solidFill>
            </a:ln>
          </c:spPr>
          <c:dLbls>
            <c:dLbl>
              <c:idx val="0"/>
              <c:tx>
                <c:rich>
                  <a:bodyPr/>
                  <a:lstStyle/>
                  <a:p>
                    <a:r>
                      <a:rPr lang="el-GR" sz="1383" b="1" dirty="0" smtClean="0">
                        <a:solidFill>
                          <a:schemeClr val="bg1"/>
                        </a:solidFill>
                      </a:rPr>
                      <a:t>5</a:t>
                    </a:r>
                    <a:r>
                      <a:rPr lang="en-US" b="1" dirty="0" smtClean="0">
                        <a:solidFill>
                          <a:schemeClr val="bg1"/>
                        </a:solidFill>
                      </a:rPr>
                      <a:t>%</a:t>
                    </a:r>
                    <a:endParaRPr lang="en-US" b="1" dirty="0">
                      <a:solidFill>
                        <a:schemeClr val="bg1"/>
                      </a:solidFill>
                    </a:endParaRPr>
                  </a:p>
                </c:rich>
              </c:tx>
            </c:dLbl>
            <c:spPr>
              <a:noFill/>
            </c:spPr>
            <c:txPr>
              <a:bodyPr/>
              <a:lstStyle/>
              <a:p>
                <a:pPr>
                  <a:defRPr sz="1383"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6.0000000000000032E-2</c:v>
                </c:pt>
              </c:numCache>
            </c:numRef>
          </c:val>
        </c:ser>
        <c:ser>
          <c:idx val="1"/>
          <c:order val="1"/>
          <c:tx>
            <c:strRef>
              <c:f>Sheet1!$C$1</c:f>
              <c:strCache>
                <c:ptCount val="1"/>
                <c:pt idx="0">
                  <c:v>Neutral</c:v>
                </c:pt>
              </c:strCache>
            </c:strRef>
          </c:tx>
          <c:spPr>
            <a:solidFill>
              <a:srgbClr val="FFFF00">
                <a:alpha val="78000"/>
              </a:srgbClr>
            </a:solidFill>
            <a:ln w="3134">
              <a:solidFill>
                <a:schemeClr val="tx1"/>
              </a:solidFill>
            </a:ln>
          </c:spPr>
          <c:dLbls>
            <c:txPr>
              <a:bodyPr/>
              <a:lstStyle/>
              <a:p>
                <a:pPr>
                  <a:defRPr sz="1383" b="1"/>
                </a:pPr>
                <a:endParaRPr lang="el-GR"/>
              </a:p>
            </c:txPr>
            <c:showVal val="1"/>
          </c:dLbls>
          <c:cat>
            <c:numRef>
              <c:f>Sheet1!$A$2</c:f>
              <c:numCache>
                <c:formatCode>General</c:formatCode>
                <c:ptCount val="1"/>
              </c:numCache>
            </c:numRef>
          </c:cat>
          <c:val>
            <c:numRef>
              <c:f>Sheet1!$C$2</c:f>
              <c:numCache>
                <c:formatCode>0%</c:formatCode>
                <c:ptCount val="1"/>
                <c:pt idx="0">
                  <c:v>0.25</c:v>
                </c:pt>
              </c:numCache>
            </c:numRef>
          </c:val>
        </c:ser>
        <c:ser>
          <c:idx val="2"/>
          <c:order val="2"/>
          <c:tx>
            <c:strRef>
              <c:f>Sheet1!$D$1</c:f>
              <c:strCache>
                <c:ptCount val="1"/>
                <c:pt idx="0">
                  <c:v>Tend to Agree</c:v>
                </c:pt>
              </c:strCache>
            </c:strRef>
          </c:tx>
          <c:spPr>
            <a:solidFill>
              <a:srgbClr val="00B0F0"/>
            </a:solidFill>
            <a:ln w="3134">
              <a:solidFill>
                <a:schemeClr val="tx1"/>
              </a:solidFill>
              <a:prstDash val="solid"/>
            </a:ln>
          </c:spPr>
          <c:dLbls>
            <c:txPr>
              <a:bodyPr/>
              <a:lstStyle/>
              <a:p>
                <a:pPr>
                  <a:defRPr sz="1383" b="1"/>
                </a:pPr>
                <a:endParaRPr lang="el-GR"/>
              </a:p>
            </c:txPr>
            <c:showVal val="1"/>
          </c:dLbls>
          <c:cat>
            <c:numRef>
              <c:f>Sheet1!$A$2</c:f>
              <c:numCache>
                <c:formatCode>General</c:formatCode>
                <c:ptCount val="1"/>
              </c:numCache>
            </c:numRef>
          </c:cat>
          <c:val>
            <c:numRef>
              <c:f>Sheet1!$D$2</c:f>
              <c:numCache>
                <c:formatCode>0%</c:formatCode>
                <c:ptCount val="1"/>
                <c:pt idx="0">
                  <c:v>0.70000000000000051</c:v>
                </c:pt>
              </c:numCache>
            </c:numRef>
          </c:val>
        </c:ser>
        <c:dLbls>
          <c:showVal val="1"/>
        </c:dLbls>
        <c:gapWidth val="86"/>
        <c:overlap val="100"/>
        <c:axId val="135566464"/>
        <c:axId val="135568000"/>
      </c:barChart>
      <c:catAx>
        <c:axId val="135566464"/>
        <c:scaling>
          <c:orientation val="maxMin"/>
        </c:scaling>
        <c:delete val="1"/>
        <c:axPos val="l"/>
        <c:numFmt formatCode="General" sourceLinked="1"/>
        <c:tickLblPos val="none"/>
        <c:crossAx val="135568000"/>
        <c:crosses val="autoZero"/>
        <c:auto val="1"/>
        <c:lblAlgn val="ctr"/>
        <c:lblOffset val="100"/>
      </c:catAx>
      <c:valAx>
        <c:axId val="135568000"/>
        <c:scaling>
          <c:orientation val="minMax"/>
          <c:max val="1.01"/>
          <c:min val="0"/>
        </c:scaling>
        <c:delete val="1"/>
        <c:axPos val="t"/>
        <c:numFmt formatCode="0%" sourceLinked="1"/>
        <c:tickLblPos val="none"/>
        <c:crossAx val="135566464"/>
        <c:crosses val="autoZero"/>
        <c:crossBetween val="between"/>
      </c:valAx>
      <c:spPr>
        <a:noFill/>
        <a:ln w="25393">
          <a:noFill/>
        </a:ln>
      </c:spPr>
    </c:plotArea>
    <c:plotVisOnly val="1"/>
    <c:dispBlanksAs val="gap"/>
  </c:chart>
  <c:txPr>
    <a:bodyPr/>
    <a:lstStyle/>
    <a:p>
      <a:pPr>
        <a:defRPr sz="1091"/>
      </a:pPr>
      <a:endParaRPr lang="el-GR"/>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2.711864669994023E-2"/>
          <c:y val="0.13496932515337584"/>
          <c:w val="0.94576270660011963"/>
          <c:h val="0.86503067484662577"/>
        </c:manualLayout>
      </c:layout>
      <c:barChart>
        <c:barDir val="bar"/>
        <c:grouping val="stacked"/>
        <c:ser>
          <c:idx val="0"/>
          <c:order val="0"/>
          <c:tx>
            <c:strRef>
              <c:f>Sheet1!$B$1</c:f>
              <c:strCache>
                <c:ptCount val="1"/>
                <c:pt idx="0">
                  <c:v>Tend to Disagree</c:v>
                </c:pt>
              </c:strCache>
            </c:strRef>
          </c:tx>
          <c:spPr>
            <a:solidFill>
              <a:srgbClr val="FF0000"/>
            </a:solidFill>
            <a:ln w="3135">
              <a:solidFill>
                <a:schemeClr val="tx1"/>
              </a:solidFill>
            </a:ln>
          </c:spPr>
          <c:dLbls>
            <c:dLbl>
              <c:idx val="0"/>
              <c:tx>
                <c:rich>
                  <a:bodyPr/>
                  <a:lstStyle/>
                  <a:p>
                    <a:r>
                      <a:rPr lang="en-US" sz="1384" b="1" dirty="0" smtClean="0">
                        <a:solidFill>
                          <a:schemeClr val="bg1"/>
                        </a:solidFill>
                      </a:rPr>
                      <a:t>1</a:t>
                    </a:r>
                    <a:r>
                      <a:rPr lang="en-US" b="1" dirty="0" smtClean="0">
                        <a:solidFill>
                          <a:schemeClr val="bg1"/>
                        </a:solidFill>
                      </a:rPr>
                      <a:t>0%</a:t>
                    </a:r>
                    <a:endParaRPr lang="en-US" b="1" dirty="0">
                      <a:solidFill>
                        <a:schemeClr val="bg1"/>
                      </a:solidFill>
                    </a:endParaRPr>
                  </a:p>
                </c:rich>
              </c:tx>
            </c:dLbl>
            <c:spPr>
              <a:noFill/>
            </c:spPr>
            <c:txPr>
              <a:bodyPr/>
              <a:lstStyle/>
              <a:p>
                <a:pPr>
                  <a:defRPr sz="1384"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0.1</c:v>
                </c:pt>
              </c:numCache>
            </c:numRef>
          </c:val>
        </c:ser>
        <c:ser>
          <c:idx val="1"/>
          <c:order val="1"/>
          <c:tx>
            <c:strRef>
              <c:f>Sheet1!$C$1</c:f>
              <c:strCache>
                <c:ptCount val="1"/>
                <c:pt idx="0">
                  <c:v>Neutral</c:v>
                </c:pt>
              </c:strCache>
            </c:strRef>
          </c:tx>
          <c:spPr>
            <a:solidFill>
              <a:srgbClr val="FFFF00">
                <a:alpha val="78000"/>
              </a:srgbClr>
            </a:solidFill>
            <a:ln w="3135">
              <a:solidFill>
                <a:schemeClr val="tx1"/>
              </a:solidFill>
            </a:ln>
          </c:spPr>
          <c:dLbls>
            <c:txPr>
              <a:bodyPr/>
              <a:lstStyle/>
              <a:p>
                <a:pPr>
                  <a:defRPr sz="1384" b="1"/>
                </a:pPr>
                <a:endParaRPr lang="el-GR"/>
              </a:p>
            </c:txPr>
            <c:showVal val="1"/>
          </c:dLbls>
          <c:cat>
            <c:numRef>
              <c:f>Sheet1!$A$2</c:f>
              <c:numCache>
                <c:formatCode>General</c:formatCode>
                <c:ptCount val="1"/>
              </c:numCache>
            </c:numRef>
          </c:cat>
          <c:val>
            <c:numRef>
              <c:f>Sheet1!$C$2</c:f>
              <c:numCache>
                <c:formatCode>0%</c:formatCode>
                <c:ptCount val="1"/>
                <c:pt idx="0">
                  <c:v>0.31000000000000028</c:v>
                </c:pt>
              </c:numCache>
            </c:numRef>
          </c:val>
        </c:ser>
        <c:ser>
          <c:idx val="2"/>
          <c:order val="2"/>
          <c:tx>
            <c:strRef>
              <c:f>Sheet1!$D$1</c:f>
              <c:strCache>
                <c:ptCount val="1"/>
                <c:pt idx="0">
                  <c:v>Tend to Agree</c:v>
                </c:pt>
              </c:strCache>
            </c:strRef>
          </c:tx>
          <c:spPr>
            <a:solidFill>
              <a:srgbClr val="00B0F0"/>
            </a:solidFill>
            <a:ln w="3135">
              <a:solidFill>
                <a:schemeClr val="tx1"/>
              </a:solidFill>
              <a:prstDash val="solid"/>
            </a:ln>
          </c:spPr>
          <c:dLbls>
            <c:txPr>
              <a:bodyPr/>
              <a:lstStyle/>
              <a:p>
                <a:pPr>
                  <a:defRPr sz="1384" b="1"/>
                </a:pPr>
                <a:endParaRPr lang="el-GR"/>
              </a:p>
            </c:txPr>
            <c:showVal val="1"/>
          </c:dLbls>
          <c:cat>
            <c:numRef>
              <c:f>Sheet1!$A$2</c:f>
              <c:numCache>
                <c:formatCode>General</c:formatCode>
                <c:ptCount val="1"/>
              </c:numCache>
            </c:numRef>
          </c:cat>
          <c:val>
            <c:numRef>
              <c:f>Sheet1!$D$2</c:f>
              <c:numCache>
                <c:formatCode>0%</c:formatCode>
                <c:ptCount val="1"/>
                <c:pt idx="0">
                  <c:v>0.59</c:v>
                </c:pt>
              </c:numCache>
            </c:numRef>
          </c:val>
        </c:ser>
        <c:dLbls>
          <c:showVal val="1"/>
        </c:dLbls>
        <c:gapWidth val="86"/>
        <c:overlap val="100"/>
        <c:axId val="135513600"/>
        <c:axId val="135515136"/>
      </c:barChart>
      <c:catAx>
        <c:axId val="135513600"/>
        <c:scaling>
          <c:orientation val="maxMin"/>
        </c:scaling>
        <c:delete val="1"/>
        <c:axPos val="l"/>
        <c:numFmt formatCode="General" sourceLinked="1"/>
        <c:tickLblPos val="none"/>
        <c:crossAx val="135515136"/>
        <c:crosses val="autoZero"/>
        <c:auto val="1"/>
        <c:lblAlgn val="ctr"/>
        <c:lblOffset val="100"/>
      </c:catAx>
      <c:valAx>
        <c:axId val="135515136"/>
        <c:scaling>
          <c:orientation val="minMax"/>
          <c:max val="1.01"/>
          <c:min val="0"/>
        </c:scaling>
        <c:delete val="1"/>
        <c:axPos val="t"/>
        <c:numFmt formatCode="0%" sourceLinked="1"/>
        <c:tickLblPos val="none"/>
        <c:crossAx val="135513600"/>
        <c:crosses val="autoZero"/>
        <c:crossBetween val="between"/>
      </c:valAx>
      <c:spPr>
        <a:noFill/>
        <a:ln w="25382">
          <a:noFill/>
        </a:ln>
      </c:spPr>
    </c:plotArea>
    <c:plotVisOnly val="1"/>
    <c:dispBlanksAs val="gap"/>
  </c:chart>
  <c:txPr>
    <a:bodyPr/>
    <a:lstStyle/>
    <a:p>
      <a:pPr>
        <a:defRPr sz="1091"/>
      </a:pPr>
      <a:endParaRPr lang="el-GR"/>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13">
              <a:solidFill>
                <a:schemeClr val="tx1"/>
              </a:solidFill>
            </a:ln>
          </c:spPr>
          <c:dLbls>
            <c:dLbl>
              <c:idx val="0"/>
              <c:tx>
                <c:rich>
                  <a:bodyPr/>
                  <a:lstStyle/>
                  <a:p>
                    <a:r>
                      <a:rPr lang="en-US" sz="1371" b="0" dirty="0" smtClean="0">
                        <a:solidFill>
                          <a:schemeClr val="bg1"/>
                        </a:solidFill>
                      </a:rPr>
                      <a:t>7</a:t>
                    </a:r>
                    <a:r>
                      <a:rPr lang="en-US" b="0" dirty="0" smtClean="0">
                        <a:solidFill>
                          <a:schemeClr val="bg1"/>
                        </a:solidFill>
                      </a:rPr>
                      <a:t>%</a:t>
                    </a:r>
                    <a:endParaRPr lang="en-US" b="0" dirty="0">
                      <a:solidFill>
                        <a:schemeClr val="bg1"/>
                      </a:solidFill>
                    </a:endParaRPr>
                  </a:p>
                </c:rich>
              </c:tx>
            </c:dLbl>
            <c:spPr>
              <a:noFill/>
            </c:spPr>
            <c:txPr>
              <a:bodyPr/>
              <a:lstStyle/>
              <a:p>
                <a:pPr>
                  <a:defRPr sz="137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7.0000000000000021E-2</c:v>
                </c:pt>
              </c:numCache>
            </c:numRef>
          </c:val>
        </c:ser>
        <c:ser>
          <c:idx val="1"/>
          <c:order val="1"/>
          <c:tx>
            <c:strRef>
              <c:f>Sheet1!$C$1</c:f>
              <c:strCache>
                <c:ptCount val="1"/>
                <c:pt idx="0">
                  <c:v>Neutral</c:v>
                </c:pt>
              </c:strCache>
            </c:strRef>
          </c:tx>
          <c:spPr>
            <a:solidFill>
              <a:srgbClr val="FFFF00">
                <a:alpha val="78000"/>
              </a:srgbClr>
            </a:solidFill>
            <a:ln w="3113">
              <a:solidFill>
                <a:schemeClr val="tx1"/>
              </a:solidFill>
            </a:ln>
          </c:spPr>
          <c:dLbls>
            <c:txPr>
              <a:bodyPr/>
              <a:lstStyle/>
              <a:p>
                <a:pPr>
                  <a:defRPr sz="1371" b="1"/>
                </a:pPr>
                <a:endParaRPr lang="el-GR"/>
              </a:p>
            </c:txPr>
            <c:showVal val="1"/>
          </c:dLbls>
          <c:cat>
            <c:numRef>
              <c:f>Sheet1!$A$2</c:f>
              <c:numCache>
                <c:formatCode>General</c:formatCode>
                <c:ptCount val="1"/>
              </c:numCache>
            </c:numRef>
          </c:cat>
          <c:val>
            <c:numRef>
              <c:f>Sheet1!$C$2</c:f>
              <c:numCache>
                <c:formatCode>0%</c:formatCode>
                <c:ptCount val="1"/>
                <c:pt idx="0">
                  <c:v>0.32000000000000034</c:v>
                </c:pt>
              </c:numCache>
            </c:numRef>
          </c:val>
        </c:ser>
        <c:ser>
          <c:idx val="2"/>
          <c:order val="2"/>
          <c:tx>
            <c:strRef>
              <c:f>Sheet1!$D$1</c:f>
              <c:strCache>
                <c:ptCount val="1"/>
                <c:pt idx="0">
                  <c:v>Tend to Agree</c:v>
                </c:pt>
              </c:strCache>
            </c:strRef>
          </c:tx>
          <c:spPr>
            <a:solidFill>
              <a:srgbClr val="00B0F0"/>
            </a:solidFill>
            <a:ln w="3113">
              <a:solidFill>
                <a:schemeClr val="tx1"/>
              </a:solidFill>
              <a:prstDash val="solid"/>
            </a:ln>
          </c:spPr>
          <c:dLbls>
            <c:txPr>
              <a:bodyPr/>
              <a:lstStyle/>
              <a:p>
                <a:pPr>
                  <a:defRPr sz="1371" b="1"/>
                </a:pPr>
                <a:endParaRPr lang="el-GR"/>
              </a:p>
            </c:txPr>
            <c:showVal val="1"/>
          </c:dLbls>
          <c:cat>
            <c:numRef>
              <c:f>Sheet1!$A$2</c:f>
              <c:numCache>
                <c:formatCode>General</c:formatCode>
                <c:ptCount val="1"/>
              </c:numCache>
            </c:numRef>
          </c:cat>
          <c:val>
            <c:numRef>
              <c:f>Sheet1!$D$2</c:f>
              <c:numCache>
                <c:formatCode>0%</c:formatCode>
                <c:ptCount val="1"/>
                <c:pt idx="0">
                  <c:v>0.61000000000000054</c:v>
                </c:pt>
              </c:numCache>
            </c:numRef>
          </c:val>
        </c:ser>
        <c:dLbls>
          <c:showVal val="1"/>
        </c:dLbls>
        <c:gapWidth val="86"/>
        <c:overlap val="100"/>
        <c:axId val="145514880"/>
        <c:axId val="145516416"/>
      </c:barChart>
      <c:catAx>
        <c:axId val="145514880"/>
        <c:scaling>
          <c:orientation val="maxMin"/>
        </c:scaling>
        <c:delete val="1"/>
        <c:axPos val="l"/>
        <c:numFmt formatCode="General" sourceLinked="1"/>
        <c:tickLblPos val="none"/>
        <c:crossAx val="145516416"/>
        <c:crosses val="autoZero"/>
        <c:auto val="1"/>
        <c:lblAlgn val="ctr"/>
        <c:lblOffset val="100"/>
      </c:catAx>
      <c:valAx>
        <c:axId val="145516416"/>
        <c:scaling>
          <c:orientation val="minMax"/>
          <c:max val="1.01"/>
          <c:min val="0"/>
        </c:scaling>
        <c:delete val="1"/>
        <c:axPos val="t"/>
        <c:numFmt formatCode="0%" sourceLinked="1"/>
        <c:tickLblPos val="none"/>
        <c:crossAx val="145514880"/>
        <c:crosses val="autoZero"/>
        <c:crossBetween val="between"/>
      </c:valAx>
      <c:spPr>
        <a:noFill/>
        <a:ln w="25365">
          <a:noFill/>
        </a:ln>
      </c:spPr>
    </c:plotArea>
    <c:plotVisOnly val="1"/>
    <c:dispBlanksAs val="gap"/>
  </c:chart>
  <c:txPr>
    <a:bodyPr/>
    <a:lstStyle/>
    <a:p>
      <a:pPr>
        <a:defRPr sz="1078"/>
      </a:pPr>
      <a:endParaRPr lang="el-GR"/>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35">
              <a:solidFill>
                <a:schemeClr val="tx1"/>
              </a:solidFill>
            </a:ln>
          </c:spPr>
          <c:dLbls>
            <c:dLbl>
              <c:idx val="0"/>
              <c:tx>
                <c:rich>
                  <a:bodyPr/>
                  <a:lstStyle/>
                  <a:p>
                    <a:r>
                      <a:rPr lang="el-GR" sz="1382" b="1" dirty="0" smtClean="0">
                        <a:solidFill>
                          <a:schemeClr val="bg1"/>
                        </a:solidFill>
                      </a:rPr>
                      <a:t>7</a:t>
                    </a:r>
                    <a:r>
                      <a:rPr lang="en-US" b="0" dirty="0" smtClean="0">
                        <a:solidFill>
                          <a:schemeClr val="bg1"/>
                        </a:solidFill>
                      </a:rPr>
                      <a:t>%</a:t>
                    </a:r>
                    <a:endParaRPr lang="en-US" b="0" dirty="0">
                      <a:solidFill>
                        <a:schemeClr val="bg1"/>
                      </a:solidFill>
                    </a:endParaRPr>
                  </a:p>
                </c:rich>
              </c:tx>
            </c:dLbl>
            <c:spPr>
              <a:noFill/>
            </c:spPr>
            <c:txPr>
              <a:bodyPr/>
              <a:lstStyle/>
              <a:p>
                <a:pPr>
                  <a:defRPr sz="1382"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7.0000000000000021E-2</c:v>
                </c:pt>
              </c:numCache>
            </c:numRef>
          </c:val>
        </c:ser>
        <c:ser>
          <c:idx val="1"/>
          <c:order val="1"/>
          <c:tx>
            <c:strRef>
              <c:f>Sheet1!$C$1</c:f>
              <c:strCache>
                <c:ptCount val="1"/>
                <c:pt idx="0">
                  <c:v>Neutral</c:v>
                </c:pt>
              </c:strCache>
            </c:strRef>
          </c:tx>
          <c:spPr>
            <a:solidFill>
              <a:srgbClr val="FFFF00">
                <a:alpha val="78000"/>
              </a:srgbClr>
            </a:solidFill>
            <a:ln w="3135">
              <a:solidFill>
                <a:schemeClr val="tx1"/>
              </a:solidFill>
            </a:ln>
          </c:spPr>
          <c:dLbls>
            <c:txPr>
              <a:bodyPr/>
              <a:lstStyle/>
              <a:p>
                <a:pPr>
                  <a:defRPr sz="1382" b="1"/>
                </a:pPr>
                <a:endParaRPr lang="el-GR"/>
              </a:p>
            </c:txPr>
            <c:showVal val="1"/>
          </c:dLbls>
          <c:cat>
            <c:numRef>
              <c:f>Sheet1!$A$2</c:f>
              <c:numCache>
                <c:formatCode>General</c:formatCode>
                <c:ptCount val="1"/>
              </c:numCache>
            </c:numRef>
          </c:cat>
          <c:val>
            <c:numRef>
              <c:f>Sheet1!$C$2</c:f>
              <c:numCache>
                <c:formatCode>0%</c:formatCode>
                <c:ptCount val="1"/>
                <c:pt idx="0">
                  <c:v>0.16</c:v>
                </c:pt>
              </c:numCache>
            </c:numRef>
          </c:val>
        </c:ser>
        <c:ser>
          <c:idx val="2"/>
          <c:order val="2"/>
          <c:tx>
            <c:strRef>
              <c:f>Sheet1!$D$1</c:f>
              <c:strCache>
                <c:ptCount val="1"/>
                <c:pt idx="0">
                  <c:v>Tend to Agree</c:v>
                </c:pt>
              </c:strCache>
            </c:strRef>
          </c:tx>
          <c:spPr>
            <a:solidFill>
              <a:srgbClr val="00B0F0"/>
            </a:solidFill>
            <a:ln w="3135">
              <a:solidFill>
                <a:schemeClr val="tx1"/>
              </a:solidFill>
              <a:prstDash val="solid"/>
            </a:ln>
          </c:spPr>
          <c:dLbls>
            <c:txPr>
              <a:bodyPr/>
              <a:lstStyle/>
              <a:p>
                <a:pPr>
                  <a:defRPr sz="1382" b="1"/>
                </a:pPr>
                <a:endParaRPr lang="el-GR"/>
              </a:p>
            </c:txPr>
            <c:showVal val="1"/>
          </c:dLbls>
          <c:cat>
            <c:numRef>
              <c:f>Sheet1!$A$2</c:f>
              <c:numCache>
                <c:formatCode>General</c:formatCode>
                <c:ptCount val="1"/>
              </c:numCache>
            </c:numRef>
          </c:cat>
          <c:val>
            <c:numRef>
              <c:f>Sheet1!$D$2</c:f>
              <c:numCache>
                <c:formatCode>0%</c:formatCode>
                <c:ptCount val="1"/>
                <c:pt idx="0">
                  <c:v>0.77000000000000068</c:v>
                </c:pt>
              </c:numCache>
            </c:numRef>
          </c:val>
        </c:ser>
        <c:dLbls>
          <c:showVal val="1"/>
        </c:dLbls>
        <c:gapWidth val="86"/>
        <c:overlap val="100"/>
        <c:axId val="145707008"/>
        <c:axId val="145708544"/>
      </c:barChart>
      <c:catAx>
        <c:axId val="145707008"/>
        <c:scaling>
          <c:orientation val="maxMin"/>
        </c:scaling>
        <c:delete val="1"/>
        <c:axPos val="l"/>
        <c:numFmt formatCode="General" sourceLinked="1"/>
        <c:tickLblPos val="none"/>
        <c:crossAx val="145708544"/>
        <c:crosses val="autoZero"/>
        <c:auto val="1"/>
        <c:lblAlgn val="ctr"/>
        <c:lblOffset val="100"/>
      </c:catAx>
      <c:valAx>
        <c:axId val="145708544"/>
        <c:scaling>
          <c:orientation val="minMax"/>
          <c:max val="1.01"/>
          <c:min val="0"/>
        </c:scaling>
        <c:delete val="1"/>
        <c:axPos val="t"/>
        <c:numFmt formatCode="0%" sourceLinked="1"/>
        <c:tickLblPos val="none"/>
        <c:crossAx val="145707008"/>
        <c:crosses val="autoZero"/>
        <c:crossBetween val="between"/>
      </c:valAx>
      <c:spPr>
        <a:noFill/>
        <a:ln w="25378">
          <a:noFill/>
        </a:ln>
      </c:spPr>
    </c:plotArea>
    <c:plotVisOnly val="1"/>
    <c:dispBlanksAs val="gap"/>
  </c:chart>
  <c:txPr>
    <a:bodyPr/>
    <a:lstStyle/>
    <a:p>
      <a:pPr>
        <a:defRPr sz="1087"/>
      </a:pPr>
      <a:endParaRPr lang="el-GR"/>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1" b="1" dirty="0" smtClean="0">
                        <a:solidFill>
                          <a:schemeClr val="bg1"/>
                        </a:solidFill>
                      </a:rPr>
                      <a:t>2</a:t>
                    </a:r>
                    <a:r>
                      <a:rPr lang="el-GR" b="0" dirty="0" smtClean="0">
                        <a:solidFill>
                          <a:schemeClr val="bg1"/>
                        </a:solidFill>
                      </a:rPr>
                      <a:t>1</a:t>
                    </a:r>
                    <a:r>
                      <a:rPr lang="en-US" b="0" dirty="0" smtClean="0">
                        <a:solidFill>
                          <a:schemeClr val="bg1"/>
                        </a:solidFill>
                      </a:rPr>
                      <a:t>%</a:t>
                    </a:r>
                    <a:endParaRPr lang="en-US" b="0" dirty="0">
                      <a:solidFill>
                        <a:schemeClr val="bg1"/>
                      </a:solidFill>
                    </a:endParaRPr>
                  </a:p>
                </c:rich>
              </c:tx>
            </c:dLbl>
            <c:spPr>
              <a:noFill/>
            </c:spPr>
            <c:txPr>
              <a:bodyPr/>
              <a:lstStyle/>
              <a:p>
                <a:pPr>
                  <a:defRPr sz="139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0.21000000000000013</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1" b="1"/>
                </a:pPr>
                <a:endParaRPr lang="el-GR"/>
              </a:p>
            </c:txPr>
            <c:showVal val="1"/>
          </c:dLbls>
          <c:cat>
            <c:numRef>
              <c:f>Sheet1!$A$2</c:f>
              <c:numCache>
                <c:formatCode>General</c:formatCode>
                <c:ptCount val="1"/>
              </c:numCache>
            </c:numRef>
          </c:cat>
          <c:val>
            <c:numRef>
              <c:f>Sheet1!$C$2</c:f>
              <c:numCache>
                <c:formatCode>0%</c:formatCode>
                <c:ptCount val="1"/>
                <c:pt idx="0">
                  <c:v>0.31000000000000028</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1" b="1"/>
                </a:pPr>
                <a:endParaRPr lang="el-GR"/>
              </a:p>
            </c:txPr>
            <c:showVal val="1"/>
          </c:dLbls>
          <c:cat>
            <c:numRef>
              <c:f>Sheet1!$A$2</c:f>
              <c:numCache>
                <c:formatCode>General</c:formatCode>
                <c:ptCount val="1"/>
              </c:numCache>
            </c:numRef>
          </c:cat>
          <c:val>
            <c:numRef>
              <c:f>Sheet1!$D$2</c:f>
              <c:numCache>
                <c:formatCode>0%</c:formatCode>
                <c:ptCount val="1"/>
                <c:pt idx="0">
                  <c:v>0.48000000000000026</c:v>
                </c:pt>
              </c:numCache>
            </c:numRef>
          </c:val>
        </c:ser>
        <c:dLbls>
          <c:showVal val="1"/>
        </c:dLbls>
        <c:gapWidth val="86"/>
        <c:overlap val="100"/>
        <c:axId val="145599488"/>
        <c:axId val="145609472"/>
      </c:barChart>
      <c:catAx>
        <c:axId val="145599488"/>
        <c:scaling>
          <c:orientation val="maxMin"/>
        </c:scaling>
        <c:delete val="1"/>
        <c:axPos val="l"/>
        <c:numFmt formatCode="General" sourceLinked="1"/>
        <c:tickLblPos val="none"/>
        <c:crossAx val="145609472"/>
        <c:crosses val="autoZero"/>
        <c:auto val="1"/>
        <c:lblAlgn val="ctr"/>
        <c:lblOffset val="100"/>
      </c:catAx>
      <c:valAx>
        <c:axId val="145609472"/>
        <c:scaling>
          <c:orientation val="minMax"/>
          <c:max val="1.01"/>
          <c:min val="0"/>
        </c:scaling>
        <c:delete val="1"/>
        <c:axPos val="t"/>
        <c:numFmt formatCode="0%" sourceLinked="1"/>
        <c:tickLblPos val="none"/>
        <c:crossAx val="145599488"/>
        <c:crosses val="autoZero"/>
        <c:crossBetween val="between"/>
      </c:valAx>
      <c:spPr>
        <a:noFill/>
        <a:ln w="25407">
          <a:noFill/>
        </a:ln>
      </c:spPr>
    </c:plotArea>
    <c:plotVisOnly val="1"/>
    <c:dispBlanksAs val="gap"/>
  </c:chart>
  <c:txPr>
    <a:bodyPr/>
    <a:lstStyle/>
    <a:p>
      <a:pPr>
        <a:defRPr sz="1093"/>
      </a:pPr>
      <a:endParaRPr lang="el-GR"/>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2.2440394689436517E-2"/>
          <c:y val="8.8320727590033746E-2"/>
          <c:w val="0.95063113168324065"/>
          <c:h val="0.89773389436943463"/>
        </c:manualLayout>
      </c:layout>
      <c:barChart>
        <c:barDir val="bar"/>
        <c:grouping val="stacked"/>
        <c:ser>
          <c:idx val="0"/>
          <c:order val="0"/>
          <c:tx>
            <c:strRef>
              <c:f>Sheet1!$B$1</c:f>
              <c:strCache>
                <c:ptCount val="1"/>
                <c:pt idx="0">
                  <c:v>Tend to Disagree</c:v>
                </c:pt>
              </c:strCache>
            </c:strRef>
          </c:tx>
          <c:spPr>
            <a:solidFill>
              <a:srgbClr val="FF0000"/>
            </a:solidFill>
            <a:ln w="3084">
              <a:solidFill>
                <a:schemeClr val="tx1"/>
              </a:solidFill>
            </a:ln>
          </c:spPr>
          <c:dLbls>
            <c:dLbl>
              <c:idx val="0"/>
              <c:tx>
                <c:rich>
                  <a:bodyPr/>
                  <a:lstStyle/>
                  <a:p>
                    <a:r>
                      <a:rPr lang="el-GR" sz="1356" b="1" dirty="0" smtClean="0">
                        <a:solidFill>
                          <a:schemeClr val="bg1"/>
                        </a:solidFill>
                      </a:rPr>
                      <a:t>2</a:t>
                    </a:r>
                    <a:r>
                      <a:rPr lang="el-GR" b="0" dirty="0" smtClean="0">
                        <a:solidFill>
                          <a:schemeClr val="bg1"/>
                        </a:solidFill>
                      </a:rPr>
                      <a:t>1</a:t>
                    </a:r>
                    <a:r>
                      <a:rPr lang="en-US" b="0" dirty="0" smtClean="0">
                        <a:solidFill>
                          <a:schemeClr val="bg1"/>
                        </a:solidFill>
                      </a:rPr>
                      <a:t>%</a:t>
                    </a:r>
                    <a:endParaRPr lang="en-US" b="0" dirty="0">
                      <a:solidFill>
                        <a:schemeClr val="bg1"/>
                      </a:solidFill>
                    </a:endParaRPr>
                  </a:p>
                </c:rich>
              </c:tx>
            </c:dLbl>
            <c:spPr>
              <a:noFill/>
            </c:spPr>
            <c:txPr>
              <a:bodyPr/>
              <a:lstStyle/>
              <a:p>
                <a:pPr>
                  <a:defRPr sz="1356"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0.21000000000000013</c:v>
                </c:pt>
              </c:numCache>
            </c:numRef>
          </c:val>
        </c:ser>
        <c:ser>
          <c:idx val="1"/>
          <c:order val="1"/>
          <c:tx>
            <c:strRef>
              <c:f>Sheet1!$C$1</c:f>
              <c:strCache>
                <c:ptCount val="1"/>
                <c:pt idx="0">
                  <c:v>Neutral</c:v>
                </c:pt>
              </c:strCache>
            </c:strRef>
          </c:tx>
          <c:spPr>
            <a:solidFill>
              <a:srgbClr val="FFFF00">
                <a:alpha val="78000"/>
              </a:srgbClr>
            </a:solidFill>
            <a:ln w="3084">
              <a:solidFill>
                <a:schemeClr val="tx1"/>
              </a:solidFill>
            </a:ln>
          </c:spPr>
          <c:dLbls>
            <c:txPr>
              <a:bodyPr/>
              <a:lstStyle/>
              <a:p>
                <a:pPr>
                  <a:defRPr sz="1356" b="1"/>
                </a:pPr>
                <a:endParaRPr lang="el-GR"/>
              </a:p>
            </c:txPr>
            <c:showVal val="1"/>
          </c:dLbls>
          <c:cat>
            <c:numRef>
              <c:f>Sheet1!$A$2</c:f>
              <c:numCache>
                <c:formatCode>General</c:formatCode>
                <c:ptCount val="1"/>
              </c:numCache>
            </c:numRef>
          </c:cat>
          <c:val>
            <c:numRef>
              <c:f>Sheet1!$C$2</c:f>
              <c:numCache>
                <c:formatCode>0%</c:formatCode>
                <c:ptCount val="1"/>
                <c:pt idx="0">
                  <c:v>0.28000000000000008</c:v>
                </c:pt>
              </c:numCache>
            </c:numRef>
          </c:val>
        </c:ser>
        <c:ser>
          <c:idx val="2"/>
          <c:order val="2"/>
          <c:tx>
            <c:strRef>
              <c:f>Sheet1!$D$1</c:f>
              <c:strCache>
                <c:ptCount val="1"/>
                <c:pt idx="0">
                  <c:v>Tend to Agree</c:v>
                </c:pt>
              </c:strCache>
            </c:strRef>
          </c:tx>
          <c:spPr>
            <a:solidFill>
              <a:srgbClr val="00B0F0"/>
            </a:solidFill>
            <a:ln w="3084">
              <a:solidFill>
                <a:schemeClr val="tx1"/>
              </a:solidFill>
              <a:prstDash val="solid"/>
            </a:ln>
          </c:spPr>
          <c:dLbls>
            <c:txPr>
              <a:bodyPr/>
              <a:lstStyle/>
              <a:p>
                <a:pPr>
                  <a:defRPr sz="1356" b="1"/>
                </a:pPr>
                <a:endParaRPr lang="el-GR"/>
              </a:p>
            </c:txPr>
            <c:showVal val="1"/>
          </c:dLbls>
          <c:cat>
            <c:numRef>
              <c:f>Sheet1!$A$2</c:f>
              <c:numCache>
                <c:formatCode>General</c:formatCode>
                <c:ptCount val="1"/>
              </c:numCache>
            </c:numRef>
          </c:cat>
          <c:val>
            <c:numRef>
              <c:f>Sheet1!$D$2</c:f>
              <c:numCache>
                <c:formatCode>0%</c:formatCode>
                <c:ptCount val="1"/>
                <c:pt idx="0">
                  <c:v>0.51</c:v>
                </c:pt>
              </c:numCache>
            </c:numRef>
          </c:val>
        </c:ser>
        <c:dLbls>
          <c:showVal val="1"/>
        </c:dLbls>
        <c:gapWidth val="86"/>
        <c:overlap val="100"/>
        <c:axId val="145927168"/>
        <c:axId val="145937152"/>
      </c:barChart>
      <c:catAx>
        <c:axId val="145927168"/>
        <c:scaling>
          <c:orientation val="maxMin"/>
        </c:scaling>
        <c:delete val="1"/>
        <c:axPos val="l"/>
        <c:numFmt formatCode="General" sourceLinked="1"/>
        <c:tickLblPos val="none"/>
        <c:crossAx val="145937152"/>
        <c:crosses val="autoZero"/>
        <c:auto val="1"/>
        <c:lblAlgn val="ctr"/>
        <c:lblOffset val="100"/>
      </c:catAx>
      <c:valAx>
        <c:axId val="145937152"/>
        <c:scaling>
          <c:orientation val="minMax"/>
          <c:max val="1.01"/>
          <c:min val="0"/>
        </c:scaling>
        <c:delete val="1"/>
        <c:axPos val="t"/>
        <c:numFmt formatCode="0%" sourceLinked="1"/>
        <c:tickLblPos val="none"/>
        <c:crossAx val="145927168"/>
        <c:crosses val="autoZero"/>
        <c:crossBetween val="between"/>
      </c:valAx>
      <c:spPr>
        <a:noFill/>
        <a:ln w="25356">
          <a:noFill/>
        </a:ln>
      </c:spPr>
    </c:plotArea>
    <c:plotVisOnly val="1"/>
    <c:dispBlanksAs val="gap"/>
  </c:chart>
  <c:txPr>
    <a:bodyPr/>
    <a:lstStyle/>
    <a:p>
      <a:pPr>
        <a:defRPr sz="1072"/>
      </a:pPr>
      <a:endParaRPr lang="el-GR"/>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4.4880789378872854E-2"/>
          <c:y val="8.8320759917235425E-2"/>
          <c:w val="0.95063113168324065"/>
          <c:h val="0.8977338569379375"/>
        </c:manualLayout>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1" b="1" dirty="0" smtClean="0">
                        <a:solidFill>
                          <a:schemeClr val="bg1"/>
                        </a:solidFill>
                      </a:rPr>
                      <a:t>15</a:t>
                    </a:r>
                    <a:r>
                      <a:rPr lang="en-US" b="0" dirty="0" smtClean="0">
                        <a:solidFill>
                          <a:schemeClr val="bg1"/>
                        </a:solidFill>
                      </a:rPr>
                      <a:t>%</a:t>
                    </a:r>
                    <a:endParaRPr lang="en-US" b="0" dirty="0">
                      <a:solidFill>
                        <a:schemeClr val="bg1"/>
                      </a:solidFill>
                    </a:endParaRPr>
                  </a:p>
                </c:rich>
              </c:tx>
            </c:dLbl>
            <c:spPr>
              <a:noFill/>
            </c:spPr>
            <c:txPr>
              <a:bodyPr/>
              <a:lstStyle/>
              <a:p>
                <a:pPr>
                  <a:defRPr sz="139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0.15000000000000013</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1" b="1"/>
                </a:pPr>
                <a:endParaRPr lang="el-GR"/>
              </a:p>
            </c:txPr>
            <c:showVal val="1"/>
          </c:dLbls>
          <c:cat>
            <c:numRef>
              <c:f>Sheet1!$A$2</c:f>
              <c:numCache>
                <c:formatCode>General</c:formatCode>
                <c:ptCount val="1"/>
              </c:numCache>
            </c:numRef>
          </c:cat>
          <c:val>
            <c:numRef>
              <c:f>Sheet1!$C$2</c:f>
              <c:numCache>
                <c:formatCode>0%</c:formatCode>
                <c:ptCount val="1"/>
                <c:pt idx="0">
                  <c:v>0.37000000000000027</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1" b="1"/>
                </a:pPr>
                <a:endParaRPr lang="el-GR"/>
              </a:p>
            </c:txPr>
            <c:showVal val="1"/>
          </c:dLbls>
          <c:cat>
            <c:numRef>
              <c:f>Sheet1!$A$2</c:f>
              <c:numCache>
                <c:formatCode>General</c:formatCode>
                <c:ptCount val="1"/>
              </c:numCache>
            </c:numRef>
          </c:cat>
          <c:val>
            <c:numRef>
              <c:f>Sheet1!$D$2</c:f>
              <c:numCache>
                <c:formatCode>0%</c:formatCode>
                <c:ptCount val="1"/>
                <c:pt idx="0">
                  <c:v>0.49000000000000027</c:v>
                </c:pt>
              </c:numCache>
            </c:numRef>
          </c:val>
        </c:ser>
        <c:dLbls>
          <c:showVal val="1"/>
        </c:dLbls>
        <c:gapWidth val="86"/>
        <c:overlap val="100"/>
        <c:axId val="145873152"/>
        <c:axId val="145948672"/>
      </c:barChart>
      <c:catAx>
        <c:axId val="145873152"/>
        <c:scaling>
          <c:orientation val="maxMin"/>
        </c:scaling>
        <c:delete val="1"/>
        <c:axPos val="l"/>
        <c:numFmt formatCode="General" sourceLinked="1"/>
        <c:tickLblPos val="none"/>
        <c:crossAx val="145948672"/>
        <c:crosses val="autoZero"/>
        <c:auto val="1"/>
        <c:lblAlgn val="ctr"/>
        <c:lblOffset val="100"/>
      </c:catAx>
      <c:valAx>
        <c:axId val="145948672"/>
        <c:scaling>
          <c:orientation val="minMax"/>
          <c:max val="1.01"/>
          <c:min val="0"/>
        </c:scaling>
        <c:delete val="1"/>
        <c:axPos val="t"/>
        <c:numFmt formatCode="0%" sourceLinked="1"/>
        <c:tickLblPos val="none"/>
        <c:crossAx val="145873152"/>
        <c:crosses val="autoZero"/>
        <c:crossBetween val="between"/>
      </c:valAx>
      <c:spPr>
        <a:noFill/>
        <a:ln w="25407">
          <a:noFill/>
        </a:ln>
      </c:spPr>
    </c:plotArea>
    <c:plotVisOnly val="1"/>
    <c:dispBlanksAs val="gap"/>
  </c:chart>
  <c:txPr>
    <a:bodyPr/>
    <a:lstStyle/>
    <a:p>
      <a:pPr>
        <a:defRPr sz="1093"/>
      </a:pPr>
      <a:endParaRPr lang="el-GR"/>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8.9761578757745746E-3"/>
          <c:y val="8.8320727590033746E-2"/>
          <c:w val="0.95063113168324065"/>
          <c:h val="0.89773389436943463"/>
        </c:manualLayout>
      </c:layout>
      <c:barChart>
        <c:barDir val="bar"/>
        <c:grouping val="stacked"/>
        <c:ser>
          <c:idx val="0"/>
          <c:order val="0"/>
          <c:tx>
            <c:strRef>
              <c:f>Sheet1!$B$1</c:f>
              <c:strCache>
                <c:ptCount val="1"/>
                <c:pt idx="0">
                  <c:v>Tend to Disagree</c:v>
                </c:pt>
              </c:strCache>
            </c:strRef>
          </c:tx>
          <c:spPr>
            <a:solidFill>
              <a:srgbClr val="FF0000"/>
            </a:solidFill>
            <a:ln w="3084">
              <a:solidFill>
                <a:schemeClr val="tx1"/>
              </a:solidFill>
            </a:ln>
          </c:spPr>
          <c:dLbls>
            <c:dLbl>
              <c:idx val="0"/>
              <c:tx>
                <c:rich>
                  <a:bodyPr/>
                  <a:lstStyle/>
                  <a:p>
                    <a:r>
                      <a:rPr lang="el-GR" sz="1356" b="1" dirty="0" smtClean="0">
                        <a:solidFill>
                          <a:schemeClr val="bg1"/>
                        </a:solidFill>
                      </a:rPr>
                      <a:t>4</a:t>
                    </a:r>
                    <a:r>
                      <a:rPr lang="en-US" b="0" dirty="0" smtClean="0">
                        <a:solidFill>
                          <a:schemeClr val="bg1"/>
                        </a:solidFill>
                      </a:rPr>
                      <a:t>%</a:t>
                    </a:r>
                    <a:endParaRPr lang="en-US" b="0" dirty="0">
                      <a:solidFill>
                        <a:schemeClr val="bg1"/>
                      </a:solidFill>
                    </a:endParaRPr>
                  </a:p>
                </c:rich>
              </c:tx>
            </c:dLbl>
            <c:spPr>
              <a:noFill/>
            </c:spPr>
            <c:txPr>
              <a:bodyPr/>
              <a:lstStyle/>
              <a:p>
                <a:pPr>
                  <a:defRPr sz="1356"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4.0000000000000022E-2</c:v>
                </c:pt>
              </c:numCache>
            </c:numRef>
          </c:val>
        </c:ser>
        <c:ser>
          <c:idx val="1"/>
          <c:order val="1"/>
          <c:tx>
            <c:strRef>
              <c:f>Sheet1!$C$1</c:f>
              <c:strCache>
                <c:ptCount val="1"/>
                <c:pt idx="0">
                  <c:v>Neutral</c:v>
                </c:pt>
              </c:strCache>
            </c:strRef>
          </c:tx>
          <c:spPr>
            <a:solidFill>
              <a:srgbClr val="FFFF00">
                <a:alpha val="78000"/>
              </a:srgbClr>
            </a:solidFill>
            <a:ln w="3084">
              <a:solidFill>
                <a:schemeClr val="tx1"/>
              </a:solidFill>
            </a:ln>
          </c:spPr>
          <c:dLbls>
            <c:txPr>
              <a:bodyPr/>
              <a:lstStyle/>
              <a:p>
                <a:pPr>
                  <a:defRPr sz="1356" b="1"/>
                </a:pPr>
                <a:endParaRPr lang="el-GR"/>
              </a:p>
            </c:txPr>
            <c:showVal val="1"/>
          </c:dLbls>
          <c:cat>
            <c:numRef>
              <c:f>Sheet1!$A$2</c:f>
              <c:numCache>
                <c:formatCode>General</c:formatCode>
                <c:ptCount val="1"/>
              </c:numCache>
            </c:numRef>
          </c:cat>
          <c:val>
            <c:numRef>
              <c:f>Sheet1!$C$2</c:f>
              <c:numCache>
                <c:formatCode>0%</c:formatCode>
                <c:ptCount val="1"/>
                <c:pt idx="0">
                  <c:v>0.15000000000000013</c:v>
                </c:pt>
              </c:numCache>
            </c:numRef>
          </c:val>
        </c:ser>
        <c:ser>
          <c:idx val="2"/>
          <c:order val="2"/>
          <c:tx>
            <c:strRef>
              <c:f>Sheet1!$D$1</c:f>
              <c:strCache>
                <c:ptCount val="1"/>
                <c:pt idx="0">
                  <c:v>Tend to Agree</c:v>
                </c:pt>
              </c:strCache>
            </c:strRef>
          </c:tx>
          <c:spPr>
            <a:solidFill>
              <a:srgbClr val="00B0F0"/>
            </a:solidFill>
            <a:ln w="3084">
              <a:solidFill>
                <a:schemeClr val="tx1"/>
              </a:solidFill>
              <a:prstDash val="solid"/>
            </a:ln>
          </c:spPr>
          <c:dLbls>
            <c:txPr>
              <a:bodyPr/>
              <a:lstStyle/>
              <a:p>
                <a:pPr>
                  <a:defRPr sz="1356" b="1"/>
                </a:pPr>
                <a:endParaRPr lang="el-GR"/>
              </a:p>
            </c:txPr>
            <c:showVal val="1"/>
          </c:dLbls>
          <c:cat>
            <c:numRef>
              <c:f>Sheet1!$A$2</c:f>
              <c:numCache>
                <c:formatCode>General</c:formatCode>
                <c:ptCount val="1"/>
              </c:numCache>
            </c:numRef>
          </c:cat>
          <c:val>
            <c:numRef>
              <c:f>Sheet1!$D$2</c:f>
              <c:numCache>
                <c:formatCode>0%</c:formatCode>
                <c:ptCount val="1"/>
                <c:pt idx="0">
                  <c:v>0.81</c:v>
                </c:pt>
              </c:numCache>
            </c:numRef>
          </c:val>
        </c:ser>
        <c:dLbls>
          <c:showVal val="1"/>
        </c:dLbls>
        <c:gapWidth val="86"/>
        <c:overlap val="100"/>
        <c:axId val="146110720"/>
        <c:axId val="146014208"/>
      </c:barChart>
      <c:catAx>
        <c:axId val="146110720"/>
        <c:scaling>
          <c:orientation val="maxMin"/>
        </c:scaling>
        <c:delete val="1"/>
        <c:axPos val="l"/>
        <c:numFmt formatCode="General" sourceLinked="1"/>
        <c:tickLblPos val="none"/>
        <c:crossAx val="146014208"/>
        <c:crosses val="autoZero"/>
        <c:auto val="1"/>
        <c:lblAlgn val="ctr"/>
        <c:lblOffset val="100"/>
      </c:catAx>
      <c:valAx>
        <c:axId val="146014208"/>
        <c:scaling>
          <c:orientation val="minMax"/>
          <c:max val="1.01"/>
          <c:min val="0"/>
        </c:scaling>
        <c:delete val="1"/>
        <c:axPos val="t"/>
        <c:numFmt formatCode="0%" sourceLinked="1"/>
        <c:tickLblPos val="none"/>
        <c:crossAx val="146110720"/>
        <c:crosses val="autoZero"/>
        <c:crossBetween val="between"/>
      </c:valAx>
      <c:spPr>
        <a:noFill/>
        <a:ln w="25356">
          <a:noFill/>
        </a:ln>
      </c:spPr>
    </c:plotArea>
    <c:plotVisOnly val="1"/>
    <c:dispBlanksAs val="gap"/>
  </c:chart>
  <c:txPr>
    <a:bodyPr/>
    <a:lstStyle/>
    <a:p>
      <a:pPr>
        <a:defRPr sz="1072"/>
      </a:pPr>
      <a:endParaRPr lang="el-GR"/>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1" b="1" dirty="0" smtClean="0">
                        <a:solidFill>
                          <a:schemeClr val="bg1"/>
                        </a:solidFill>
                      </a:rPr>
                      <a:t>7</a:t>
                    </a:r>
                    <a:r>
                      <a:rPr lang="en-US" b="0" dirty="0" smtClean="0">
                        <a:solidFill>
                          <a:schemeClr val="bg1"/>
                        </a:solidFill>
                      </a:rPr>
                      <a:t>%</a:t>
                    </a:r>
                    <a:endParaRPr lang="en-US" b="0" dirty="0">
                      <a:solidFill>
                        <a:schemeClr val="bg1"/>
                      </a:solidFill>
                    </a:endParaRPr>
                  </a:p>
                </c:rich>
              </c:tx>
            </c:dLbl>
            <c:spPr>
              <a:noFill/>
            </c:spPr>
            <c:txPr>
              <a:bodyPr/>
              <a:lstStyle/>
              <a:p>
                <a:pPr>
                  <a:defRPr sz="139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7.0000000000000021E-2</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1" b="1"/>
                </a:pPr>
                <a:endParaRPr lang="el-GR"/>
              </a:p>
            </c:txPr>
            <c:showVal val="1"/>
          </c:dLbls>
          <c:cat>
            <c:numRef>
              <c:f>Sheet1!$A$2</c:f>
              <c:numCache>
                <c:formatCode>General</c:formatCode>
                <c:ptCount val="1"/>
              </c:numCache>
            </c:numRef>
          </c:cat>
          <c:val>
            <c:numRef>
              <c:f>Sheet1!$C$2</c:f>
              <c:numCache>
                <c:formatCode>0%</c:formatCode>
                <c:ptCount val="1"/>
                <c:pt idx="0">
                  <c:v>0.18000000000000013</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1" b="1"/>
                </a:pPr>
                <a:endParaRPr lang="el-GR"/>
              </a:p>
            </c:txPr>
            <c:showVal val="1"/>
          </c:dLbls>
          <c:cat>
            <c:numRef>
              <c:f>Sheet1!$A$2</c:f>
              <c:numCache>
                <c:formatCode>General</c:formatCode>
                <c:ptCount val="1"/>
              </c:numCache>
            </c:numRef>
          </c:cat>
          <c:val>
            <c:numRef>
              <c:f>Sheet1!$D$2</c:f>
              <c:numCache>
                <c:formatCode>0%</c:formatCode>
                <c:ptCount val="1"/>
                <c:pt idx="0">
                  <c:v>0.75000000000000056</c:v>
                </c:pt>
              </c:numCache>
            </c:numRef>
          </c:val>
        </c:ser>
        <c:dLbls>
          <c:showVal val="1"/>
        </c:dLbls>
        <c:gapWidth val="86"/>
        <c:overlap val="100"/>
        <c:axId val="146036224"/>
        <c:axId val="146037760"/>
      </c:barChart>
      <c:catAx>
        <c:axId val="146036224"/>
        <c:scaling>
          <c:orientation val="maxMin"/>
        </c:scaling>
        <c:delete val="1"/>
        <c:axPos val="l"/>
        <c:numFmt formatCode="General" sourceLinked="1"/>
        <c:tickLblPos val="none"/>
        <c:crossAx val="146037760"/>
        <c:crosses val="autoZero"/>
        <c:auto val="1"/>
        <c:lblAlgn val="ctr"/>
        <c:lblOffset val="100"/>
      </c:catAx>
      <c:valAx>
        <c:axId val="146037760"/>
        <c:scaling>
          <c:orientation val="minMax"/>
          <c:max val="1.01"/>
          <c:min val="0"/>
        </c:scaling>
        <c:delete val="1"/>
        <c:axPos val="t"/>
        <c:numFmt formatCode="0%" sourceLinked="1"/>
        <c:tickLblPos val="none"/>
        <c:crossAx val="146036224"/>
        <c:crosses val="autoZero"/>
        <c:crossBetween val="between"/>
      </c:valAx>
      <c:spPr>
        <a:noFill/>
        <a:ln w="25407">
          <a:noFill/>
        </a:ln>
      </c:spPr>
    </c:plotArea>
    <c:plotVisOnly val="1"/>
    <c:dispBlanksAs val="gap"/>
  </c:chart>
  <c:txPr>
    <a:bodyPr/>
    <a:lstStyle/>
    <a:p>
      <a:pPr>
        <a:defRPr sz="1093"/>
      </a:pPr>
      <a:endParaRPr lang="el-GR"/>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2.711864669994023E-2"/>
          <c:y val="9.1756293118008231E-2"/>
          <c:w val="0.94576270660011963"/>
          <c:h val="0.87383509696274064"/>
        </c:manualLayout>
      </c:layout>
      <c:barChart>
        <c:barDir val="bar"/>
        <c:grouping val="stacked"/>
        <c:ser>
          <c:idx val="0"/>
          <c:order val="0"/>
          <c:tx>
            <c:strRef>
              <c:f>Sheet1!$B$1</c:f>
              <c:strCache>
                <c:ptCount val="1"/>
                <c:pt idx="0">
                  <c:v>Tend to Disagree</c:v>
                </c:pt>
              </c:strCache>
            </c:strRef>
          </c:tx>
          <c:spPr>
            <a:solidFill>
              <a:srgbClr val="FF0000"/>
            </a:solidFill>
            <a:ln w="3135">
              <a:solidFill>
                <a:schemeClr val="tx1"/>
              </a:solidFill>
            </a:ln>
          </c:spPr>
          <c:dLbls>
            <c:dLbl>
              <c:idx val="0"/>
              <c:tx>
                <c:rich>
                  <a:bodyPr/>
                  <a:lstStyle/>
                  <a:p>
                    <a:r>
                      <a:rPr lang="el-GR" sz="1382" b="1" dirty="0" smtClean="0">
                        <a:solidFill>
                          <a:schemeClr val="bg1"/>
                        </a:solidFill>
                      </a:rPr>
                      <a:t>8</a:t>
                    </a:r>
                    <a:r>
                      <a:rPr lang="en-US" b="0" dirty="0" smtClean="0">
                        <a:solidFill>
                          <a:schemeClr val="bg1"/>
                        </a:solidFill>
                      </a:rPr>
                      <a:t>%</a:t>
                    </a:r>
                    <a:endParaRPr lang="en-US" b="0" dirty="0">
                      <a:solidFill>
                        <a:schemeClr val="bg1"/>
                      </a:solidFill>
                    </a:endParaRPr>
                  </a:p>
                </c:rich>
              </c:tx>
            </c:dLbl>
            <c:spPr>
              <a:noFill/>
            </c:spPr>
            <c:txPr>
              <a:bodyPr/>
              <a:lstStyle/>
              <a:p>
                <a:pPr>
                  <a:defRPr sz="1382"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8.0000000000000043E-2</c:v>
                </c:pt>
              </c:numCache>
            </c:numRef>
          </c:val>
        </c:ser>
        <c:ser>
          <c:idx val="1"/>
          <c:order val="1"/>
          <c:tx>
            <c:strRef>
              <c:f>Sheet1!$C$1</c:f>
              <c:strCache>
                <c:ptCount val="1"/>
                <c:pt idx="0">
                  <c:v>Neutral</c:v>
                </c:pt>
              </c:strCache>
            </c:strRef>
          </c:tx>
          <c:spPr>
            <a:solidFill>
              <a:srgbClr val="FFFF00">
                <a:alpha val="78000"/>
              </a:srgbClr>
            </a:solidFill>
            <a:ln w="3135">
              <a:solidFill>
                <a:schemeClr val="tx1"/>
              </a:solidFill>
            </a:ln>
          </c:spPr>
          <c:dLbls>
            <c:txPr>
              <a:bodyPr/>
              <a:lstStyle/>
              <a:p>
                <a:pPr>
                  <a:defRPr sz="1382" b="1"/>
                </a:pPr>
                <a:endParaRPr lang="el-GR"/>
              </a:p>
            </c:txPr>
            <c:showVal val="1"/>
          </c:dLbls>
          <c:cat>
            <c:numRef>
              <c:f>Sheet1!$A$2</c:f>
              <c:numCache>
                <c:formatCode>General</c:formatCode>
                <c:ptCount val="1"/>
              </c:numCache>
            </c:numRef>
          </c:cat>
          <c:val>
            <c:numRef>
              <c:f>Sheet1!$C$2</c:f>
              <c:numCache>
                <c:formatCode>0%</c:formatCode>
                <c:ptCount val="1"/>
                <c:pt idx="0">
                  <c:v>0.24000000000000013</c:v>
                </c:pt>
              </c:numCache>
            </c:numRef>
          </c:val>
        </c:ser>
        <c:ser>
          <c:idx val="2"/>
          <c:order val="2"/>
          <c:tx>
            <c:strRef>
              <c:f>Sheet1!$D$1</c:f>
              <c:strCache>
                <c:ptCount val="1"/>
                <c:pt idx="0">
                  <c:v>Tend to Agree</c:v>
                </c:pt>
              </c:strCache>
            </c:strRef>
          </c:tx>
          <c:spPr>
            <a:solidFill>
              <a:srgbClr val="00B0F0"/>
            </a:solidFill>
            <a:ln w="3135">
              <a:solidFill>
                <a:schemeClr val="tx1"/>
              </a:solidFill>
              <a:prstDash val="solid"/>
            </a:ln>
          </c:spPr>
          <c:dLbls>
            <c:txPr>
              <a:bodyPr/>
              <a:lstStyle/>
              <a:p>
                <a:pPr>
                  <a:defRPr sz="1382" b="1"/>
                </a:pPr>
                <a:endParaRPr lang="el-GR"/>
              </a:p>
            </c:txPr>
            <c:showVal val="1"/>
          </c:dLbls>
          <c:cat>
            <c:numRef>
              <c:f>Sheet1!$A$2</c:f>
              <c:numCache>
                <c:formatCode>General</c:formatCode>
                <c:ptCount val="1"/>
              </c:numCache>
            </c:numRef>
          </c:cat>
          <c:val>
            <c:numRef>
              <c:f>Sheet1!$D$2</c:f>
              <c:numCache>
                <c:formatCode>0%</c:formatCode>
                <c:ptCount val="1"/>
                <c:pt idx="0">
                  <c:v>0.67000000000000082</c:v>
                </c:pt>
              </c:numCache>
            </c:numRef>
          </c:val>
        </c:ser>
        <c:dLbls>
          <c:showVal val="1"/>
        </c:dLbls>
        <c:gapWidth val="86"/>
        <c:overlap val="100"/>
        <c:axId val="146239488"/>
        <c:axId val="146241024"/>
      </c:barChart>
      <c:catAx>
        <c:axId val="146239488"/>
        <c:scaling>
          <c:orientation val="maxMin"/>
        </c:scaling>
        <c:delete val="1"/>
        <c:axPos val="l"/>
        <c:numFmt formatCode="General" sourceLinked="1"/>
        <c:tickLblPos val="none"/>
        <c:crossAx val="146241024"/>
        <c:crosses val="autoZero"/>
        <c:auto val="1"/>
        <c:lblAlgn val="ctr"/>
        <c:lblOffset val="100"/>
      </c:catAx>
      <c:valAx>
        <c:axId val="146241024"/>
        <c:scaling>
          <c:orientation val="minMax"/>
          <c:max val="1.01"/>
          <c:min val="0"/>
        </c:scaling>
        <c:delete val="1"/>
        <c:axPos val="t"/>
        <c:numFmt formatCode="0%" sourceLinked="1"/>
        <c:tickLblPos val="none"/>
        <c:crossAx val="146239488"/>
        <c:crosses val="autoZero"/>
        <c:crossBetween val="between"/>
      </c:valAx>
      <c:spPr>
        <a:noFill/>
        <a:ln w="25378">
          <a:noFill/>
        </a:ln>
      </c:spPr>
    </c:plotArea>
    <c:plotVisOnly val="1"/>
    <c:dispBlanksAs val="gap"/>
  </c:chart>
  <c:txPr>
    <a:bodyPr/>
    <a:lstStyle/>
    <a:p>
      <a:pPr>
        <a:defRPr sz="1087"/>
      </a:pPr>
      <a:endParaRPr lang="el-G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l-GR"/>
  <c:style val="4"/>
  <c:chart>
    <c:autoTitleDeleted val="1"/>
    <c:plotArea>
      <c:layout/>
      <c:barChart>
        <c:barDir val="bar"/>
        <c:grouping val="clustered"/>
        <c:ser>
          <c:idx val="0"/>
          <c:order val="0"/>
          <c:tx>
            <c:strRef>
              <c:f>Φύλλο1!$B$1</c:f>
              <c:strCache>
                <c:ptCount val="1"/>
                <c:pt idx="0">
                  <c:v>Σειρά 1</c:v>
                </c:pt>
              </c:strCache>
            </c:strRef>
          </c:tx>
          <c:spPr>
            <a:solidFill>
              <a:schemeClr val="accent6">
                <a:lumMod val="60000"/>
                <a:lumOff val="40000"/>
              </a:schemeClr>
            </a:solidFill>
            <a:ln>
              <a:solidFill>
                <a:srgbClr val="00B0F0"/>
              </a:solidFill>
            </a:ln>
          </c:spPr>
          <c:dLbls>
            <c:txPr>
              <a:bodyPr/>
              <a:lstStyle/>
              <a:p>
                <a:pPr>
                  <a:defRPr sz="1189"/>
                </a:pPr>
                <a:endParaRPr lang="el-GR"/>
              </a:p>
            </c:txPr>
            <c:showVal val="1"/>
          </c:dLbls>
          <c:cat>
            <c:strRef>
              <c:f>Φύλλο1!$A$2:$A$9</c:f>
              <c:strCache>
                <c:ptCount val="8"/>
                <c:pt idx="0">
                  <c:v>Ραδιόφωνο / Τηλεόραση</c:v>
                </c:pt>
                <c:pt idx="1">
                  <c:v>Συμμετοχή σε Ημερίδα Ενημέρωσης</c:v>
                </c:pt>
                <c:pt idx="2">
                  <c:v>Επιμελητηρίο / Επαγγελματικό Φορέα / Σύνδεσμο</c:v>
                </c:pt>
                <c:pt idx="3">
                  <c:v>Υπάλληλο / Πελάτη / Προμηθευτή / Άλλη Επιχείρηση</c:v>
                </c:pt>
                <c:pt idx="4">
                  <c:v>Δημοσίευση - Καταχώρηση σε Εφημερίδα</c:v>
                </c:pt>
                <c:pt idx="5">
                  <c:v>Ιστοσελίδα του ΕΦΕΠΑΕ </c:v>
                </c:pt>
                <c:pt idx="6">
                  <c:v>Διαδίκτυο</c:v>
                </c:pt>
                <c:pt idx="7">
                  <c:v>Εταιρία Συμβούλων</c:v>
                </c:pt>
              </c:strCache>
            </c:strRef>
          </c:cat>
          <c:val>
            <c:numRef>
              <c:f>Φύλλο1!$B$2:$B$9</c:f>
              <c:numCache>
                <c:formatCode>0%</c:formatCode>
                <c:ptCount val="8"/>
                <c:pt idx="0">
                  <c:v>1.0000000000000005E-2</c:v>
                </c:pt>
                <c:pt idx="1">
                  <c:v>3.0000000000000002E-2</c:v>
                </c:pt>
                <c:pt idx="2">
                  <c:v>0.05</c:v>
                </c:pt>
                <c:pt idx="3">
                  <c:v>6.0000000000000032E-2</c:v>
                </c:pt>
                <c:pt idx="4">
                  <c:v>7.0000000000000021E-2</c:v>
                </c:pt>
                <c:pt idx="5">
                  <c:v>0.15000000000000013</c:v>
                </c:pt>
                <c:pt idx="6">
                  <c:v>0.2</c:v>
                </c:pt>
                <c:pt idx="7">
                  <c:v>0.41000000000000025</c:v>
                </c:pt>
              </c:numCache>
            </c:numRef>
          </c:val>
        </c:ser>
        <c:axId val="128386176"/>
        <c:axId val="128387712"/>
      </c:barChart>
      <c:catAx>
        <c:axId val="128386176"/>
        <c:scaling>
          <c:orientation val="minMax"/>
        </c:scaling>
        <c:axPos val="l"/>
        <c:numFmt formatCode="General" sourceLinked="1"/>
        <c:tickLblPos val="nextTo"/>
        <c:txPr>
          <a:bodyPr/>
          <a:lstStyle/>
          <a:p>
            <a:pPr>
              <a:defRPr sz="1189" b="0"/>
            </a:pPr>
            <a:endParaRPr lang="el-GR"/>
          </a:p>
        </c:txPr>
        <c:crossAx val="128387712"/>
        <c:crosses val="autoZero"/>
        <c:auto val="1"/>
        <c:lblAlgn val="ctr"/>
        <c:lblOffset val="100"/>
      </c:catAx>
      <c:valAx>
        <c:axId val="128387712"/>
        <c:scaling>
          <c:orientation val="minMax"/>
          <c:max val="0.45"/>
        </c:scaling>
        <c:axPos val="b"/>
        <c:numFmt formatCode="0%" sourceLinked="1"/>
        <c:tickLblPos val="nextTo"/>
        <c:txPr>
          <a:bodyPr/>
          <a:lstStyle/>
          <a:p>
            <a:pPr>
              <a:defRPr sz="1189"/>
            </a:pPr>
            <a:endParaRPr lang="el-GR"/>
          </a:p>
        </c:txPr>
        <c:crossAx val="128386176"/>
        <c:crosses val="autoZero"/>
        <c:crossBetween val="between"/>
      </c:valAx>
      <c:spPr>
        <a:noFill/>
        <a:ln w="25396">
          <a:noFill/>
        </a:ln>
      </c:spPr>
    </c:plotArea>
    <c:plotVisOnly val="1"/>
    <c:dispBlanksAs val="gap"/>
  </c:chart>
  <c:txPr>
    <a:bodyPr/>
    <a:lstStyle/>
    <a:p>
      <a:pPr>
        <a:defRPr sz="1786"/>
      </a:pPr>
      <a:endParaRPr lang="el-GR"/>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2.2440394689436517E-2"/>
          <c:y val="0.1022661430620625"/>
          <c:w val="0.95063113168324065"/>
          <c:h val="0.8977338569379375"/>
        </c:manualLayout>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1" b="1" dirty="0" smtClean="0">
                        <a:solidFill>
                          <a:schemeClr val="bg1"/>
                        </a:solidFill>
                      </a:rPr>
                      <a:t>9</a:t>
                    </a:r>
                    <a:r>
                      <a:rPr lang="en-US" b="0" dirty="0" smtClean="0">
                        <a:solidFill>
                          <a:schemeClr val="bg1"/>
                        </a:solidFill>
                      </a:rPr>
                      <a:t>%</a:t>
                    </a:r>
                    <a:endParaRPr lang="en-US" b="0" dirty="0">
                      <a:solidFill>
                        <a:schemeClr val="bg1"/>
                      </a:solidFill>
                    </a:endParaRPr>
                  </a:p>
                </c:rich>
              </c:tx>
            </c:dLbl>
            <c:spPr>
              <a:noFill/>
            </c:spPr>
            <c:txPr>
              <a:bodyPr/>
              <a:lstStyle/>
              <a:p>
                <a:pPr>
                  <a:defRPr sz="139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9.0000000000000024E-2</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1" b="1"/>
                </a:pPr>
                <a:endParaRPr lang="el-GR"/>
              </a:p>
            </c:txPr>
            <c:showVal val="1"/>
          </c:dLbls>
          <c:cat>
            <c:numRef>
              <c:f>Sheet1!$A$2</c:f>
              <c:numCache>
                <c:formatCode>General</c:formatCode>
                <c:ptCount val="1"/>
              </c:numCache>
            </c:numRef>
          </c:cat>
          <c:val>
            <c:numRef>
              <c:f>Sheet1!$C$2</c:f>
              <c:numCache>
                <c:formatCode>0%</c:formatCode>
                <c:ptCount val="1"/>
                <c:pt idx="0">
                  <c:v>0.21000000000000013</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1" b="1"/>
                </a:pPr>
                <a:endParaRPr lang="el-GR"/>
              </a:p>
            </c:txPr>
            <c:showVal val="1"/>
          </c:dLbls>
          <c:cat>
            <c:numRef>
              <c:f>Sheet1!$A$2</c:f>
              <c:numCache>
                <c:formatCode>General</c:formatCode>
                <c:ptCount val="1"/>
              </c:numCache>
            </c:numRef>
          </c:cat>
          <c:val>
            <c:numRef>
              <c:f>Sheet1!$D$2</c:f>
              <c:numCache>
                <c:formatCode>0%</c:formatCode>
                <c:ptCount val="1"/>
                <c:pt idx="0">
                  <c:v>0.70000000000000051</c:v>
                </c:pt>
              </c:numCache>
            </c:numRef>
          </c:val>
        </c:ser>
        <c:dLbls>
          <c:showVal val="1"/>
        </c:dLbls>
        <c:gapWidth val="86"/>
        <c:overlap val="100"/>
        <c:axId val="146271232"/>
        <c:axId val="146289408"/>
      </c:barChart>
      <c:catAx>
        <c:axId val="146271232"/>
        <c:scaling>
          <c:orientation val="maxMin"/>
        </c:scaling>
        <c:delete val="1"/>
        <c:axPos val="l"/>
        <c:numFmt formatCode="General" sourceLinked="1"/>
        <c:tickLblPos val="none"/>
        <c:crossAx val="146289408"/>
        <c:crosses val="autoZero"/>
        <c:auto val="1"/>
        <c:lblAlgn val="ctr"/>
        <c:lblOffset val="100"/>
      </c:catAx>
      <c:valAx>
        <c:axId val="146289408"/>
        <c:scaling>
          <c:orientation val="minMax"/>
          <c:max val="1.01"/>
          <c:min val="0"/>
        </c:scaling>
        <c:delete val="1"/>
        <c:axPos val="t"/>
        <c:numFmt formatCode="0%" sourceLinked="1"/>
        <c:tickLblPos val="none"/>
        <c:crossAx val="146271232"/>
        <c:crosses val="autoZero"/>
        <c:crossBetween val="between"/>
      </c:valAx>
      <c:spPr>
        <a:noFill/>
        <a:ln w="25407">
          <a:noFill/>
        </a:ln>
      </c:spPr>
    </c:plotArea>
    <c:plotVisOnly val="1"/>
    <c:dispBlanksAs val="gap"/>
  </c:chart>
  <c:txPr>
    <a:bodyPr/>
    <a:lstStyle/>
    <a:p>
      <a:pPr>
        <a:defRPr sz="1093"/>
      </a:pPr>
      <a:endParaRPr lang="el-GR"/>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8.9761578757745746E-3"/>
          <c:y val="8.8629753886229609E-2"/>
          <c:w val="0.95063113168324065"/>
          <c:h val="0.8973760744475241"/>
        </c:manualLayout>
      </c:layout>
      <c:barChart>
        <c:barDir val="bar"/>
        <c:grouping val="stacked"/>
        <c:ser>
          <c:idx val="0"/>
          <c:order val="0"/>
          <c:tx>
            <c:strRef>
              <c:f>Sheet1!$B$1</c:f>
              <c:strCache>
                <c:ptCount val="1"/>
                <c:pt idx="0">
                  <c:v>Tend to Disagree</c:v>
                </c:pt>
              </c:strCache>
            </c:strRef>
          </c:tx>
          <c:spPr>
            <a:solidFill>
              <a:srgbClr val="FF0000"/>
            </a:solidFill>
            <a:ln w="3133">
              <a:solidFill>
                <a:schemeClr val="tx1"/>
              </a:solidFill>
            </a:ln>
          </c:spPr>
          <c:dLbls>
            <c:dLbl>
              <c:idx val="0"/>
              <c:tx>
                <c:rich>
                  <a:bodyPr/>
                  <a:lstStyle/>
                  <a:p>
                    <a:r>
                      <a:rPr lang="el-GR" sz="1381" b="1" dirty="0" smtClean="0">
                        <a:solidFill>
                          <a:schemeClr val="bg1"/>
                        </a:solidFill>
                      </a:rPr>
                      <a:t>40</a:t>
                    </a:r>
                    <a:r>
                      <a:rPr lang="en-US" b="0" dirty="0" smtClean="0">
                        <a:solidFill>
                          <a:schemeClr val="bg1"/>
                        </a:solidFill>
                      </a:rPr>
                      <a:t>%</a:t>
                    </a:r>
                    <a:endParaRPr lang="en-US" b="0" dirty="0">
                      <a:solidFill>
                        <a:schemeClr val="bg1"/>
                      </a:solidFill>
                    </a:endParaRPr>
                  </a:p>
                </c:rich>
              </c:tx>
            </c:dLbl>
            <c:spPr>
              <a:noFill/>
            </c:spPr>
            <c:txPr>
              <a:bodyPr/>
              <a:lstStyle/>
              <a:p>
                <a:pPr>
                  <a:defRPr sz="138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0.4</c:v>
                </c:pt>
              </c:numCache>
            </c:numRef>
          </c:val>
        </c:ser>
        <c:ser>
          <c:idx val="1"/>
          <c:order val="1"/>
          <c:tx>
            <c:strRef>
              <c:f>Sheet1!$C$1</c:f>
              <c:strCache>
                <c:ptCount val="1"/>
                <c:pt idx="0">
                  <c:v>Neutral</c:v>
                </c:pt>
              </c:strCache>
            </c:strRef>
          </c:tx>
          <c:spPr>
            <a:solidFill>
              <a:srgbClr val="FFFF00">
                <a:alpha val="78000"/>
              </a:srgbClr>
            </a:solidFill>
            <a:ln w="3133">
              <a:solidFill>
                <a:schemeClr val="tx1"/>
              </a:solidFill>
            </a:ln>
          </c:spPr>
          <c:dLbls>
            <c:txPr>
              <a:bodyPr/>
              <a:lstStyle/>
              <a:p>
                <a:pPr>
                  <a:defRPr sz="1381" b="1"/>
                </a:pPr>
                <a:endParaRPr lang="el-GR"/>
              </a:p>
            </c:txPr>
            <c:showVal val="1"/>
          </c:dLbls>
          <c:cat>
            <c:numRef>
              <c:f>Sheet1!$A$2</c:f>
              <c:numCache>
                <c:formatCode>General</c:formatCode>
                <c:ptCount val="1"/>
              </c:numCache>
            </c:numRef>
          </c:cat>
          <c:val>
            <c:numRef>
              <c:f>Sheet1!$C$2</c:f>
              <c:numCache>
                <c:formatCode>0%</c:formatCode>
                <c:ptCount val="1"/>
                <c:pt idx="0">
                  <c:v>0.30000000000000027</c:v>
                </c:pt>
              </c:numCache>
            </c:numRef>
          </c:val>
        </c:ser>
        <c:ser>
          <c:idx val="2"/>
          <c:order val="2"/>
          <c:tx>
            <c:strRef>
              <c:f>Sheet1!$D$1</c:f>
              <c:strCache>
                <c:ptCount val="1"/>
                <c:pt idx="0">
                  <c:v>Tend to Agree</c:v>
                </c:pt>
              </c:strCache>
            </c:strRef>
          </c:tx>
          <c:spPr>
            <a:solidFill>
              <a:srgbClr val="00B0F0"/>
            </a:solidFill>
            <a:ln w="3133">
              <a:solidFill>
                <a:schemeClr val="tx1"/>
              </a:solidFill>
              <a:prstDash val="solid"/>
            </a:ln>
          </c:spPr>
          <c:dLbls>
            <c:txPr>
              <a:bodyPr/>
              <a:lstStyle/>
              <a:p>
                <a:pPr>
                  <a:defRPr sz="1381" b="1"/>
                </a:pPr>
                <a:endParaRPr lang="el-GR"/>
              </a:p>
            </c:txPr>
            <c:showVal val="1"/>
          </c:dLbls>
          <c:cat>
            <c:numRef>
              <c:f>Sheet1!$A$2</c:f>
              <c:numCache>
                <c:formatCode>General</c:formatCode>
                <c:ptCount val="1"/>
              </c:numCache>
            </c:numRef>
          </c:cat>
          <c:val>
            <c:numRef>
              <c:f>Sheet1!$D$2</c:f>
              <c:numCache>
                <c:formatCode>0%</c:formatCode>
                <c:ptCount val="1"/>
                <c:pt idx="0">
                  <c:v>0.30000000000000027</c:v>
                </c:pt>
              </c:numCache>
            </c:numRef>
          </c:val>
        </c:ser>
        <c:dLbls>
          <c:showVal val="1"/>
        </c:dLbls>
        <c:gapWidth val="86"/>
        <c:overlap val="100"/>
        <c:axId val="145288192"/>
        <c:axId val="146412288"/>
      </c:barChart>
      <c:catAx>
        <c:axId val="145288192"/>
        <c:scaling>
          <c:orientation val="maxMin"/>
        </c:scaling>
        <c:delete val="1"/>
        <c:axPos val="l"/>
        <c:numFmt formatCode="General" sourceLinked="1"/>
        <c:tickLblPos val="none"/>
        <c:crossAx val="146412288"/>
        <c:crosses val="autoZero"/>
        <c:auto val="1"/>
        <c:lblAlgn val="ctr"/>
        <c:lblOffset val="100"/>
      </c:catAx>
      <c:valAx>
        <c:axId val="146412288"/>
        <c:scaling>
          <c:orientation val="minMax"/>
          <c:max val="1.01"/>
          <c:min val="0"/>
        </c:scaling>
        <c:delete val="1"/>
        <c:axPos val="t"/>
        <c:numFmt formatCode="0%" sourceLinked="1"/>
        <c:tickLblPos val="none"/>
        <c:crossAx val="145288192"/>
        <c:crosses val="autoZero"/>
        <c:crossBetween val="between"/>
      </c:valAx>
      <c:spPr>
        <a:noFill/>
        <a:ln w="25367">
          <a:noFill/>
        </a:ln>
      </c:spPr>
    </c:plotArea>
    <c:plotVisOnly val="1"/>
    <c:dispBlanksAs val="gap"/>
  </c:chart>
  <c:txPr>
    <a:bodyPr/>
    <a:lstStyle/>
    <a:p>
      <a:pPr>
        <a:defRPr sz="1086"/>
      </a:pPr>
      <a:endParaRPr lang="el-GR"/>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1" b="1" dirty="0" smtClean="0">
                        <a:solidFill>
                          <a:schemeClr val="bg1"/>
                        </a:solidFill>
                      </a:rPr>
                      <a:t>10</a:t>
                    </a:r>
                    <a:r>
                      <a:rPr lang="en-US" b="0" dirty="0" smtClean="0">
                        <a:solidFill>
                          <a:schemeClr val="bg1"/>
                        </a:solidFill>
                      </a:rPr>
                      <a:t>%</a:t>
                    </a:r>
                    <a:endParaRPr lang="en-US" b="0" dirty="0">
                      <a:solidFill>
                        <a:schemeClr val="bg1"/>
                      </a:solidFill>
                    </a:endParaRPr>
                  </a:p>
                </c:rich>
              </c:tx>
            </c:dLbl>
            <c:spPr>
              <a:noFill/>
            </c:spPr>
            <c:txPr>
              <a:bodyPr/>
              <a:lstStyle/>
              <a:p>
                <a:pPr>
                  <a:defRPr sz="139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0.1</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1" b="1"/>
                </a:pPr>
                <a:endParaRPr lang="el-GR"/>
              </a:p>
            </c:txPr>
            <c:showVal val="1"/>
          </c:dLbls>
          <c:cat>
            <c:numRef>
              <c:f>Sheet1!$A$2</c:f>
              <c:numCache>
                <c:formatCode>General</c:formatCode>
                <c:ptCount val="1"/>
              </c:numCache>
            </c:numRef>
          </c:cat>
          <c:val>
            <c:numRef>
              <c:f>Sheet1!$C$2</c:f>
              <c:numCache>
                <c:formatCode>0%</c:formatCode>
                <c:ptCount val="1"/>
                <c:pt idx="0">
                  <c:v>0.32000000000000034</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1" b="1"/>
                </a:pPr>
                <a:endParaRPr lang="el-GR"/>
              </a:p>
            </c:txPr>
            <c:showVal val="1"/>
          </c:dLbls>
          <c:cat>
            <c:numRef>
              <c:f>Sheet1!$A$2</c:f>
              <c:numCache>
                <c:formatCode>General</c:formatCode>
                <c:ptCount val="1"/>
              </c:numCache>
            </c:numRef>
          </c:cat>
          <c:val>
            <c:numRef>
              <c:f>Sheet1!$D$2</c:f>
              <c:numCache>
                <c:formatCode>0%</c:formatCode>
                <c:ptCount val="1"/>
                <c:pt idx="0">
                  <c:v>0.56999999999999995</c:v>
                </c:pt>
              </c:numCache>
            </c:numRef>
          </c:val>
        </c:ser>
        <c:dLbls>
          <c:showVal val="1"/>
        </c:dLbls>
        <c:gapWidth val="86"/>
        <c:overlap val="100"/>
        <c:axId val="146557184"/>
        <c:axId val="146567168"/>
      </c:barChart>
      <c:catAx>
        <c:axId val="146557184"/>
        <c:scaling>
          <c:orientation val="maxMin"/>
        </c:scaling>
        <c:delete val="1"/>
        <c:axPos val="l"/>
        <c:numFmt formatCode="General" sourceLinked="1"/>
        <c:tickLblPos val="none"/>
        <c:crossAx val="146567168"/>
        <c:crosses val="autoZero"/>
        <c:auto val="1"/>
        <c:lblAlgn val="ctr"/>
        <c:lblOffset val="100"/>
      </c:catAx>
      <c:valAx>
        <c:axId val="146567168"/>
        <c:scaling>
          <c:orientation val="minMax"/>
          <c:max val="1.01"/>
          <c:min val="0"/>
        </c:scaling>
        <c:delete val="1"/>
        <c:axPos val="t"/>
        <c:numFmt formatCode="0%" sourceLinked="1"/>
        <c:tickLblPos val="none"/>
        <c:crossAx val="146557184"/>
        <c:crosses val="autoZero"/>
        <c:crossBetween val="between"/>
      </c:valAx>
      <c:spPr>
        <a:noFill/>
        <a:ln w="25407">
          <a:noFill/>
        </a:ln>
      </c:spPr>
    </c:plotArea>
    <c:plotVisOnly val="1"/>
    <c:dispBlanksAs val="gap"/>
  </c:chart>
  <c:txPr>
    <a:bodyPr/>
    <a:lstStyle/>
    <a:p>
      <a:pPr>
        <a:defRPr sz="1093"/>
      </a:pPr>
      <a:endParaRPr lang="el-GR"/>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36">
              <a:solidFill>
                <a:schemeClr val="tx1"/>
              </a:solidFill>
            </a:ln>
          </c:spPr>
          <c:dLbls>
            <c:dLbl>
              <c:idx val="0"/>
              <c:tx>
                <c:rich>
                  <a:bodyPr/>
                  <a:lstStyle/>
                  <a:p>
                    <a:r>
                      <a:rPr lang="el-GR" sz="1382" b="1" dirty="0" smtClean="0">
                        <a:solidFill>
                          <a:schemeClr val="bg1"/>
                        </a:solidFill>
                      </a:rPr>
                      <a:t>8</a:t>
                    </a:r>
                    <a:r>
                      <a:rPr lang="en-US" b="0" dirty="0" smtClean="0">
                        <a:solidFill>
                          <a:schemeClr val="bg1"/>
                        </a:solidFill>
                      </a:rPr>
                      <a:t>%</a:t>
                    </a:r>
                    <a:endParaRPr lang="en-US" b="0" dirty="0">
                      <a:solidFill>
                        <a:schemeClr val="bg1"/>
                      </a:solidFill>
                    </a:endParaRPr>
                  </a:p>
                </c:rich>
              </c:tx>
            </c:dLbl>
            <c:spPr>
              <a:noFill/>
            </c:spPr>
            <c:txPr>
              <a:bodyPr/>
              <a:lstStyle/>
              <a:p>
                <a:pPr>
                  <a:defRPr sz="1382"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8.0000000000000043E-2</c:v>
                </c:pt>
              </c:numCache>
            </c:numRef>
          </c:val>
        </c:ser>
        <c:ser>
          <c:idx val="1"/>
          <c:order val="1"/>
          <c:tx>
            <c:strRef>
              <c:f>Sheet1!$C$1</c:f>
              <c:strCache>
                <c:ptCount val="1"/>
                <c:pt idx="0">
                  <c:v>Neutral</c:v>
                </c:pt>
              </c:strCache>
            </c:strRef>
          </c:tx>
          <c:spPr>
            <a:solidFill>
              <a:srgbClr val="FFFF00">
                <a:alpha val="78000"/>
              </a:srgbClr>
            </a:solidFill>
            <a:ln w="3136">
              <a:solidFill>
                <a:schemeClr val="tx1"/>
              </a:solidFill>
            </a:ln>
          </c:spPr>
          <c:dLbls>
            <c:txPr>
              <a:bodyPr/>
              <a:lstStyle/>
              <a:p>
                <a:pPr>
                  <a:defRPr sz="1382" b="1"/>
                </a:pPr>
                <a:endParaRPr lang="el-GR"/>
              </a:p>
            </c:txPr>
            <c:showVal val="1"/>
          </c:dLbls>
          <c:cat>
            <c:numRef>
              <c:f>Sheet1!$A$2</c:f>
              <c:numCache>
                <c:formatCode>General</c:formatCode>
                <c:ptCount val="1"/>
              </c:numCache>
            </c:numRef>
          </c:cat>
          <c:val>
            <c:numRef>
              <c:f>Sheet1!$C$2</c:f>
              <c:numCache>
                <c:formatCode>0%</c:formatCode>
                <c:ptCount val="1"/>
                <c:pt idx="0">
                  <c:v>0.29000000000000026</c:v>
                </c:pt>
              </c:numCache>
            </c:numRef>
          </c:val>
        </c:ser>
        <c:ser>
          <c:idx val="2"/>
          <c:order val="2"/>
          <c:tx>
            <c:strRef>
              <c:f>Sheet1!$D$1</c:f>
              <c:strCache>
                <c:ptCount val="1"/>
                <c:pt idx="0">
                  <c:v>Tend to Agree</c:v>
                </c:pt>
              </c:strCache>
            </c:strRef>
          </c:tx>
          <c:spPr>
            <a:solidFill>
              <a:srgbClr val="00B0F0"/>
            </a:solidFill>
            <a:ln w="3136">
              <a:solidFill>
                <a:schemeClr val="tx1"/>
              </a:solidFill>
              <a:prstDash val="solid"/>
            </a:ln>
          </c:spPr>
          <c:dLbls>
            <c:txPr>
              <a:bodyPr/>
              <a:lstStyle/>
              <a:p>
                <a:pPr>
                  <a:defRPr sz="1382" b="1"/>
                </a:pPr>
                <a:endParaRPr lang="el-GR"/>
              </a:p>
            </c:txPr>
            <c:showVal val="1"/>
          </c:dLbls>
          <c:cat>
            <c:numRef>
              <c:f>Sheet1!$A$2</c:f>
              <c:numCache>
                <c:formatCode>General</c:formatCode>
                <c:ptCount val="1"/>
              </c:numCache>
            </c:numRef>
          </c:cat>
          <c:val>
            <c:numRef>
              <c:f>Sheet1!$D$2</c:f>
              <c:numCache>
                <c:formatCode>0%</c:formatCode>
                <c:ptCount val="1"/>
                <c:pt idx="0">
                  <c:v>0.63000000000000056</c:v>
                </c:pt>
              </c:numCache>
            </c:numRef>
          </c:val>
        </c:ser>
        <c:dLbls>
          <c:showVal val="1"/>
        </c:dLbls>
        <c:gapWidth val="86"/>
        <c:overlap val="100"/>
        <c:axId val="146388864"/>
        <c:axId val="146390400"/>
      </c:barChart>
      <c:catAx>
        <c:axId val="146388864"/>
        <c:scaling>
          <c:orientation val="maxMin"/>
        </c:scaling>
        <c:delete val="1"/>
        <c:axPos val="l"/>
        <c:numFmt formatCode="General" sourceLinked="1"/>
        <c:tickLblPos val="none"/>
        <c:crossAx val="146390400"/>
        <c:crosses val="autoZero"/>
        <c:auto val="1"/>
        <c:lblAlgn val="ctr"/>
        <c:lblOffset val="100"/>
      </c:catAx>
      <c:valAx>
        <c:axId val="146390400"/>
        <c:scaling>
          <c:orientation val="minMax"/>
          <c:max val="1.01"/>
          <c:min val="0"/>
        </c:scaling>
        <c:delete val="1"/>
        <c:axPos val="t"/>
        <c:numFmt formatCode="0%" sourceLinked="1"/>
        <c:tickLblPos val="none"/>
        <c:crossAx val="146388864"/>
        <c:crosses val="autoZero"/>
        <c:crossBetween val="between"/>
      </c:valAx>
      <c:spPr>
        <a:noFill/>
        <a:ln w="25383">
          <a:noFill/>
        </a:ln>
      </c:spPr>
    </c:plotArea>
    <c:plotVisOnly val="1"/>
    <c:dispBlanksAs val="gap"/>
  </c:chart>
  <c:txPr>
    <a:bodyPr/>
    <a:lstStyle/>
    <a:p>
      <a:pPr>
        <a:defRPr sz="1087"/>
      </a:pPr>
      <a:endParaRPr lang="el-GR"/>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2.711864669994023E-2"/>
          <c:y val="0.125624582131904"/>
          <c:w val="0.94576270660011963"/>
          <c:h val="0.87437541786810824"/>
        </c:manualLayout>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1" b="1" dirty="0" smtClean="0">
                        <a:solidFill>
                          <a:schemeClr val="bg1"/>
                        </a:solidFill>
                      </a:rPr>
                      <a:t>6</a:t>
                    </a:r>
                    <a:r>
                      <a:rPr lang="en-US" b="0" dirty="0" smtClean="0">
                        <a:solidFill>
                          <a:schemeClr val="bg1"/>
                        </a:solidFill>
                      </a:rPr>
                      <a:t>%</a:t>
                    </a:r>
                    <a:endParaRPr lang="en-US" b="0" dirty="0">
                      <a:solidFill>
                        <a:schemeClr val="bg1"/>
                      </a:solidFill>
                    </a:endParaRPr>
                  </a:p>
                </c:rich>
              </c:tx>
            </c:dLbl>
            <c:spPr>
              <a:noFill/>
            </c:spPr>
            <c:txPr>
              <a:bodyPr/>
              <a:lstStyle/>
              <a:p>
                <a:pPr>
                  <a:defRPr sz="139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6.0000000000000032E-2</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1" b="1"/>
                </a:pPr>
                <a:endParaRPr lang="el-GR"/>
              </a:p>
            </c:txPr>
            <c:showVal val="1"/>
          </c:dLbls>
          <c:cat>
            <c:numRef>
              <c:f>Sheet1!$A$2</c:f>
              <c:numCache>
                <c:formatCode>General</c:formatCode>
                <c:ptCount val="1"/>
              </c:numCache>
            </c:numRef>
          </c:cat>
          <c:val>
            <c:numRef>
              <c:f>Sheet1!$C$2</c:f>
              <c:numCache>
                <c:formatCode>0%</c:formatCode>
                <c:ptCount val="1"/>
                <c:pt idx="0">
                  <c:v>0.2</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1" b="1"/>
                </a:pPr>
                <a:endParaRPr lang="el-GR"/>
              </a:p>
            </c:txPr>
            <c:showVal val="1"/>
          </c:dLbls>
          <c:cat>
            <c:numRef>
              <c:f>Sheet1!$A$2</c:f>
              <c:numCache>
                <c:formatCode>General</c:formatCode>
                <c:ptCount val="1"/>
              </c:numCache>
            </c:numRef>
          </c:cat>
          <c:val>
            <c:numRef>
              <c:f>Sheet1!$D$2</c:f>
              <c:numCache>
                <c:formatCode>0%</c:formatCode>
                <c:ptCount val="1"/>
                <c:pt idx="0">
                  <c:v>0.74000000000000055</c:v>
                </c:pt>
              </c:numCache>
            </c:numRef>
          </c:val>
        </c:ser>
        <c:dLbls>
          <c:showVal val="1"/>
        </c:dLbls>
        <c:gapWidth val="86"/>
        <c:overlap val="100"/>
        <c:axId val="146822272"/>
        <c:axId val="146823808"/>
      </c:barChart>
      <c:catAx>
        <c:axId val="146822272"/>
        <c:scaling>
          <c:orientation val="maxMin"/>
        </c:scaling>
        <c:delete val="1"/>
        <c:axPos val="l"/>
        <c:numFmt formatCode="General" sourceLinked="1"/>
        <c:tickLblPos val="none"/>
        <c:crossAx val="146823808"/>
        <c:crosses val="autoZero"/>
        <c:auto val="1"/>
        <c:lblAlgn val="ctr"/>
        <c:lblOffset val="100"/>
      </c:catAx>
      <c:valAx>
        <c:axId val="146823808"/>
        <c:scaling>
          <c:orientation val="minMax"/>
          <c:max val="1.01"/>
          <c:min val="0"/>
        </c:scaling>
        <c:delete val="1"/>
        <c:axPos val="t"/>
        <c:numFmt formatCode="0%" sourceLinked="1"/>
        <c:tickLblPos val="none"/>
        <c:crossAx val="146822272"/>
        <c:crosses val="autoZero"/>
        <c:crossBetween val="between"/>
      </c:valAx>
      <c:spPr>
        <a:noFill/>
        <a:ln w="25407">
          <a:noFill/>
        </a:ln>
      </c:spPr>
    </c:plotArea>
    <c:plotVisOnly val="1"/>
    <c:dispBlanksAs val="gap"/>
  </c:chart>
  <c:txPr>
    <a:bodyPr/>
    <a:lstStyle/>
    <a:p>
      <a:pPr>
        <a:defRPr sz="1093"/>
      </a:pPr>
      <a:endParaRPr lang="el-GR"/>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31">
              <a:solidFill>
                <a:schemeClr val="tx1"/>
              </a:solidFill>
            </a:ln>
          </c:spPr>
          <c:dLbls>
            <c:dLbl>
              <c:idx val="0"/>
              <c:layout>
                <c:manualLayout>
                  <c:x val="0"/>
                  <c:y val="2.1011166525076088E-2"/>
                </c:manualLayout>
              </c:layout>
              <c:tx>
                <c:rich>
                  <a:bodyPr/>
                  <a:lstStyle/>
                  <a:p>
                    <a:r>
                      <a:rPr lang="el-GR" sz="1381" b="1" dirty="0" smtClean="0">
                        <a:solidFill>
                          <a:schemeClr val="bg1"/>
                        </a:solidFill>
                      </a:rPr>
                      <a:t>5</a:t>
                    </a:r>
                    <a:r>
                      <a:rPr lang="en-US" b="0" dirty="0" smtClean="0">
                        <a:solidFill>
                          <a:schemeClr val="bg1"/>
                        </a:solidFill>
                      </a:rPr>
                      <a:t>%</a:t>
                    </a:r>
                    <a:endParaRPr lang="en-US" b="0" dirty="0">
                      <a:solidFill>
                        <a:schemeClr val="bg1"/>
                      </a:solidFill>
                    </a:endParaRPr>
                  </a:p>
                </c:rich>
              </c:tx>
              <c:dLblPos val="ctr"/>
            </c:dLbl>
            <c:spPr>
              <a:noFill/>
            </c:spPr>
            <c:txPr>
              <a:bodyPr/>
              <a:lstStyle/>
              <a:p>
                <a:pPr>
                  <a:defRPr sz="1381"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0.05</c:v>
                </c:pt>
              </c:numCache>
            </c:numRef>
          </c:val>
        </c:ser>
        <c:ser>
          <c:idx val="1"/>
          <c:order val="1"/>
          <c:tx>
            <c:strRef>
              <c:f>Sheet1!$C$1</c:f>
              <c:strCache>
                <c:ptCount val="1"/>
                <c:pt idx="0">
                  <c:v>Neutral</c:v>
                </c:pt>
              </c:strCache>
            </c:strRef>
          </c:tx>
          <c:spPr>
            <a:solidFill>
              <a:srgbClr val="FFFF00">
                <a:alpha val="78000"/>
              </a:srgbClr>
            </a:solidFill>
            <a:ln w="3131">
              <a:solidFill>
                <a:schemeClr val="tx1"/>
              </a:solidFill>
            </a:ln>
          </c:spPr>
          <c:dLbls>
            <c:txPr>
              <a:bodyPr/>
              <a:lstStyle/>
              <a:p>
                <a:pPr>
                  <a:defRPr sz="1381" b="1"/>
                </a:pPr>
                <a:endParaRPr lang="el-GR"/>
              </a:p>
            </c:txPr>
            <c:showVal val="1"/>
          </c:dLbls>
          <c:cat>
            <c:numRef>
              <c:f>Sheet1!$A$2</c:f>
              <c:numCache>
                <c:formatCode>General</c:formatCode>
                <c:ptCount val="1"/>
              </c:numCache>
            </c:numRef>
          </c:cat>
          <c:val>
            <c:numRef>
              <c:f>Sheet1!$C$2</c:f>
              <c:numCache>
                <c:formatCode>0%</c:formatCode>
                <c:ptCount val="1"/>
                <c:pt idx="0">
                  <c:v>0.19</c:v>
                </c:pt>
              </c:numCache>
            </c:numRef>
          </c:val>
        </c:ser>
        <c:ser>
          <c:idx val="2"/>
          <c:order val="2"/>
          <c:tx>
            <c:strRef>
              <c:f>Sheet1!$D$1</c:f>
              <c:strCache>
                <c:ptCount val="1"/>
                <c:pt idx="0">
                  <c:v>Tend to Agree</c:v>
                </c:pt>
              </c:strCache>
            </c:strRef>
          </c:tx>
          <c:spPr>
            <a:solidFill>
              <a:srgbClr val="00B0F0"/>
            </a:solidFill>
            <a:ln w="3131">
              <a:solidFill>
                <a:schemeClr val="tx1"/>
              </a:solidFill>
              <a:prstDash val="solid"/>
            </a:ln>
          </c:spPr>
          <c:dLbls>
            <c:txPr>
              <a:bodyPr/>
              <a:lstStyle/>
              <a:p>
                <a:pPr>
                  <a:defRPr sz="1381" b="1"/>
                </a:pPr>
                <a:endParaRPr lang="el-GR"/>
              </a:p>
            </c:txPr>
            <c:showVal val="1"/>
          </c:dLbls>
          <c:cat>
            <c:numRef>
              <c:f>Sheet1!$A$2</c:f>
              <c:numCache>
                <c:formatCode>General</c:formatCode>
                <c:ptCount val="1"/>
              </c:numCache>
            </c:numRef>
          </c:cat>
          <c:val>
            <c:numRef>
              <c:f>Sheet1!$D$2</c:f>
              <c:numCache>
                <c:formatCode>0%</c:formatCode>
                <c:ptCount val="1"/>
                <c:pt idx="0">
                  <c:v>0.76000000000000056</c:v>
                </c:pt>
              </c:numCache>
            </c:numRef>
          </c:val>
        </c:ser>
        <c:dLbls>
          <c:showVal val="1"/>
        </c:dLbls>
        <c:gapWidth val="86"/>
        <c:overlap val="100"/>
        <c:axId val="146879232"/>
        <c:axId val="146880768"/>
      </c:barChart>
      <c:catAx>
        <c:axId val="146879232"/>
        <c:scaling>
          <c:orientation val="maxMin"/>
        </c:scaling>
        <c:delete val="1"/>
        <c:axPos val="l"/>
        <c:numFmt formatCode="General" sourceLinked="1"/>
        <c:tickLblPos val="none"/>
        <c:crossAx val="146880768"/>
        <c:crosses val="autoZero"/>
        <c:auto val="1"/>
        <c:lblAlgn val="ctr"/>
        <c:lblOffset val="100"/>
      </c:catAx>
      <c:valAx>
        <c:axId val="146880768"/>
        <c:scaling>
          <c:orientation val="minMax"/>
          <c:max val="1.01"/>
          <c:min val="0"/>
        </c:scaling>
        <c:delete val="1"/>
        <c:axPos val="t"/>
        <c:numFmt formatCode="0%" sourceLinked="1"/>
        <c:tickLblPos val="none"/>
        <c:crossAx val="146879232"/>
        <c:crosses val="autoZero"/>
        <c:crossBetween val="between"/>
      </c:valAx>
      <c:spPr>
        <a:noFill/>
        <a:ln w="25400">
          <a:noFill/>
        </a:ln>
      </c:spPr>
    </c:plotArea>
    <c:plotVisOnly val="1"/>
    <c:dispBlanksAs val="gap"/>
  </c:chart>
  <c:txPr>
    <a:bodyPr/>
    <a:lstStyle/>
    <a:p>
      <a:pPr>
        <a:defRPr sz="1085"/>
      </a:pPr>
      <a:endParaRPr lang="el-GR"/>
    </a:p>
  </c:txPr>
  <c:externalData r:id="rId1"/>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bar"/>
        <c:grouping val="stacked"/>
        <c:ser>
          <c:idx val="0"/>
          <c:order val="0"/>
          <c:tx>
            <c:strRef>
              <c:f>Sheet1!$B$1</c:f>
              <c:strCache>
                <c:ptCount val="1"/>
                <c:pt idx="0">
                  <c:v>Tend to Disagree</c:v>
                </c:pt>
              </c:strCache>
            </c:strRef>
          </c:tx>
          <c:spPr>
            <a:solidFill>
              <a:srgbClr val="FF0000"/>
            </a:solidFill>
            <a:ln w="3164">
              <a:solidFill>
                <a:schemeClr val="tx1"/>
              </a:solidFill>
            </a:ln>
          </c:spPr>
          <c:dLbls>
            <c:dLbl>
              <c:idx val="0"/>
              <c:tx>
                <c:rich>
                  <a:bodyPr/>
                  <a:lstStyle/>
                  <a:p>
                    <a:r>
                      <a:rPr lang="el-GR" sz="1392" b="1" dirty="0" smtClean="0">
                        <a:solidFill>
                          <a:schemeClr val="bg1"/>
                        </a:solidFill>
                      </a:rPr>
                      <a:t>10</a:t>
                    </a:r>
                    <a:r>
                      <a:rPr lang="en-US" b="0" dirty="0" smtClean="0">
                        <a:solidFill>
                          <a:schemeClr val="bg1"/>
                        </a:solidFill>
                      </a:rPr>
                      <a:t>%</a:t>
                    </a:r>
                    <a:endParaRPr lang="en-US" b="0" dirty="0">
                      <a:solidFill>
                        <a:schemeClr val="bg1"/>
                      </a:solidFill>
                    </a:endParaRPr>
                  </a:p>
                </c:rich>
              </c:tx>
            </c:dLbl>
            <c:spPr>
              <a:noFill/>
            </c:spPr>
            <c:txPr>
              <a:bodyPr/>
              <a:lstStyle/>
              <a:p>
                <a:pPr>
                  <a:defRPr sz="1392" b="1">
                    <a:solidFill>
                      <a:schemeClr val="bg1"/>
                    </a:solidFill>
                  </a:defRPr>
                </a:pPr>
                <a:endParaRPr lang="el-GR"/>
              </a:p>
            </c:txPr>
            <c:showVal val="1"/>
          </c:dLbls>
          <c:cat>
            <c:numRef>
              <c:f>Sheet1!$A$2</c:f>
              <c:numCache>
                <c:formatCode>General</c:formatCode>
                <c:ptCount val="1"/>
              </c:numCache>
            </c:numRef>
          </c:cat>
          <c:val>
            <c:numRef>
              <c:f>Sheet1!$B$2</c:f>
              <c:numCache>
                <c:formatCode>0%</c:formatCode>
                <c:ptCount val="1"/>
                <c:pt idx="0">
                  <c:v>0.1</c:v>
                </c:pt>
              </c:numCache>
            </c:numRef>
          </c:val>
        </c:ser>
        <c:ser>
          <c:idx val="1"/>
          <c:order val="1"/>
          <c:tx>
            <c:strRef>
              <c:f>Sheet1!$C$1</c:f>
              <c:strCache>
                <c:ptCount val="1"/>
                <c:pt idx="0">
                  <c:v>Neutral</c:v>
                </c:pt>
              </c:strCache>
            </c:strRef>
          </c:tx>
          <c:spPr>
            <a:solidFill>
              <a:srgbClr val="FFFF00">
                <a:alpha val="78000"/>
              </a:srgbClr>
            </a:solidFill>
            <a:ln w="3164">
              <a:solidFill>
                <a:schemeClr val="tx1"/>
              </a:solidFill>
            </a:ln>
          </c:spPr>
          <c:dLbls>
            <c:txPr>
              <a:bodyPr/>
              <a:lstStyle/>
              <a:p>
                <a:pPr>
                  <a:defRPr sz="1392" b="1"/>
                </a:pPr>
                <a:endParaRPr lang="el-GR"/>
              </a:p>
            </c:txPr>
            <c:showVal val="1"/>
          </c:dLbls>
          <c:cat>
            <c:numRef>
              <c:f>Sheet1!$A$2</c:f>
              <c:numCache>
                <c:formatCode>General</c:formatCode>
                <c:ptCount val="1"/>
              </c:numCache>
            </c:numRef>
          </c:cat>
          <c:val>
            <c:numRef>
              <c:f>Sheet1!$C$2</c:f>
              <c:numCache>
                <c:formatCode>0%</c:formatCode>
                <c:ptCount val="1"/>
                <c:pt idx="0">
                  <c:v>0.2</c:v>
                </c:pt>
              </c:numCache>
            </c:numRef>
          </c:val>
        </c:ser>
        <c:ser>
          <c:idx val="2"/>
          <c:order val="2"/>
          <c:tx>
            <c:strRef>
              <c:f>Sheet1!$D$1</c:f>
              <c:strCache>
                <c:ptCount val="1"/>
                <c:pt idx="0">
                  <c:v>Tend to Agree</c:v>
                </c:pt>
              </c:strCache>
            </c:strRef>
          </c:tx>
          <c:spPr>
            <a:solidFill>
              <a:srgbClr val="00B0F0"/>
            </a:solidFill>
            <a:ln w="3164">
              <a:solidFill>
                <a:schemeClr val="tx1"/>
              </a:solidFill>
              <a:prstDash val="solid"/>
            </a:ln>
          </c:spPr>
          <c:dLbls>
            <c:txPr>
              <a:bodyPr/>
              <a:lstStyle/>
              <a:p>
                <a:pPr>
                  <a:defRPr sz="1392" b="1"/>
                </a:pPr>
                <a:endParaRPr lang="el-GR"/>
              </a:p>
            </c:txPr>
            <c:showVal val="1"/>
          </c:dLbls>
          <c:cat>
            <c:numRef>
              <c:f>Sheet1!$A$2</c:f>
              <c:numCache>
                <c:formatCode>General</c:formatCode>
                <c:ptCount val="1"/>
              </c:numCache>
            </c:numRef>
          </c:cat>
          <c:val>
            <c:numRef>
              <c:f>Sheet1!$D$2</c:f>
              <c:numCache>
                <c:formatCode>0%</c:formatCode>
                <c:ptCount val="1"/>
                <c:pt idx="0">
                  <c:v>0.70000000000000051</c:v>
                </c:pt>
              </c:numCache>
            </c:numRef>
          </c:val>
        </c:ser>
        <c:dLbls>
          <c:showVal val="1"/>
        </c:dLbls>
        <c:gapWidth val="86"/>
        <c:overlap val="100"/>
        <c:axId val="146936576"/>
        <c:axId val="146938112"/>
      </c:barChart>
      <c:catAx>
        <c:axId val="146936576"/>
        <c:scaling>
          <c:orientation val="maxMin"/>
        </c:scaling>
        <c:delete val="1"/>
        <c:axPos val="l"/>
        <c:numFmt formatCode="General" sourceLinked="1"/>
        <c:tickLblPos val="none"/>
        <c:crossAx val="146938112"/>
        <c:crosses val="autoZero"/>
        <c:auto val="1"/>
        <c:lblAlgn val="ctr"/>
        <c:lblOffset val="100"/>
      </c:catAx>
      <c:valAx>
        <c:axId val="146938112"/>
        <c:scaling>
          <c:orientation val="minMax"/>
          <c:max val="1.01"/>
          <c:min val="0"/>
        </c:scaling>
        <c:delete val="1"/>
        <c:axPos val="t"/>
        <c:numFmt formatCode="0%" sourceLinked="1"/>
        <c:tickLblPos val="none"/>
        <c:crossAx val="146936576"/>
        <c:crosses val="autoZero"/>
        <c:crossBetween val="between"/>
      </c:valAx>
      <c:spPr>
        <a:noFill/>
        <a:ln w="25383">
          <a:noFill/>
        </a:ln>
      </c:spPr>
    </c:plotArea>
    <c:plotVisOnly val="1"/>
    <c:dispBlanksAs val="gap"/>
  </c:chart>
  <c:txPr>
    <a:bodyPr/>
    <a:lstStyle/>
    <a:p>
      <a:pPr>
        <a:defRPr sz="1093"/>
      </a:pPr>
      <a:endParaRPr lang="el-GR"/>
    </a:p>
  </c:txPr>
  <c:externalData r:id="rId1"/>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spPr>
            <a:solidFill>
              <a:srgbClr val="2D2D8A">
                <a:lumMod val="75000"/>
              </a:srgbClr>
            </a:solidFill>
          </c:spPr>
          <c:dPt>
            <c:idx val="0"/>
            <c:spPr>
              <a:solidFill>
                <a:schemeClr val="accent6">
                  <a:lumMod val="75000"/>
                </a:schemeClr>
              </a:solidFill>
            </c:spPr>
          </c:dPt>
          <c:dPt>
            <c:idx val="1"/>
            <c:spPr>
              <a:solidFill>
                <a:schemeClr val="bg1">
                  <a:lumMod val="65000"/>
                </a:schemeClr>
              </a:solidFill>
            </c:spPr>
          </c:dPt>
          <c:dPt>
            <c:idx val="2"/>
            <c:spPr>
              <a:solidFill>
                <a:srgbClr val="00B0F0"/>
              </a:solidFill>
            </c:spPr>
          </c:dPt>
          <c:dLbls>
            <c:dLbl>
              <c:idx val="0"/>
              <c:layout>
                <c:manualLayout>
                  <c:x val="0.11531381946821864"/>
                  <c:y val="8.1050789943692726E-3"/>
                </c:manualLayout>
              </c:layout>
              <c:dLblPos val="bestFit"/>
              <c:showVal val="1"/>
            </c:dLbl>
            <c:dLbl>
              <c:idx val="2"/>
              <c:layout>
                <c:manualLayout>
                  <c:x val="0.15050254265091864"/>
                  <c:y val="-0.16954287820837738"/>
                </c:manualLayout>
              </c:layout>
              <c:dLblPos val="bestFit"/>
              <c:showVal val="1"/>
            </c:dLbl>
            <c:txPr>
              <a:bodyPr/>
              <a:lstStyle/>
              <a:p>
                <a:pPr>
                  <a:defRPr sz="1786"/>
                </a:pPr>
                <a:endParaRPr lang="el-GR"/>
              </a:p>
            </c:txPr>
            <c:showVal val="1"/>
            <c:showLeaderLines val="1"/>
          </c:dLbls>
          <c:cat>
            <c:strRef>
              <c:f>Φύλλο1!$A$2:$A$4</c:f>
              <c:strCache>
                <c:ptCount val="3"/>
                <c:pt idx="0">
                  <c:v>Καθόλου - Λίγο</c:v>
                </c:pt>
                <c:pt idx="1">
                  <c:v>Μέτρια</c:v>
                </c:pt>
                <c:pt idx="2">
                  <c:v>Πολύ - Απόλυτα</c:v>
                </c:pt>
              </c:strCache>
            </c:strRef>
          </c:cat>
          <c:val>
            <c:numRef>
              <c:f>Φύλλο1!$B$2:$B$4</c:f>
              <c:numCache>
                <c:formatCode>0%</c:formatCode>
                <c:ptCount val="3"/>
                <c:pt idx="0">
                  <c:v>0.05</c:v>
                </c:pt>
                <c:pt idx="1">
                  <c:v>0.25</c:v>
                </c:pt>
                <c:pt idx="2">
                  <c:v>0.70000000000000051</c:v>
                </c:pt>
              </c:numCache>
            </c:numRef>
          </c:val>
        </c:ser>
        <c:firstSliceAng val="0"/>
      </c:pieChart>
      <c:spPr>
        <a:noFill/>
        <a:ln w="25398">
          <a:noFill/>
        </a:ln>
      </c:spPr>
    </c:plotArea>
    <c:legend>
      <c:legendPos val="r"/>
      <c:layout>
        <c:manualLayout>
          <c:xMode val="edge"/>
          <c:yMode val="edge"/>
          <c:x val="0.62358138144124331"/>
          <c:y val="0.18744958709429649"/>
          <c:w val="0.36391919997342137"/>
          <c:h val="0.51537118835755258"/>
        </c:manualLayout>
      </c:layout>
      <c:txPr>
        <a:bodyPr/>
        <a:lstStyle/>
        <a:p>
          <a:pPr>
            <a:defRPr sz="1590" b="0"/>
          </a:pPr>
          <a:endParaRPr lang="el-GR"/>
        </a:p>
      </c:txPr>
    </c:legend>
    <c:plotVisOnly val="1"/>
    <c:dispBlanksAs val="zero"/>
  </c:chart>
  <c:txPr>
    <a:bodyPr/>
    <a:lstStyle/>
    <a:p>
      <a:pPr>
        <a:defRPr sz="1786"/>
      </a:pPr>
      <a:endParaRPr lang="el-GR"/>
    </a:p>
  </c:txPr>
  <c:externalData r:id="rId1"/>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spPr>
            <a:solidFill>
              <a:srgbClr val="2D2D8A">
                <a:lumMod val="75000"/>
              </a:srgbClr>
            </a:solidFill>
          </c:spPr>
          <c:dPt>
            <c:idx val="0"/>
            <c:spPr>
              <a:solidFill>
                <a:schemeClr val="bg1">
                  <a:lumMod val="65000"/>
                </a:schemeClr>
              </a:solidFill>
            </c:spPr>
          </c:dPt>
          <c:dPt>
            <c:idx val="1"/>
            <c:spPr>
              <a:solidFill>
                <a:srgbClr val="00B0F0"/>
              </a:solidFill>
            </c:spPr>
          </c:dPt>
          <c:dLbls>
            <c:dLbl>
              <c:idx val="0"/>
              <c:layout>
                <c:manualLayout>
                  <c:x val="-9.6116371765728376E-2"/>
                  <c:y val="-0.22090781934266884"/>
                </c:manualLayout>
              </c:layout>
              <c:dLblPos val="bestFit"/>
              <c:showVal val="1"/>
            </c:dLbl>
            <c:txPr>
              <a:bodyPr/>
              <a:lstStyle/>
              <a:p>
                <a:pPr>
                  <a:defRPr sz="1372" b="1"/>
                </a:pPr>
                <a:endParaRPr lang="el-GR"/>
              </a:p>
            </c:txPr>
            <c:showVal val="1"/>
            <c:showLeaderLines val="1"/>
          </c:dLbls>
          <c:cat>
            <c:strRef>
              <c:f>Φύλλο1!$A$2:$A$3</c:f>
              <c:strCache>
                <c:ptCount val="2"/>
                <c:pt idx="0">
                  <c:v>Όχι</c:v>
                </c:pt>
                <c:pt idx="1">
                  <c:v>Ναι</c:v>
                </c:pt>
              </c:strCache>
            </c:strRef>
          </c:cat>
          <c:val>
            <c:numRef>
              <c:f>Φύλλο1!$B$2:$B$3</c:f>
              <c:numCache>
                <c:formatCode>0%</c:formatCode>
                <c:ptCount val="2"/>
                <c:pt idx="0">
                  <c:v>0.73000000000000054</c:v>
                </c:pt>
                <c:pt idx="1">
                  <c:v>0.27</c:v>
                </c:pt>
              </c:numCache>
            </c:numRef>
          </c:val>
        </c:ser>
        <c:firstSliceAng val="0"/>
      </c:pieChart>
      <c:spPr>
        <a:noFill/>
        <a:ln w="25358">
          <a:noFill/>
        </a:ln>
      </c:spPr>
    </c:plotArea>
    <c:legend>
      <c:legendPos val="r"/>
      <c:layout>
        <c:manualLayout>
          <c:xMode val="edge"/>
          <c:yMode val="edge"/>
          <c:x val="0.73211887815333165"/>
          <c:y val="0.36996163941045862"/>
          <c:w val="0.15104998338089839"/>
          <c:h val="0.19684855826588105"/>
        </c:manualLayout>
      </c:layout>
      <c:txPr>
        <a:bodyPr/>
        <a:lstStyle/>
        <a:p>
          <a:pPr>
            <a:defRPr sz="1372"/>
          </a:pPr>
          <a:endParaRPr lang="el-GR"/>
        </a:p>
      </c:txPr>
    </c:legend>
    <c:plotVisOnly val="1"/>
    <c:dispBlanksAs val="zero"/>
  </c:chart>
  <c:txPr>
    <a:bodyPr/>
    <a:lstStyle/>
    <a:p>
      <a:pPr>
        <a:defRPr sz="1770"/>
      </a:pPr>
      <a:endParaRPr lang="el-GR"/>
    </a:p>
  </c:txPr>
  <c:externalData r:id="rId1"/>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spPr>
            <a:solidFill>
              <a:srgbClr val="2D2D8A">
                <a:lumMod val="75000"/>
              </a:srgbClr>
            </a:solidFill>
          </c:spPr>
          <c:dPt>
            <c:idx val="0"/>
            <c:spPr>
              <a:solidFill>
                <a:srgbClr val="002060"/>
              </a:solidFill>
            </c:spPr>
          </c:dPt>
          <c:dPt>
            <c:idx val="1"/>
            <c:spPr>
              <a:solidFill>
                <a:srgbClr val="FF9900"/>
              </a:solidFill>
            </c:spPr>
          </c:dPt>
          <c:dPt>
            <c:idx val="2"/>
            <c:spPr>
              <a:solidFill>
                <a:schemeClr val="bg1">
                  <a:lumMod val="75000"/>
                </a:schemeClr>
              </a:solidFill>
            </c:spPr>
          </c:dPt>
          <c:dLbls>
            <c:dLbl>
              <c:idx val="0"/>
              <c:layout>
                <c:manualLayout>
                  <c:x val="9.1609829998120298E-2"/>
                  <c:y val="7.869647680901283E-2"/>
                </c:manualLayout>
              </c:layout>
              <c:spPr/>
              <c:txPr>
                <a:bodyPr/>
                <a:lstStyle/>
                <a:p>
                  <a:pPr>
                    <a:defRPr sz="1383" b="1">
                      <a:solidFill>
                        <a:schemeClr val="tx1"/>
                      </a:solidFill>
                    </a:defRPr>
                  </a:pPr>
                  <a:endParaRPr lang="el-GR"/>
                </a:p>
              </c:txPr>
              <c:dLblPos val="bestFit"/>
              <c:showVal val="1"/>
            </c:dLbl>
            <c:dLbl>
              <c:idx val="1"/>
              <c:layout>
                <c:manualLayout>
                  <c:x val="-0.12463495987424679"/>
                  <c:y val="-0.11872338641375924"/>
                </c:manualLayout>
              </c:layout>
              <c:tx>
                <c:rich>
                  <a:bodyPr/>
                  <a:lstStyle/>
                  <a:p>
                    <a:pPr>
                      <a:defRPr sz="1383" b="1">
                        <a:solidFill>
                          <a:schemeClr val="tx1"/>
                        </a:solidFill>
                      </a:defRPr>
                    </a:pPr>
                    <a:r>
                      <a:rPr lang="en-US" smtClean="0">
                        <a:solidFill>
                          <a:schemeClr val="tx1"/>
                        </a:solidFill>
                      </a:rPr>
                      <a:t>4</a:t>
                    </a:r>
                    <a:r>
                      <a:rPr lang="el-GR" smtClean="0"/>
                      <a:t>9</a:t>
                    </a:r>
                    <a:r>
                      <a:rPr lang="en-US" smtClean="0"/>
                      <a:t>%</a:t>
                    </a:r>
                    <a:endParaRPr lang="en-US"/>
                  </a:p>
                </c:rich>
              </c:tx>
              <c:spPr/>
              <c:dLblPos val="bestFit"/>
            </c:dLbl>
            <c:dLbl>
              <c:idx val="2"/>
              <c:layout>
                <c:manualLayout>
                  <c:x val="0.15070090329545591"/>
                  <c:y val="7.3926190536087136E-2"/>
                </c:manualLayout>
              </c:layout>
              <c:spPr/>
              <c:txPr>
                <a:bodyPr/>
                <a:lstStyle/>
                <a:p>
                  <a:pPr>
                    <a:defRPr sz="1383" b="1">
                      <a:solidFill>
                        <a:schemeClr val="tx1"/>
                      </a:solidFill>
                    </a:defRPr>
                  </a:pPr>
                  <a:endParaRPr lang="el-GR"/>
                </a:p>
              </c:txPr>
              <c:dLblPos val="bestFit"/>
              <c:showVal val="1"/>
            </c:dLbl>
            <c:txPr>
              <a:bodyPr/>
              <a:lstStyle/>
              <a:p>
                <a:pPr>
                  <a:defRPr sz="1187" b="1">
                    <a:solidFill>
                      <a:schemeClr val="tx1"/>
                    </a:solidFill>
                  </a:defRPr>
                </a:pPr>
                <a:endParaRPr lang="el-GR"/>
              </a:p>
            </c:txPr>
            <c:showVal val="1"/>
            <c:showLeaderLines val="1"/>
          </c:dLbls>
          <c:cat>
            <c:strRef>
              <c:f>Φύλλο1!$A$2:$A$4</c:f>
              <c:strCache>
                <c:ptCount val="3"/>
                <c:pt idx="0">
                  <c:v>Χειρότερος</c:v>
                </c:pt>
                <c:pt idx="1">
                  <c:v>Καλύτερος</c:v>
                </c:pt>
                <c:pt idx="2">
                  <c:v>Το ίδιο</c:v>
                </c:pt>
              </c:strCache>
            </c:strRef>
          </c:cat>
          <c:val>
            <c:numRef>
              <c:f>Φύλλο1!$B$2:$B$4</c:f>
              <c:numCache>
                <c:formatCode>0%</c:formatCode>
                <c:ptCount val="3"/>
                <c:pt idx="0">
                  <c:v>0.11</c:v>
                </c:pt>
                <c:pt idx="1">
                  <c:v>0.48000000000000026</c:v>
                </c:pt>
                <c:pt idx="2">
                  <c:v>0.4</c:v>
                </c:pt>
              </c:numCache>
            </c:numRef>
          </c:val>
        </c:ser>
        <c:firstSliceAng val="0"/>
      </c:pieChart>
      <c:spPr>
        <a:noFill/>
        <a:ln w="25368">
          <a:noFill/>
        </a:ln>
      </c:spPr>
    </c:plotArea>
    <c:legend>
      <c:legendPos val="r"/>
      <c:legendEntry>
        <c:idx val="0"/>
        <c:txPr>
          <a:bodyPr/>
          <a:lstStyle/>
          <a:p>
            <a:pPr>
              <a:defRPr sz="1383"/>
            </a:pPr>
            <a:endParaRPr lang="el-GR"/>
          </a:p>
        </c:txPr>
      </c:legendEntry>
      <c:legendEntry>
        <c:idx val="1"/>
        <c:txPr>
          <a:bodyPr/>
          <a:lstStyle/>
          <a:p>
            <a:pPr>
              <a:defRPr sz="1383"/>
            </a:pPr>
            <a:endParaRPr lang="el-GR"/>
          </a:p>
        </c:txPr>
      </c:legendEntry>
      <c:legendEntry>
        <c:idx val="2"/>
        <c:txPr>
          <a:bodyPr/>
          <a:lstStyle/>
          <a:p>
            <a:pPr>
              <a:defRPr sz="1383"/>
            </a:pPr>
            <a:endParaRPr lang="el-GR"/>
          </a:p>
        </c:txPr>
      </c:legendEntry>
      <c:layout>
        <c:manualLayout>
          <c:xMode val="edge"/>
          <c:yMode val="edge"/>
          <c:x val="0.68399809270976963"/>
          <c:y val="0.12526910987978354"/>
          <c:w val="0.31600190729023064"/>
          <c:h val="0.79253394251644449"/>
        </c:manualLayout>
      </c:layout>
      <c:txPr>
        <a:bodyPr/>
        <a:lstStyle/>
        <a:p>
          <a:pPr>
            <a:defRPr sz="1187"/>
          </a:pPr>
          <a:endParaRPr lang="el-GR"/>
        </a:p>
      </c:txPr>
    </c:legend>
    <c:plotVisOnly val="1"/>
    <c:dispBlanksAs val="zero"/>
  </c:chart>
  <c:txPr>
    <a:bodyPr/>
    <a:lstStyle/>
    <a:p>
      <a:pPr>
        <a:defRPr sz="1777"/>
      </a:pPr>
      <a:endParaRPr lang="el-G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spPr>
            <a:solidFill>
              <a:srgbClr val="2D2D8A">
                <a:lumMod val="75000"/>
              </a:srgbClr>
            </a:solidFill>
          </c:spPr>
          <c:dPt>
            <c:idx val="0"/>
            <c:spPr>
              <a:solidFill>
                <a:srgbClr val="00B0F0"/>
              </a:solidFill>
            </c:spPr>
          </c:dPt>
          <c:dPt>
            <c:idx val="1"/>
            <c:spPr>
              <a:solidFill>
                <a:schemeClr val="bg1">
                  <a:lumMod val="65000"/>
                </a:schemeClr>
              </a:solidFill>
            </c:spPr>
          </c:dPt>
          <c:dLbls>
            <c:dLbl>
              <c:idx val="0"/>
              <c:layout>
                <c:manualLayout>
                  <c:x val="-0.11782874015748072"/>
                  <c:y val="-0.32750996497858004"/>
                </c:manualLayout>
              </c:layout>
              <c:spPr/>
              <c:txPr>
                <a:bodyPr/>
                <a:lstStyle/>
                <a:p>
                  <a:pPr>
                    <a:defRPr/>
                  </a:pPr>
                  <a:endParaRPr lang="el-GR"/>
                </a:p>
              </c:txPr>
              <c:dLblPos val="bestFit"/>
              <c:showVal val="1"/>
            </c:dLbl>
            <c:showVal val="1"/>
            <c:showLeaderLines val="1"/>
          </c:dLbls>
          <c:cat>
            <c:strRef>
              <c:f>Φύλλο1!$A$2:$A$3</c:f>
              <c:strCache>
                <c:ptCount val="2"/>
                <c:pt idx="0">
                  <c:v>Ναι</c:v>
                </c:pt>
                <c:pt idx="1">
                  <c:v>Όχι</c:v>
                </c:pt>
              </c:strCache>
            </c:strRef>
          </c:cat>
          <c:val>
            <c:numRef>
              <c:f>Φύλλο1!$B$2:$B$3</c:f>
              <c:numCache>
                <c:formatCode>0%</c:formatCode>
                <c:ptCount val="2"/>
                <c:pt idx="0">
                  <c:v>0.76000000000000056</c:v>
                </c:pt>
                <c:pt idx="1">
                  <c:v>0.24000000000000013</c:v>
                </c:pt>
              </c:numCache>
            </c:numRef>
          </c:val>
        </c:ser>
        <c:firstSliceAng val="0"/>
      </c:pieChart>
      <c:spPr>
        <a:noFill/>
        <a:ln w="25398">
          <a:noFill/>
        </a:ln>
      </c:spPr>
    </c:plotArea>
    <c:legend>
      <c:legendPos val="r"/>
      <c:layout>
        <c:manualLayout>
          <c:xMode val="edge"/>
          <c:yMode val="edge"/>
          <c:x val="0.83644984883218765"/>
          <c:y val="0.40523320771673943"/>
          <c:w val="0.15105020100335531"/>
          <c:h val="0.19684835115454941"/>
        </c:manualLayout>
      </c:layout>
    </c:legend>
    <c:plotVisOnly val="1"/>
    <c:dispBlanksAs val="zero"/>
  </c:chart>
  <c:txPr>
    <a:bodyPr/>
    <a:lstStyle/>
    <a:p>
      <a:pPr>
        <a:defRPr sz="1786"/>
      </a:pPr>
      <a:endParaRPr lang="el-GR"/>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spPr>
            <a:solidFill>
              <a:srgbClr val="2D2D8A">
                <a:lumMod val="75000"/>
              </a:srgbClr>
            </a:solidFill>
          </c:spPr>
          <c:dPt>
            <c:idx val="0"/>
            <c:spPr>
              <a:solidFill>
                <a:srgbClr val="00B0F0"/>
              </a:solidFill>
            </c:spPr>
          </c:dPt>
          <c:dPt>
            <c:idx val="1"/>
            <c:spPr>
              <a:solidFill>
                <a:srgbClr val="92D050"/>
              </a:solidFill>
            </c:spPr>
          </c:dPt>
          <c:dLbls>
            <c:dLbl>
              <c:idx val="0"/>
              <c:layout>
                <c:manualLayout>
                  <c:x val="-0.14016814304461939"/>
                  <c:y val="-0.21250316805677191"/>
                </c:manualLayout>
              </c:layout>
              <c:spPr/>
              <c:txPr>
                <a:bodyPr/>
                <a:lstStyle/>
                <a:p>
                  <a:pPr>
                    <a:defRPr sz="1785" b="1"/>
                  </a:pPr>
                  <a:endParaRPr lang="el-GR"/>
                </a:p>
              </c:txPr>
              <c:dLblPos val="bestFit"/>
              <c:showVal val="1"/>
            </c:dLbl>
            <c:dLbl>
              <c:idx val="1"/>
              <c:spPr/>
              <c:txPr>
                <a:bodyPr/>
                <a:lstStyle/>
                <a:p>
                  <a:pPr>
                    <a:defRPr sz="1785" b="1"/>
                  </a:pPr>
                  <a:endParaRPr lang="el-GR"/>
                </a:p>
              </c:txPr>
            </c:dLbl>
            <c:dLbl>
              <c:idx val="2"/>
              <c:layout>
                <c:manualLayout>
                  <c:x val="1.7260761154855645E-2"/>
                  <c:y val="0.10010684842775887"/>
                </c:manualLayout>
              </c:layout>
              <c:spPr/>
              <c:txPr>
                <a:bodyPr/>
                <a:lstStyle/>
                <a:p>
                  <a:pPr>
                    <a:defRPr sz="1785" b="1">
                      <a:solidFill>
                        <a:schemeClr val="bg1"/>
                      </a:solidFill>
                    </a:defRPr>
                  </a:pPr>
                  <a:endParaRPr lang="el-GR"/>
                </a:p>
              </c:txPr>
              <c:showVal val="1"/>
            </c:dLbl>
            <c:txPr>
              <a:bodyPr/>
              <a:lstStyle/>
              <a:p>
                <a:pPr>
                  <a:defRPr sz="1785"/>
                </a:pPr>
                <a:endParaRPr lang="el-GR"/>
              </a:p>
            </c:txPr>
            <c:showVal val="1"/>
            <c:showLeaderLines val="1"/>
          </c:dLbls>
          <c:cat>
            <c:strRef>
              <c:f>Φύλλο1!$A$2:$A$4</c:f>
              <c:strCache>
                <c:ptCount val="3"/>
                <c:pt idx="0">
                  <c:v>Σε Yλοποίηση</c:v>
                </c:pt>
                <c:pt idx="1">
                  <c:v>Σε Ολοκλήρωση</c:v>
                </c:pt>
                <c:pt idx="2">
                  <c:v>Σε Απένταξη - Παραίτηση</c:v>
                </c:pt>
              </c:strCache>
            </c:strRef>
          </c:cat>
          <c:val>
            <c:numRef>
              <c:f>Φύλλο1!$B$2:$B$4</c:f>
              <c:numCache>
                <c:formatCode>0%</c:formatCode>
                <c:ptCount val="3"/>
                <c:pt idx="0">
                  <c:v>0.6900000000000005</c:v>
                </c:pt>
                <c:pt idx="1">
                  <c:v>0.27</c:v>
                </c:pt>
                <c:pt idx="2">
                  <c:v>3.0000000000000002E-2</c:v>
                </c:pt>
              </c:numCache>
            </c:numRef>
          </c:val>
        </c:ser>
        <c:firstSliceAng val="0"/>
      </c:pieChart>
      <c:spPr>
        <a:noFill/>
        <a:ln w="25383">
          <a:noFill/>
        </a:ln>
      </c:spPr>
    </c:plotArea>
    <c:legend>
      <c:legendPos val="r"/>
      <c:layout>
        <c:manualLayout>
          <c:xMode val="edge"/>
          <c:yMode val="edge"/>
          <c:x val="0.68399800657829291"/>
          <c:y val="0.12797634731456234"/>
          <c:w val="0.31600199342170832"/>
          <c:h val="0.66167754322538574"/>
        </c:manualLayout>
      </c:layout>
      <c:txPr>
        <a:bodyPr/>
        <a:lstStyle/>
        <a:p>
          <a:pPr>
            <a:defRPr sz="1589"/>
          </a:pPr>
          <a:endParaRPr lang="el-GR"/>
        </a:p>
      </c:txPr>
    </c:legend>
    <c:plotVisOnly val="1"/>
    <c:dispBlanksAs val="zero"/>
  </c:chart>
  <c:txPr>
    <a:bodyPr/>
    <a:lstStyle/>
    <a:p>
      <a:pPr>
        <a:defRPr sz="1785"/>
      </a:pPr>
      <a:endParaRPr lang="el-GR"/>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l-GR"/>
  <c:style val="4"/>
  <c:chart>
    <c:autoTitleDeleted val="1"/>
    <c:plotArea>
      <c:layout>
        <c:manualLayout>
          <c:layoutTarget val="inner"/>
          <c:xMode val="edge"/>
          <c:yMode val="edge"/>
          <c:x val="0.34502378180735838"/>
          <c:y val="2.8254322213987833E-2"/>
          <c:w val="0.63083398290750825"/>
          <c:h val="0.90955969317693186"/>
        </c:manualLayout>
      </c:layout>
      <c:barChart>
        <c:barDir val="bar"/>
        <c:grouping val="clustered"/>
        <c:ser>
          <c:idx val="0"/>
          <c:order val="0"/>
          <c:tx>
            <c:strRef>
              <c:f>Φύλλο1!$B$1</c:f>
              <c:strCache>
                <c:ptCount val="1"/>
                <c:pt idx="0">
                  <c:v>Σειρά 1</c:v>
                </c:pt>
              </c:strCache>
            </c:strRef>
          </c:tx>
          <c:spPr>
            <a:solidFill>
              <a:schemeClr val="accent6">
                <a:lumMod val="60000"/>
                <a:lumOff val="40000"/>
              </a:schemeClr>
            </a:solidFill>
            <a:ln>
              <a:solidFill>
                <a:srgbClr val="00B0F0"/>
              </a:solidFill>
            </a:ln>
          </c:spPr>
          <c:dLbls>
            <c:txPr>
              <a:bodyPr/>
              <a:lstStyle/>
              <a:p>
                <a:pPr>
                  <a:defRPr sz="1190"/>
                </a:pPr>
                <a:endParaRPr lang="el-GR"/>
              </a:p>
            </c:txPr>
            <c:showVal val="1"/>
          </c:dLbls>
          <c:cat>
            <c:strRef>
              <c:f>Φύλλο1!$A$2:$A$6</c:f>
              <c:strCache>
                <c:ptCount val="5"/>
                <c:pt idx="0">
                  <c:v>Τελικής Επαλήθευσης - Πιστοποίησης</c:v>
                </c:pt>
                <c:pt idx="1">
                  <c:v>Προκαταβολής</c:v>
                </c:pt>
                <c:pt idx="2">
                  <c:v>Ενδιάμεσης Επαλήθευσης - Πιστοποίησης</c:v>
                </c:pt>
                <c:pt idx="3">
                  <c:v>Κανένα Αίτημα</c:v>
                </c:pt>
                <c:pt idx="4">
                  <c:v>Τροποποίησης</c:v>
                </c:pt>
              </c:strCache>
            </c:strRef>
          </c:cat>
          <c:val>
            <c:numRef>
              <c:f>Φύλλο1!$B$2:$B$6</c:f>
              <c:numCache>
                <c:formatCode>0%</c:formatCode>
                <c:ptCount val="5"/>
                <c:pt idx="0">
                  <c:v>0.13</c:v>
                </c:pt>
                <c:pt idx="1">
                  <c:v>0.16</c:v>
                </c:pt>
                <c:pt idx="2">
                  <c:v>0.2</c:v>
                </c:pt>
                <c:pt idx="3">
                  <c:v>0.22</c:v>
                </c:pt>
                <c:pt idx="4">
                  <c:v>0.29000000000000026</c:v>
                </c:pt>
              </c:numCache>
            </c:numRef>
          </c:val>
        </c:ser>
        <c:axId val="128566784"/>
        <c:axId val="128568320"/>
      </c:barChart>
      <c:catAx>
        <c:axId val="128566784"/>
        <c:scaling>
          <c:orientation val="minMax"/>
        </c:scaling>
        <c:axPos val="l"/>
        <c:numFmt formatCode="General" sourceLinked="1"/>
        <c:tickLblPos val="nextTo"/>
        <c:txPr>
          <a:bodyPr/>
          <a:lstStyle/>
          <a:p>
            <a:pPr>
              <a:defRPr sz="1190" b="0"/>
            </a:pPr>
            <a:endParaRPr lang="el-GR"/>
          </a:p>
        </c:txPr>
        <c:crossAx val="128568320"/>
        <c:crosses val="autoZero"/>
        <c:auto val="1"/>
        <c:lblAlgn val="ctr"/>
        <c:lblOffset val="100"/>
      </c:catAx>
      <c:valAx>
        <c:axId val="128568320"/>
        <c:scaling>
          <c:orientation val="minMax"/>
          <c:max val="0.35000000000000031"/>
        </c:scaling>
        <c:axPos val="b"/>
        <c:numFmt formatCode="0%" sourceLinked="1"/>
        <c:tickLblPos val="nextTo"/>
        <c:txPr>
          <a:bodyPr/>
          <a:lstStyle/>
          <a:p>
            <a:pPr>
              <a:defRPr sz="1190"/>
            </a:pPr>
            <a:endParaRPr lang="el-GR"/>
          </a:p>
        </c:txPr>
        <c:crossAx val="128566784"/>
        <c:crosses val="autoZero"/>
        <c:crossBetween val="between"/>
      </c:valAx>
      <c:spPr>
        <a:noFill/>
        <a:ln w="25390">
          <a:noFill/>
        </a:ln>
      </c:spPr>
    </c:plotArea>
    <c:plotVisOnly val="1"/>
    <c:dispBlanksAs val="gap"/>
  </c:chart>
  <c:txPr>
    <a:bodyPr/>
    <a:lstStyle/>
    <a:p>
      <a:pPr>
        <a:defRPr sz="1784"/>
      </a:pPr>
      <a:endParaRPr lang="el-GR"/>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spPr>
            <a:solidFill>
              <a:srgbClr val="2D2D8A">
                <a:lumMod val="75000"/>
              </a:srgbClr>
            </a:solidFill>
          </c:spPr>
          <c:dPt>
            <c:idx val="0"/>
            <c:spPr>
              <a:solidFill>
                <a:srgbClr val="00B0F0"/>
              </a:solidFill>
            </c:spPr>
          </c:dPt>
          <c:dPt>
            <c:idx val="1"/>
            <c:spPr>
              <a:solidFill>
                <a:srgbClr val="92D050"/>
              </a:solidFill>
            </c:spPr>
          </c:dPt>
          <c:dLbls>
            <c:dLbl>
              <c:idx val="0"/>
              <c:layout>
                <c:manualLayout>
                  <c:x val="-7.8526738845144994E-2"/>
                  <c:y val="-0.39620293995669148"/>
                </c:manualLayout>
              </c:layout>
              <c:dLblPos val="bestFit"/>
              <c:showVal val="1"/>
            </c:dLbl>
            <c:txPr>
              <a:bodyPr/>
              <a:lstStyle/>
              <a:p>
                <a:pPr>
                  <a:defRPr sz="1785"/>
                </a:pPr>
                <a:endParaRPr lang="el-GR"/>
              </a:p>
            </c:txPr>
            <c:showVal val="1"/>
            <c:showLeaderLines val="1"/>
          </c:dLbls>
          <c:cat>
            <c:strRef>
              <c:f>Φύλλο1!$A$2:$A$4</c:f>
              <c:strCache>
                <c:ptCount val="3"/>
                <c:pt idx="0">
                  <c:v>Πλήρης Υλοποίηση</c:v>
                </c:pt>
                <c:pt idx="1">
                  <c:v>Μερική Υλοποίηση</c:v>
                </c:pt>
                <c:pt idx="2">
                  <c:v>Δεν θα Υλοποιηθεί</c:v>
                </c:pt>
              </c:strCache>
            </c:strRef>
          </c:cat>
          <c:val>
            <c:numRef>
              <c:f>Φύλλο1!$B$2:$B$4</c:f>
              <c:numCache>
                <c:formatCode>0%</c:formatCode>
                <c:ptCount val="3"/>
                <c:pt idx="0">
                  <c:v>0.82000000000000051</c:v>
                </c:pt>
                <c:pt idx="1">
                  <c:v>0.16</c:v>
                </c:pt>
                <c:pt idx="2">
                  <c:v>2.0000000000000011E-2</c:v>
                </c:pt>
              </c:numCache>
            </c:numRef>
          </c:val>
        </c:ser>
        <c:firstSliceAng val="0"/>
      </c:pieChart>
      <c:spPr>
        <a:noFill/>
        <a:ln w="25383">
          <a:noFill/>
        </a:ln>
      </c:spPr>
    </c:plotArea>
    <c:legend>
      <c:legendPos val="r"/>
      <c:layout>
        <c:manualLayout>
          <c:xMode val="edge"/>
          <c:yMode val="edge"/>
          <c:x val="0.62358138144124331"/>
          <c:y val="0.18744977889437001"/>
          <c:w val="0.36391919997342137"/>
          <c:h val="0.51537118171512553"/>
        </c:manualLayout>
      </c:layout>
      <c:txPr>
        <a:bodyPr/>
        <a:lstStyle/>
        <a:p>
          <a:pPr>
            <a:defRPr sz="1589" b="0"/>
          </a:pPr>
          <a:endParaRPr lang="el-GR"/>
        </a:p>
      </c:txPr>
    </c:legend>
    <c:plotVisOnly val="1"/>
    <c:dispBlanksAs val="zero"/>
  </c:chart>
  <c:txPr>
    <a:bodyPr/>
    <a:lstStyle/>
    <a:p>
      <a:pPr>
        <a:defRPr sz="1785"/>
      </a:pPr>
      <a:endParaRPr lang="el-GR"/>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l-GR"/>
  <c:style val="4"/>
  <c:chart>
    <c:autoTitleDeleted val="1"/>
    <c:plotArea>
      <c:layout/>
      <c:barChart>
        <c:barDir val="bar"/>
        <c:grouping val="clustered"/>
        <c:ser>
          <c:idx val="0"/>
          <c:order val="0"/>
          <c:tx>
            <c:strRef>
              <c:f>Φύλλο1!$B$1</c:f>
              <c:strCache>
                <c:ptCount val="1"/>
                <c:pt idx="0">
                  <c:v>Σειρά 1</c:v>
                </c:pt>
              </c:strCache>
            </c:strRef>
          </c:tx>
          <c:spPr>
            <a:solidFill>
              <a:schemeClr val="accent6">
                <a:lumMod val="60000"/>
                <a:lumOff val="40000"/>
              </a:schemeClr>
            </a:solidFill>
            <a:ln>
              <a:solidFill>
                <a:srgbClr val="00B0F0"/>
              </a:solidFill>
            </a:ln>
          </c:spPr>
          <c:dLbls>
            <c:txPr>
              <a:bodyPr/>
              <a:lstStyle/>
              <a:p>
                <a:pPr>
                  <a:defRPr sz="1186"/>
                </a:pPr>
                <a:endParaRPr lang="el-GR"/>
              </a:p>
            </c:txPr>
            <c:showVal val="1"/>
          </c:dLbls>
          <c:cat>
            <c:strRef>
              <c:f>Φύλλο1!$A$2:$A$7</c:f>
              <c:strCache>
                <c:ptCount val="6"/>
                <c:pt idx="0">
                  <c:v>Προβλήματα με τον Σύμβουλο</c:v>
                </c:pt>
                <c:pt idx="1">
                  <c:v>Η πορεία της επιχείρησης δεν ήταν η αναμενόμενη</c:v>
                </c:pt>
                <c:pt idx="2">
                  <c:v>Άλλος Λόγος</c:v>
                </c:pt>
                <c:pt idx="3">
                  <c:v>Οικονομική Κρίση -Επενδυτικό Κλίμα</c:v>
                </c:pt>
                <c:pt idx="4">
                  <c:v>Γραφειοκρατία - Πολυπλοκότητα Προγράμματος</c:v>
                </c:pt>
                <c:pt idx="5">
                  <c:v>Έλλειψη Ρευστότητας</c:v>
                </c:pt>
              </c:strCache>
            </c:strRef>
          </c:cat>
          <c:val>
            <c:numRef>
              <c:f>Φύλλο1!$B$2:$B$7</c:f>
              <c:numCache>
                <c:formatCode>0%</c:formatCode>
                <c:ptCount val="6"/>
                <c:pt idx="0">
                  <c:v>1.0000000000000005E-2</c:v>
                </c:pt>
                <c:pt idx="1">
                  <c:v>6.0000000000000032E-2</c:v>
                </c:pt>
                <c:pt idx="2">
                  <c:v>9.0000000000000024E-2</c:v>
                </c:pt>
                <c:pt idx="3">
                  <c:v>0.26</c:v>
                </c:pt>
                <c:pt idx="4">
                  <c:v>0.28000000000000008</c:v>
                </c:pt>
                <c:pt idx="5">
                  <c:v>0.30000000000000027</c:v>
                </c:pt>
              </c:numCache>
            </c:numRef>
          </c:val>
        </c:ser>
        <c:axId val="130157184"/>
        <c:axId val="130175360"/>
      </c:barChart>
      <c:catAx>
        <c:axId val="130157184"/>
        <c:scaling>
          <c:orientation val="minMax"/>
        </c:scaling>
        <c:axPos val="l"/>
        <c:numFmt formatCode="General" sourceLinked="1"/>
        <c:tickLblPos val="nextTo"/>
        <c:txPr>
          <a:bodyPr/>
          <a:lstStyle/>
          <a:p>
            <a:pPr>
              <a:defRPr sz="1186" b="0"/>
            </a:pPr>
            <a:endParaRPr lang="el-GR"/>
          </a:p>
        </c:txPr>
        <c:crossAx val="130175360"/>
        <c:crosses val="autoZero"/>
        <c:auto val="1"/>
        <c:lblAlgn val="ctr"/>
        <c:lblOffset val="100"/>
        <c:tickLblSkip val="1"/>
      </c:catAx>
      <c:valAx>
        <c:axId val="130175360"/>
        <c:scaling>
          <c:orientation val="minMax"/>
          <c:max val="0.35000000000000031"/>
        </c:scaling>
        <c:axPos val="b"/>
        <c:numFmt formatCode="0%" sourceLinked="1"/>
        <c:tickLblPos val="nextTo"/>
        <c:txPr>
          <a:bodyPr/>
          <a:lstStyle/>
          <a:p>
            <a:pPr>
              <a:defRPr sz="1186"/>
            </a:pPr>
            <a:endParaRPr lang="el-GR"/>
          </a:p>
        </c:txPr>
        <c:crossAx val="130157184"/>
        <c:crossesAt val="1"/>
        <c:crossBetween val="between"/>
      </c:valAx>
      <c:spPr>
        <a:noFill/>
        <a:ln w="25383">
          <a:noFill/>
        </a:ln>
      </c:spPr>
    </c:plotArea>
    <c:plotVisOnly val="1"/>
    <c:dispBlanksAs val="gap"/>
  </c:chart>
  <c:txPr>
    <a:bodyPr/>
    <a:lstStyle/>
    <a:p>
      <a:pPr>
        <a:defRPr sz="1786"/>
      </a:pPr>
      <a:endParaRPr lang="el-GR"/>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l-GR"/>
  <c:style val="4"/>
  <c:chart>
    <c:autoTitleDeleted val="1"/>
    <c:plotArea>
      <c:layout/>
      <c:barChart>
        <c:barDir val="bar"/>
        <c:grouping val="clustered"/>
        <c:ser>
          <c:idx val="0"/>
          <c:order val="0"/>
          <c:tx>
            <c:strRef>
              <c:f>Φύλλο1!$B$1</c:f>
              <c:strCache>
                <c:ptCount val="1"/>
                <c:pt idx="0">
                  <c:v>Σειρά 1</c:v>
                </c:pt>
              </c:strCache>
            </c:strRef>
          </c:tx>
          <c:spPr>
            <a:solidFill>
              <a:schemeClr val="accent6">
                <a:lumMod val="60000"/>
                <a:lumOff val="40000"/>
              </a:schemeClr>
            </a:solidFill>
            <a:ln>
              <a:solidFill>
                <a:srgbClr val="00B0F0"/>
              </a:solidFill>
            </a:ln>
          </c:spPr>
          <c:dLbls>
            <c:txPr>
              <a:bodyPr/>
              <a:lstStyle/>
              <a:p>
                <a:pPr>
                  <a:defRPr sz="1185"/>
                </a:pPr>
                <a:endParaRPr lang="el-GR"/>
              </a:p>
            </c:txPr>
            <c:showVal val="1"/>
          </c:dLbls>
          <c:cat>
            <c:strRef>
              <c:f>Φύλλο1!$A$2:$A$6</c:f>
              <c:strCache>
                <c:ptCount val="5"/>
                <c:pt idx="0">
                  <c:v>Προβλήματα με τον Σύμβουλο</c:v>
                </c:pt>
                <c:pt idx="1">
                  <c:v>Γραφειοκρατία - Πολυπλοκότητα Προγράμματος</c:v>
                </c:pt>
                <c:pt idx="2">
                  <c:v>Άλλος Λόγος</c:v>
                </c:pt>
                <c:pt idx="3">
                  <c:v>Οικονομική Κρίση -Επενδυτικό Κλίμα</c:v>
                </c:pt>
                <c:pt idx="4">
                  <c:v>Έλλειψη Ρευστότητας</c:v>
                </c:pt>
              </c:strCache>
            </c:strRef>
          </c:cat>
          <c:val>
            <c:numRef>
              <c:f>Φύλλο1!$B$2:$B$6</c:f>
              <c:numCache>
                <c:formatCode>0%</c:formatCode>
                <c:ptCount val="5"/>
                <c:pt idx="0">
                  <c:v>4.0000000000000022E-2</c:v>
                </c:pt>
                <c:pt idx="1">
                  <c:v>0.19</c:v>
                </c:pt>
                <c:pt idx="2">
                  <c:v>0.19</c:v>
                </c:pt>
                <c:pt idx="3">
                  <c:v>0.23</c:v>
                </c:pt>
                <c:pt idx="4">
                  <c:v>0.35000000000000026</c:v>
                </c:pt>
              </c:numCache>
            </c:numRef>
          </c:val>
        </c:ser>
        <c:axId val="129890560"/>
        <c:axId val="130224128"/>
      </c:barChart>
      <c:catAx>
        <c:axId val="129890560"/>
        <c:scaling>
          <c:orientation val="minMax"/>
        </c:scaling>
        <c:axPos val="l"/>
        <c:numFmt formatCode="General" sourceLinked="1"/>
        <c:tickLblPos val="nextTo"/>
        <c:txPr>
          <a:bodyPr/>
          <a:lstStyle/>
          <a:p>
            <a:pPr>
              <a:defRPr sz="1185" b="0"/>
            </a:pPr>
            <a:endParaRPr lang="el-GR"/>
          </a:p>
        </c:txPr>
        <c:crossAx val="130224128"/>
        <c:crosses val="autoZero"/>
        <c:auto val="1"/>
        <c:lblAlgn val="ctr"/>
        <c:lblOffset val="100"/>
        <c:tickLblSkip val="1"/>
      </c:catAx>
      <c:valAx>
        <c:axId val="130224128"/>
        <c:scaling>
          <c:orientation val="minMax"/>
          <c:max val="0.4"/>
        </c:scaling>
        <c:axPos val="b"/>
        <c:numFmt formatCode="0%" sourceLinked="1"/>
        <c:tickLblPos val="nextTo"/>
        <c:txPr>
          <a:bodyPr/>
          <a:lstStyle/>
          <a:p>
            <a:pPr>
              <a:defRPr sz="1185"/>
            </a:pPr>
            <a:endParaRPr lang="el-GR"/>
          </a:p>
        </c:txPr>
        <c:crossAx val="129890560"/>
        <c:crossesAt val="1"/>
        <c:crossBetween val="between"/>
      </c:valAx>
      <c:spPr>
        <a:noFill/>
        <a:ln w="25399">
          <a:noFill/>
        </a:ln>
      </c:spPr>
    </c:plotArea>
    <c:plotVisOnly val="1"/>
    <c:dispBlanksAs val="gap"/>
  </c:chart>
  <c:txPr>
    <a:bodyPr/>
    <a:lstStyle/>
    <a:p>
      <a:pPr>
        <a:defRPr sz="1775"/>
      </a:pPr>
      <a:endParaRPr lang="el-GR"/>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l-GR"/>
  <c:style val="4"/>
  <c:chart>
    <c:autoTitleDeleted val="1"/>
    <c:plotArea>
      <c:layout/>
      <c:barChart>
        <c:barDir val="bar"/>
        <c:grouping val="clustered"/>
        <c:ser>
          <c:idx val="0"/>
          <c:order val="0"/>
          <c:tx>
            <c:strRef>
              <c:f>Φύλλο1!$B$1</c:f>
              <c:strCache>
                <c:ptCount val="1"/>
                <c:pt idx="0">
                  <c:v>Σειρά 1</c:v>
                </c:pt>
              </c:strCache>
            </c:strRef>
          </c:tx>
          <c:spPr>
            <a:solidFill>
              <a:schemeClr val="accent6">
                <a:lumMod val="60000"/>
                <a:lumOff val="40000"/>
              </a:schemeClr>
            </a:solidFill>
            <a:ln>
              <a:solidFill>
                <a:srgbClr val="00B0F0"/>
              </a:solidFill>
            </a:ln>
          </c:spPr>
          <c:dLbls>
            <c:txPr>
              <a:bodyPr/>
              <a:lstStyle/>
              <a:p>
                <a:pPr>
                  <a:defRPr sz="1190"/>
                </a:pPr>
                <a:endParaRPr lang="el-GR"/>
              </a:p>
            </c:txPr>
            <c:showVal val="1"/>
          </c:dLbls>
          <c:cat>
            <c:strRef>
              <c:f>Φύλλο1!$A$2:$A$9</c:f>
              <c:strCache>
                <c:ptCount val="8"/>
                <c:pt idx="0">
                  <c:v>Κανένα όφελος</c:v>
                </c:pt>
                <c:pt idx="1">
                  <c:v>Μείωση Κόστους Παραγωγής</c:v>
                </c:pt>
                <c:pt idx="2">
                  <c:v>Μείωση Λειτουργικού Κόστους</c:v>
                </c:pt>
                <c:pt idx="3">
                  <c:v>Βελτίωση Οικονομικών Δεικτών</c:v>
                </c:pt>
                <c:pt idx="4">
                  <c:v>Δημιουργία Νέων Θέσεων Εργασίας</c:v>
                </c:pt>
                <c:pt idx="5">
                  <c:v>Ανάπτυξη νέων Προιόντων &amp; Υπηρεσίων (Καινοτομία)</c:v>
                </c:pt>
                <c:pt idx="6">
                  <c:v>Επέκταση σε Νέους Πελάτες &amp; Αγορές (Εξωστρέφεια)</c:v>
                </c:pt>
                <c:pt idx="7">
                  <c:v>Βελτίωση Ποιότητας Προϊόντων &amp; Υπηρεσίων</c:v>
                </c:pt>
              </c:strCache>
            </c:strRef>
          </c:cat>
          <c:val>
            <c:numRef>
              <c:f>Φύλλο1!$B$2:$B$9</c:f>
              <c:numCache>
                <c:formatCode>0%</c:formatCode>
                <c:ptCount val="8"/>
                <c:pt idx="0">
                  <c:v>1.0000000000000005E-2</c:v>
                </c:pt>
                <c:pt idx="1">
                  <c:v>0.1</c:v>
                </c:pt>
                <c:pt idx="2">
                  <c:v>0.12000000000000002</c:v>
                </c:pt>
                <c:pt idx="3">
                  <c:v>0.12000000000000002</c:v>
                </c:pt>
                <c:pt idx="4">
                  <c:v>0.12000000000000002</c:v>
                </c:pt>
                <c:pt idx="5">
                  <c:v>0.15000000000000013</c:v>
                </c:pt>
                <c:pt idx="6">
                  <c:v>0.18000000000000013</c:v>
                </c:pt>
                <c:pt idx="7">
                  <c:v>0.2</c:v>
                </c:pt>
              </c:numCache>
            </c:numRef>
          </c:val>
        </c:ser>
        <c:axId val="130295680"/>
        <c:axId val="130297216"/>
      </c:barChart>
      <c:catAx>
        <c:axId val="130295680"/>
        <c:scaling>
          <c:orientation val="minMax"/>
        </c:scaling>
        <c:axPos val="l"/>
        <c:numFmt formatCode="General" sourceLinked="1"/>
        <c:tickLblPos val="nextTo"/>
        <c:txPr>
          <a:bodyPr/>
          <a:lstStyle/>
          <a:p>
            <a:pPr>
              <a:defRPr sz="1190" b="0"/>
            </a:pPr>
            <a:endParaRPr lang="el-GR"/>
          </a:p>
        </c:txPr>
        <c:crossAx val="130297216"/>
        <c:crosses val="autoZero"/>
        <c:auto val="1"/>
        <c:lblAlgn val="ctr"/>
        <c:lblOffset val="100"/>
        <c:tickLblSkip val="1"/>
      </c:catAx>
      <c:valAx>
        <c:axId val="130297216"/>
        <c:scaling>
          <c:orientation val="minMax"/>
          <c:max val="0.25"/>
        </c:scaling>
        <c:axPos val="b"/>
        <c:numFmt formatCode="0%" sourceLinked="1"/>
        <c:tickLblPos val="nextTo"/>
        <c:txPr>
          <a:bodyPr/>
          <a:lstStyle/>
          <a:p>
            <a:pPr>
              <a:defRPr sz="1190"/>
            </a:pPr>
            <a:endParaRPr lang="el-GR"/>
          </a:p>
        </c:txPr>
        <c:crossAx val="130295680"/>
        <c:crossesAt val="1"/>
        <c:crossBetween val="between"/>
      </c:valAx>
      <c:spPr>
        <a:noFill/>
        <a:ln w="25389">
          <a:noFill/>
        </a:ln>
      </c:spPr>
    </c:plotArea>
    <c:plotVisOnly val="1"/>
    <c:dispBlanksAs val="gap"/>
  </c:chart>
  <c:txPr>
    <a:bodyPr/>
    <a:lstStyle/>
    <a:p>
      <a:pPr>
        <a:defRPr sz="1790"/>
      </a:pPr>
      <a:endParaRPr lang="el-GR"/>
    </a:p>
  </c:txPr>
  <c:externalData r:id="rId1"/>
</c:chartSpace>
</file>

<file path=ppt/diagrams/_rels/data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diagrams/_rels/data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 Id="rId4" Type="http://schemas.openxmlformats.org/officeDocument/2006/relationships/image" Target="../media/image21.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61.jpeg"/><Relationship Id="rId1" Type="http://schemas.openxmlformats.org/officeDocument/2006/relationships/image" Target="../media/image51.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201.jpeg"/><Relationship Id="rId2" Type="http://schemas.openxmlformats.org/officeDocument/2006/relationships/image" Target="../media/image191.jpeg"/><Relationship Id="rId1" Type="http://schemas.openxmlformats.org/officeDocument/2006/relationships/image" Target="../media/image181.jpeg"/><Relationship Id="rId4" Type="http://schemas.openxmlformats.org/officeDocument/2006/relationships/image" Target="../media/image211.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D158F3-C0D7-4F05-BA74-88A66643F002}" type="doc">
      <dgm:prSet loTypeId="urn:microsoft.com/office/officeart/2005/8/layout/vList5" loCatId="list" qsTypeId="urn:microsoft.com/office/officeart/2005/8/quickstyle/3d2" qsCatId="3D" csTypeId="urn:microsoft.com/office/officeart/2005/8/colors/accent2_2" csCatId="accent2" phldr="1"/>
      <dgm:spPr/>
      <dgm:t>
        <a:bodyPr/>
        <a:lstStyle/>
        <a:p>
          <a:endParaRPr lang="el-GR"/>
        </a:p>
      </dgm:t>
    </dgm:pt>
    <dgm:pt modelId="{55472542-B57A-46C4-9A1F-3CF5F9F9CAC1}">
      <dgm:prSet phldrT="[Κείμενο]" custT="1"/>
      <dgm:spPr>
        <a:solidFill>
          <a:srgbClr val="00B0F0"/>
        </a:solidFill>
      </dgm:spPr>
      <dgm:t>
        <a:bodyPr/>
        <a:lstStyle/>
        <a:p>
          <a:r>
            <a:rPr lang="el-GR" sz="1900" b="1" dirty="0" smtClean="0">
              <a:latin typeface="+mn-lt"/>
              <a:cs typeface="Tahoma" pitchFamily="34" charset="0"/>
            </a:rPr>
            <a:t>ΠΕΡΙΟΔΟΣ ΣΥΛΛΟΓΗΣ ΣΤΟΙΧΕΙΩΝ </a:t>
          </a:r>
          <a:endParaRPr lang="el-GR" sz="1900" b="1" dirty="0"/>
        </a:p>
      </dgm:t>
    </dgm:pt>
    <dgm:pt modelId="{78630435-8964-4513-979A-2811B6893FFD}" type="parTrans" cxnId="{0BD68419-1F41-4DBA-98C4-5D3EB7957A21}">
      <dgm:prSet/>
      <dgm:spPr/>
      <dgm:t>
        <a:bodyPr/>
        <a:lstStyle/>
        <a:p>
          <a:endParaRPr lang="el-GR"/>
        </a:p>
      </dgm:t>
    </dgm:pt>
    <dgm:pt modelId="{87140452-A118-4D63-A452-4AC946D3541F}" type="sibTrans" cxnId="{0BD68419-1F41-4DBA-98C4-5D3EB7957A21}">
      <dgm:prSet/>
      <dgm:spPr/>
      <dgm:t>
        <a:bodyPr/>
        <a:lstStyle/>
        <a:p>
          <a:endParaRPr lang="el-GR"/>
        </a:p>
      </dgm:t>
    </dgm:pt>
    <dgm:pt modelId="{C62EBC24-33AA-4BA7-ADE5-7B5FA53D59BA}">
      <dgm:prSet custT="1"/>
      <dgm:spPr/>
      <dgm:t>
        <a:bodyPr/>
        <a:lstStyle/>
        <a:p>
          <a:r>
            <a:rPr lang="el-GR" sz="1600" b="0" dirty="0" smtClean="0">
              <a:latin typeface="+mn-lt"/>
              <a:cs typeface="Tahoma" pitchFamily="34" charset="0"/>
            </a:rPr>
            <a:t>2 Απριλίου – 23 Απριλίου 2014</a:t>
          </a:r>
        </a:p>
      </dgm:t>
    </dgm:pt>
    <dgm:pt modelId="{0CD95609-CE9E-43CF-85AC-7A3B9CADE8DA}" type="parTrans" cxnId="{8A6FAA73-91D9-4EBC-ABA8-19A07C89F305}">
      <dgm:prSet/>
      <dgm:spPr/>
      <dgm:t>
        <a:bodyPr/>
        <a:lstStyle/>
        <a:p>
          <a:endParaRPr lang="el-GR"/>
        </a:p>
      </dgm:t>
    </dgm:pt>
    <dgm:pt modelId="{FF0F9114-D217-4E47-8CB0-9BAB2D6D501D}" type="sibTrans" cxnId="{8A6FAA73-91D9-4EBC-ABA8-19A07C89F305}">
      <dgm:prSet/>
      <dgm:spPr/>
      <dgm:t>
        <a:bodyPr/>
        <a:lstStyle/>
        <a:p>
          <a:endParaRPr lang="el-GR"/>
        </a:p>
      </dgm:t>
    </dgm:pt>
    <dgm:pt modelId="{67497509-A7E1-4B0A-BD2A-1C29EF1DAF89}">
      <dgm:prSet custT="1"/>
      <dgm:spPr>
        <a:solidFill>
          <a:srgbClr val="00B0F0"/>
        </a:solidFill>
      </dgm:spPr>
      <dgm:t>
        <a:bodyPr/>
        <a:lstStyle/>
        <a:p>
          <a:r>
            <a:rPr lang="el-GR" sz="1900" b="1" dirty="0" smtClean="0">
              <a:latin typeface="+mn-lt"/>
              <a:cs typeface="Tahoma" pitchFamily="34" charset="0"/>
            </a:rPr>
            <a:t>ΕΞΕΤΑΖΟΜΕΝΟΣ ΠΛΗΘΥΣΜΟΣ</a:t>
          </a:r>
          <a:r>
            <a:rPr lang="en-US" sz="1900" b="1" dirty="0" smtClean="0">
              <a:latin typeface="+mn-lt"/>
              <a:cs typeface="Tahoma" pitchFamily="34" charset="0"/>
            </a:rPr>
            <a:t>  </a:t>
          </a:r>
          <a:endParaRPr lang="el-GR" sz="1900" b="1" dirty="0" smtClean="0">
            <a:latin typeface="+mn-lt"/>
            <a:cs typeface="Tahoma" pitchFamily="34" charset="0"/>
          </a:endParaRPr>
        </a:p>
      </dgm:t>
    </dgm:pt>
    <dgm:pt modelId="{F34CF915-CBFC-475C-AC45-6E80E084A2B7}" type="parTrans" cxnId="{A25ECD9A-D479-4565-AFBF-759A95669E41}">
      <dgm:prSet/>
      <dgm:spPr/>
      <dgm:t>
        <a:bodyPr/>
        <a:lstStyle/>
        <a:p>
          <a:endParaRPr lang="el-GR"/>
        </a:p>
      </dgm:t>
    </dgm:pt>
    <dgm:pt modelId="{ED713AD9-65DB-4DE4-BC55-1E9830F18EA9}" type="sibTrans" cxnId="{A25ECD9A-D479-4565-AFBF-759A95669E41}">
      <dgm:prSet/>
      <dgm:spPr/>
      <dgm:t>
        <a:bodyPr/>
        <a:lstStyle/>
        <a:p>
          <a:endParaRPr lang="el-GR"/>
        </a:p>
      </dgm:t>
    </dgm:pt>
    <dgm:pt modelId="{F079573F-9D21-45BD-81A0-9D0F2797941C}">
      <dgm:prSet custT="1"/>
      <dgm:spPr/>
      <dgm:t>
        <a:bodyPr/>
        <a:lstStyle/>
        <a:p>
          <a:r>
            <a:rPr lang="el-GR" sz="1600" b="0" dirty="0" smtClean="0">
              <a:latin typeface="+mn-lt"/>
              <a:cs typeface="Tahoma" pitchFamily="34" charset="0"/>
            </a:rPr>
            <a:t>6 Δράσεις (ΕΠΑΕ &amp; ΠΕΠ) </a:t>
          </a:r>
          <a:r>
            <a:rPr lang="el-GR" sz="1600" b="0" smtClean="0">
              <a:latin typeface="+mn-lt"/>
              <a:cs typeface="Tahoma" pitchFamily="34" charset="0"/>
            </a:rPr>
            <a:t>– </a:t>
          </a:r>
          <a:r>
            <a:rPr lang="el-GR" sz="1600" smtClean="0"/>
            <a:t>6.265</a:t>
          </a:r>
          <a:r>
            <a:rPr lang="el-GR" sz="1600" b="0" smtClean="0">
              <a:latin typeface="+mn-lt"/>
              <a:cs typeface="Tahoma" pitchFamily="34" charset="0"/>
            </a:rPr>
            <a:t> </a:t>
          </a:r>
          <a:r>
            <a:rPr lang="el-GR" sz="1600" b="0" dirty="0" smtClean="0">
              <a:latin typeface="+mn-lt"/>
              <a:cs typeface="Tahoma" pitchFamily="34" charset="0"/>
            </a:rPr>
            <a:t>Δικαιούχοι </a:t>
          </a:r>
          <a:endParaRPr lang="el-GR" sz="1600" b="0" dirty="0" smtClean="0">
            <a:solidFill>
              <a:srgbClr val="FF0000"/>
            </a:solidFill>
            <a:latin typeface="+mn-lt"/>
            <a:cs typeface="Tahoma" pitchFamily="34" charset="0"/>
          </a:endParaRPr>
        </a:p>
      </dgm:t>
    </dgm:pt>
    <dgm:pt modelId="{08AA4CEE-081B-4743-83FB-985CD1F7AABD}" type="parTrans" cxnId="{D414BA39-DF21-4C14-8C34-0384D3B3F1A3}">
      <dgm:prSet/>
      <dgm:spPr/>
      <dgm:t>
        <a:bodyPr/>
        <a:lstStyle/>
        <a:p>
          <a:endParaRPr lang="el-GR"/>
        </a:p>
      </dgm:t>
    </dgm:pt>
    <dgm:pt modelId="{64C79842-3D21-4F11-8FA7-B02A434049CC}" type="sibTrans" cxnId="{D414BA39-DF21-4C14-8C34-0384D3B3F1A3}">
      <dgm:prSet/>
      <dgm:spPr/>
      <dgm:t>
        <a:bodyPr/>
        <a:lstStyle/>
        <a:p>
          <a:endParaRPr lang="el-GR"/>
        </a:p>
      </dgm:t>
    </dgm:pt>
    <dgm:pt modelId="{08C8F3E6-2DB4-4AB1-AFEF-C8AB24F3DCB7}">
      <dgm:prSet custT="1"/>
      <dgm:spPr>
        <a:solidFill>
          <a:srgbClr val="00B0F0"/>
        </a:solidFill>
      </dgm:spPr>
      <dgm:t>
        <a:bodyPr/>
        <a:lstStyle/>
        <a:p>
          <a:r>
            <a:rPr lang="el-GR" sz="1900" b="1" dirty="0" smtClean="0">
              <a:latin typeface="+mn-lt"/>
              <a:cs typeface="Tahoma" pitchFamily="34" charset="0"/>
            </a:rPr>
            <a:t>ΠΕΡΙΟΧΕΣ</a:t>
          </a:r>
          <a:r>
            <a:rPr lang="el-GR" sz="2100" dirty="0" smtClean="0">
              <a:latin typeface="+mn-lt"/>
              <a:cs typeface="Tahoma" pitchFamily="34" charset="0"/>
            </a:rPr>
            <a:t> </a:t>
          </a:r>
        </a:p>
      </dgm:t>
    </dgm:pt>
    <dgm:pt modelId="{C2EDAF69-84AA-4AE0-BF8B-B68131E8D7A0}" type="parTrans" cxnId="{ADC09E7F-B8D4-461B-B76C-924B0E0E7A05}">
      <dgm:prSet/>
      <dgm:spPr/>
      <dgm:t>
        <a:bodyPr/>
        <a:lstStyle/>
        <a:p>
          <a:endParaRPr lang="el-GR"/>
        </a:p>
      </dgm:t>
    </dgm:pt>
    <dgm:pt modelId="{CF8B83C4-18B3-4FED-BB88-B7F1D60366D7}" type="sibTrans" cxnId="{ADC09E7F-B8D4-461B-B76C-924B0E0E7A05}">
      <dgm:prSet/>
      <dgm:spPr/>
      <dgm:t>
        <a:bodyPr/>
        <a:lstStyle/>
        <a:p>
          <a:endParaRPr lang="el-GR"/>
        </a:p>
      </dgm:t>
    </dgm:pt>
    <dgm:pt modelId="{55A4B39F-4B5B-40A3-BDD1-B54960A18C8D}">
      <dgm:prSet custT="1"/>
      <dgm:spPr/>
      <dgm:t>
        <a:bodyPr/>
        <a:lstStyle/>
        <a:p>
          <a:r>
            <a:rPr lang="el-GR" sz="1600" b="0" dirty="0" smtClean="0">
              <a:latin typeface="+mn-lt"/>
              <a:cs typeface="Tahoma" pitchFamily="34" charset="0"/>
            </a:rPr>
            <a:t>Σύνολο Ελληνικής Επικράτειας</a:t>
          </a:r>
        </a:p>
      </dgm:t>
    </dgm:pt>
    <dgm:pt modelId="{6AF18AB2-4539-4269-B0DD-5789E7C8D461}" type="parTrans" cxnId="{B40D6B5C-8C4D-4F32-8FFD-AE9024A39312}">
      <dgm:prSet/>
      <dgm:spPr/>
      <dgm:t>
        <a:bodyPr/>
        <a:lstStyle/>
        <a:p>
          <a:endParaRPr lang="el-GR"/>
        </a:p>
      </dgm:t>
    </dgm:pt>
    <dgm:pt modelId="{A07C1FF7-B0E0-4B24-B1A9-0C9FDBBB9318}" type="sibTrans" cxnId="{B40D6B5C-8C4D-4F32-8FFD-AE9024A39312}">
      <dgm:prSet/>
      <dgm:spPr/>
      <dgm:t>
        <a:bodyPr/>
        <a:lstStyle/>
        <a:p>
          <a:endParaRPr lang="el-GR"/>
        </a:p>
      </dgm:t>
    </dgm:pt>
    <dgm:pt modelId="{05F131C7-1652-4371-9095-DCFEBECC500B}">
      <dgm:prSet custT="1"/>
      <dgm:spPr>
        <a:solidFill>
          <a:srgbClr val="00B0F0"/>
        </a:solidFill>
      </dgm:spPr>
      <dgm:t>
        <a:bodyPr/>
        <a:lstStyle/>
        <a:p>
          <a:r>
            <a:rPr lang="el-GR" sz="1900" b="1" dirty="0" smtClean="0">
              <a:latin typeface="+mn-lt"/>
              <a:cs typeface="Tahoma" pitchFamily="34" charset="0"/>
            </a:rPr>
            <a:t>ΜΕΘΟΔΟΛΟΓΙΑ</a:t>
          </a:r>
        </a:p>
      </dgm:t>
    </dgm:pt>
    <dgm:pt modelId="{3769BFFD-5F58-4D85-94CB-BD9DB8A1CE5A}" type="parTrans" cxnId="{8D892CB8-ABAB-498E-A540-848E400EDBFA}">
      <dgm:prSet/>
      <dgm:spPr/>
      <dgm:t>
        <a:bodyPr/>
        <a:lstStyle/>
        <a:p>
          <a:endParaRPr lang="el-GR"/>
        </a:p>
      </dgm:t>
    </dgm:pt>
    <dgm:pt modelId="{ED32473B-3A34-4E35-8CF0-C2241B0C79C4}" type="sibTrans" cxnId="{8D892CB8-ABAB-498E-A540-848E400EDBFA}">
      <dgm:prSet/>
      <dgm:spPr/>
      <dgm:t>
        <a:bodyPr/>
        <a:lstStyle/>
        <a:p>
          <a:endParaRPr lang="el-GR"/>
        </a:p>
      </dgm:t>
    </dgm:pt>
    <dgm:pt modelId="{4C5B742C-66F9-46B9-AC6A-DE720181F947}">
      <dgm:prSet custT="1"/>
      <dgm:spPr/>
      <dgm:t>
        <a:bodyPr/>
        <a:lstStyle/>
        <a:p>
          <a:r>
            <a:rPr lang="el-GR" sz="1600" b="0" dirty="0" smtClean="0">
              <a:latin typeface="+mn-lt"/>
              <a:cs typeface="Tahoma" pitchFamily="34" charset="0"/>
            </a:rPr>
            <a:t>Ανάπτυξη Εφαρμογής Ηλεκτρονικού Ερωτηματολογίου  (</a:t>
          </a:r>
          <a:r>
            <a:rPr lang="en-US" sz="1600" b="0" dirty="0" smtClean="0">
              <a:latin typeface="+mn-lt"/>
              <a:cs typeface="Tahoma" pitchFamily="34" charset="0"/>
            </a:rPr>
            <a:t>Google Docs)</a:t>
          </a:r>
        </a:p>
      </dgm:t>
    </dgm:pt>
    <dgm:pt modelId="{9B946EF2-EA99-42B1-B494-14B6A27A70A0}" type="parTrans" cxnId="{66FA21A4-D9F4-41B7-A635-CB241D1F45C2}">
      <dgm:prSet/>
      <dgm:spPr/>
      <dgm:t>
        <a:bodyPr/>
        <a:lstStyle/>
        <a:p>
          <a:endParaRPr lang="el-GR"/>
        </a:p>
      </dgm:t>
    </dgm:pt>
    <dgm:pt modelId="{EBC1CABF-68AD-416F-BAA0-C27341028909}" type="sibTrans" cxnId="{66FA21A4-D9F4-41B7-A635-CB241D1F45C2}">
      <dgm:prSet/>
      <dgm:spPr/>
      <dgm:t>
        <a:bodyPr/>
        <a:lstStyle/>
        <a:p>
          <a:endParaRPr lang="el-GR"/>
        </a:p>
      </dgm:t>
    </dgm:pt>
    <dgm:pt modelId="{01BC9453-E260-4E93-8E4A-03446785EB57}">
      <dgm:prSet custT="1"/>
      <dgm:spPr/>
      <dgm:t>
        <a:bodyPr/>
        <a:lstStyle/>
        <a:p>
          <a:r>
            <a:rPr lang="el-GR" sz="1600" b="1" dirty="0" smtClean="0">
              <a:solidFill>
                <a:schemeClr val="tx1"/>
              </a:solidFill>
              <a:latin typeface="+mn-lt"/>
              <a:cs typeface="Tahoma" pitchFamily="34" charset="0"/>
            </a:rPr>
            <a:t>(ΠΕΠ, ΜΝΣ, ΝΚΕ, ΕΞ</a:t>
          </a:r>
          <a:r>
            <a:rPr lang="en-US" sz="1600" b="1" dirty="0" smtClean="0">
              <a:solidFill>
                <a:schemeClr val="tx1"/>
              </a:solidFill>
              <a:latin typeface="+mn-lt"/>
              <a:cs typeface="Tahoma" pitchFamily="34" charset="0"/>
            </a:rPr>
            <a:t>, </a:t>
          </a:r>
          <a:r>
            <a:rPr lang="el-GR" sz="1600" b="1" dirty="0" smtClean="0">
              <a:solidFill>
                <a:schemeClr val="tx1"/>
              </a:solidFill>
              <a:latin typeface="+mn-lt"/>
              <a:cs typeface="Tahoma" pitchFamily="34" charset="0"/>
            </a:rPr>
            <a:t>ΠΡ.ΕΠΙΧ., ΠΡ.ΤΟΥΡ)</a:t>
          </a:r>
        </a:p>
      </dgm:t>
    </dgm:pt>
    <dgm:pt modelId="{B65833E5-5ED0-47AC-96B1-4EE926B8E2B2}" type="parTrans" cxnId="{45711529-6155-458F-941D-07422A0995AC}">
      <dgm:prSet/>
      <dgm:spPr/>
      <dgm:t>
        <a:bodyPr/>
        <a:lstStyle/>
        <a:p>
          <a:endParaRPr lang="el-GR"/>
        </a:p>
      </dgm:t>
    </dgm:pt>
    <dgm:pt modelId="{7A56B8A7-C0A7-4DB7-B45B-8FC1D560BFC0}" type="sibTrans" cxnId="{45711529-6155-458F-941D-07422A0995AC}">
      <dgm:prSet/>
      <dgm:spPr/>
      <dgm:t>
        <a:bodyPr/>
        <a:lstStyle/>
        <a:p>
          <a:endParaRPr lang="el-GR"/>
        </a:p>
      </dgm:t>
    </dgm:pt>
    <dgm:pt modelId="{3D2A6942-CEE9-4E7D-9E62-5A30B42498A8}">
      <dgm:prSet custT="1"/>
      <dgm:spPr/>
      <dgm:t>
        <a:bodyPr/>
        <a:lstStyle/>
        <a:p>
          <a:r>
            <a:rPr lang="el-GR" sz="1600" b="0" dirty="0" smtClean="0">
              <a:latin typeface="+mn-lt"/>
              <a:cs typeface="Tahoma" pitchFamily="34" charset="0"/>
            </a:rPr>
            <a:t>13 Περιφέρειες</a:t>
          </a:r>
        </a:p>
      </dgm:t>
    </dgm:pt>
    <dgm:pt modelId="{FC785A7D-9E46-46EE-80A0-9B2BF026F04D}" type="parTrans" cxnId="{04971741-5004-4DBC-96FE-D609F46B4DC0}">
      <dgm:prSet/>
      <dgm:spPr/>
      <dgm:t>
        <a:bodyPr/>
        <a:lstStyle/>
        <a:p>
          <a:endParaRPr lang="el-GR"/>
        </a:p>
      </dgm:t>
    </dgm:pt>
    <dgm:pt modelId="{A727B7F6-522E-414B-8E34-75BEF606C6DB}" type="sibTrans" cxnId="{04971741-5004-4DBC-96FE-D609F46B4DC0}">
      <dgm:prSet/>
      <dgm:spPr/>
      <dgm:t>
        <a:bodyPr/>
        <a:lstStyle/>
        <a:p>
          <a:endParaRPr lang="el-GR"/>
        </a:p>
      </dgm:t>
    </dgm:pt>
    <dgm:pt modelId="{481A28BC-392E-417B-B229-6A2D33D2EF98}">
      <dgm:prSet custT="1"/>
      <dgm:spPr>
        <a:solidFill>
          <a:srgbClr val="00B0F0"/>
        </a:solidFill>
      </dgm:spPr>
      <dgm:t>
        <a:bodyPr/>
        <a:lstStyle/>
        <a:p>
          <a:r>
            <a:rPr lang="el-GR" sz="1900" b="1" dirty="0" smtClean="0">
              <a:latin typeface="+mn-lt"/>
              <a:cs typeface="Tahoma" pitchFamily="34" charset="0"/>
            </a:rPr>
            <a:t>ΣΥΛΛΟΓΗ ΣΤΟΙΧΕΙΩΝ</a:t>
          </a:r>
          <a:endParaRPr lang="en-US" sz="1900" b="1" dirty="0" smtClean="0">
            <a:latin typeface="+mn-lt"/>
            <a:cs typeface="Tahoma" pitchFamily="34" charset="0"/>
          </a:endParaRPr>
        </a:p>
      </dgm:t>
    </dgm:pt>
    <dgm:pt modelId="{77D16504-5723-4325-ADD0-B04A9E51D23F}" type="parTrans" cxnId="{937F08A5-0F32-49C6-8387-538A96A6E4D0}">
      <dgm:prSet/>
      <dgm:spPr/>
      <dgm:t>
        <a:bodyPr/>
        <a:lstStyle/>
        <a:p>
          <a:endParaRPr lang="el-GR"/>
        </a:p>
      </dgm:t>
    </dgm:pt>
    <dgm:pt modelId="{27B52EB7-2A82-4BC6-B071-A195F1D85251}" type="sibTrans" cxnId="{937F08A5-0F32-49C6-8387-538A96A6E4D0}">
      <dgm:prSet/>
      <dgm:spPr/>
      <dgm:t>
        <a:bodyPr/>
        <a:lstStyle/>
        <a:p>
          <a:endParaRPr lang="el-GR"/>
        </a:p>
      </dgm:t>
    </dgm:pt>
    <dgm:pt modelId="{71B137AF-96D5-4617-95F1-C3F030E31A90}">
      <dgm:prSet custT="1"/>
      <dgm:spPr/>
      <dgm:t>
        <a:bodyPr/>
        <a:lstStyle/>
        <a:p>
          <a:r>
            <a:rPr lang="el-GR" sz="1600" b="0" dirty="0" smtClean="0">
              <a:latin typeface="+mn-lt"/>
              <a:cs typeface="Tahoma" pitchFamily="34" charset="0"/>
            </a:rPr>
            <a:t>Συλλογή, καταχώρηση και ανάλυση στοιχείων σε πραγματικό χρόνο </a:t>
          </a:r>
          <a:endParaRPr lang="en-US" sz="1600" b="0" dirty="0" smtClean="0">
            <a:latin typeface="+mn-lt"/>
            <a:cs typeface="Tahoma" pitchFamily="34" charset="0"/>
          </a:endParaRPr>
        </a:p>
      </dgm:t>
    </dgm:pt>
    <dgm:pt modelId="{E9658551-CCE7-4DE1-9EB3-DAFB1F23E9F3}" type="parTrans" cxnId="{D9C6ABC4-B455-41C4-AB69-8D1447E26F64}">
      <dgm:prSet/>
      <dgm:spPr/>
      <dgm:t>
        <a:bodyPr/>
        <a:lstStyle/>
        <a:p>
          <a:endParaRPr lang="el-GR"/>
        </a:p>
      </dgm:t>
    </dgm:pt>
    <dgm:pt modelId="{AE000F97-9DB9-4E1C-B0CA-2583E81CB1CC}" type="sibTrans" cxnId="{D9C6ABC4-B455-41C4-AB69-8D1447E26F64}">
      <dgm:prSet/>
      <dgm:spPr/>
      <dgm:t>
        <a:bodyPr/>
        <a:lstStyle/>
        <a:p>
          <a:endParaRPr lang="el-GR"/>
        </a:p>
      </dgm:t>
    </dgm:pt>
    <dgm:pt modelId="{498A029E-F200-44F7-BEFE-5D568410E399}">
      <dgm:prSet custT="1"/>
      <dgm:spPr/>
      <dgm:t>
        <a:bodyPr/>
        <a:lstStyle/>
        <a:p>
          <a:endParaRPr lang="el-GR" sz="1500" b="0" dirty="0">
            <a:latin typeface="+mn-lt"/>
            <a:cs typeface="Tahoma" pitchFamily="34" charset="0"/>
          </a:endParaRPr>
        </a:p>
      </dgm:t>
    </dgm:pt>
    <dgm:pt modelId="{0E5B3D79-91A0-4435-AE69-2A948EEAA681}" type="parTrans" cxnId="{E9C813E6-5323-4B29-9439-F51C570835C2}">
      <dgm:prSet/>
      <dgm:spPr/>
      <dgm:t>
        <a:bodyPr/>
        <a:lstStyle/>
        <a:p>
          <a:endParaRPr lang="el-GR"/>
        </a:p>
      </dgm:t>
    </dgm:pt>
    <dgm:pt modelId="{359FDE11-64C4-46E3-94C2-D35238212426}" type="sibTrans" cxnId="{E9C813E6-5323-4B29-9439-F51C570835C2}">
      <dgm:prSet/>
      <dgm:spPr/>
      <dgm:t>
        <a:bodyPr/>
        <a:lstStyle/>
        <a:p>
          <a:endParaRPr lang="el-GR"/>
        </a:p>
      </dgm:t>
    </dgm:pt>
    <dgm:pt modelId="{EBB1004E-B084-4EF9-AA19-F404322BF9F3}">
      <dgm:prSet custT="1"/>
      <dgm:spPr/>
      <dgm:t>
        <a:bodyPr/>
        <a:lstStyle/>
        <a:p>
          <a:r>
            <a:rPr lang="el-GR" sz="1600" b="0" dirty="0" smtClean="0">
              <a:latin typeface="+mn-lt"/>
              <a:cs typeface="Tahoma" pitchFamily="34" charset="0"/>
            </a:rPr>
            <a:t>Επιστολή στους Νόμιμους Εκπροσώπους ΜΜΕ</a:t>
          </a:r>
          <a:endParaRPr lang="en-US" sz="1600" b="0" dirty="0" smtClean="0">
            <a:latin typeface="+mn-lt"/>
            <a:cs typeface="Tahoma" pitchFamily="34" charset="0"/>
          </a:endParaRPr>
        </a:p>
      </dgm:t>
    </dgm:pt>
    <dgm:pt modelId="{2FE24220-F01E-4393-899D-DCE5193BE20D}" type="parTrans" cxnId="{EE507629-1465-45ED-A438-600D91F99BE9}">
      <dgm:prSet/>
      <dgm:spPr/>
    </dgm:pt>
    <dgm:pt modelId="{675CFB70-453A-407B-855A-9B1F3DF0DBC3}" type="sibTrans" cxnId="{EE507629-1465-45ED-A438-600D91F99BE9}">
      <dgm:prSet/>
      <dgm:spPr/>
    </dgm:pt>
    <dgm:pt modelId="{056A28BE-B484-46B1-B7D0-FBA1C3003B50}">
      <dgm:prSet custT="1"/>
      <dgm:spPr/>
      <dgm:t>
        <a:bodyPr/>
        <a:lstStyle/>
        <a:p>
          <a:endParaRPr lang="en-US" sz="1600" b="0" dirty="0" smtClean="0">
            <a:latin typeface="+mn-lt"/>
            <a:cs typeface="Tahoma" pitchFamily="34" charset="0"/>
          </a:endParaRPr>
        </a:p>
      </dgm:t>
    </dgm:pt>
    <dgm:pt modelId="{FAA3995A-56F4-406D-92E3-3D19F8DE0D2E}" type="sibTrans" cxnId="{C9DB50A9-C7EF-4DFD-8A90-D67CC1A630EC}">
      <dgm:prSet/>
      <dgm:spPr/>
    </dgm:pt>
    <dgm:pt modelId="{3B90781A-481E-451C-A6B1-0664EDB6C1F7}" type="parTrans" cxnId="{C9DB50A9-C7EF-4DFD-8A90-D67CC1A630EC}">
      <dgm:prSet/>
      <dgm:spPr/>
    </dgm:pt>
    <dgm:pt modelId="{FCB167B3-4862-463D-9C7B-DD855BD1ABFB}">
      <dgm:prSet custT="1"/>
      <dgm:spPr/>
      <dgm:t>
        <a:bodyPr/>
        <a:lstStyle/>
        <a:p>
          <a:endParaRPr lang="en-US" sz="1600" b="0" dirty="0" smtClean="0">
            <a:latin typeface="+mn-lt"/>
            <a:cs typeface="Tahoma" pitchFamily="34" charset="0"/>
          </a:endParaRPr>
        </a:p>
      </dgm:t>
    </dgm:pt>
    <dgm:pt modelId="{1BF3D97C-BF40-4D6F-B676-8B9BD5BAF336}" type="parTrans" cxnId="{E6953E6C-5DF3-4613-96D9-8FA0F5F6BFC1}">
      <dgm:prSet/>
      <dgm:spPr/>
    </dgm:pt>
    <dgm:pt modelId="{2A09C67F-5BAA-4331-863E-3CCB7A5C2EB2}" type="sibTrans" cxnId="{E6953E6C-5DF3-4613-96D9-8FA0F5F6BFC1}">
      <dgm:prSet/>
      <dgm:spPr/>
    </dgm:pt>
    <dgm:pt modelId="{FEC54C3E-794B-4743-93C3-97D9A9755B54}">
      <dgm:prSet custT="1"/>
      <dgm:spPr/>
      <dgm:t>
        <a:bodyPr/>
        <a:lstStyle/>
        <a:p>
          <a:r>
            <a:rPr lang="el-GR" sz="1600" b="0" dirty="0" smtClean="0">
              <a:latin typeface="+mn-lt"/>
              <a:cs typeface="Tahoma" pitchFamily="34" charset="0"/>
            </a:rPr>
            <a:t>Ποσοστό ανταπόκρισης </a:t>
          </a:r>
          <a:r>
            <a:rPr lang="el-GR" sz="1600" b="1" dirty="0" smtClean="0">
              <a:latin typeface="+mn-lt"/>
              <a:cs typeface="Tahoma" pitchFamily="34" charset="0"/>
            </a:rPr>
            <a:t>5,5%</a:t>
          </a:r>
          <a:endParaRPr lang="en-US" sz="1600" b="1" dirty="0" smtClean="0">
            <a:latin typeface="+mn-lt"/>
            <a:cs typeface="Tahoma" pitchFamily="34" charset="0"/>
          </a:endParaRPr>
        </a:p>
      </dgm:t>
    </dgm:pt>
    <dgm:pt modelId="{E3C31132-04E4-4EF3-8A4A-85793580B081}" type="parTrans" cxnId="{C28D2D9D-6955-46EF-BEAC-EEAC500E5EFA}">
      <dgm:prSet/>
      <dgm:spPr/>
    </dgm:pt>
    <dgm:pt modelId="{30B4630B-2FE1-4081-866D-B0E1910BC300}" type="sibTrans" cxnId="{C28D2D9D-6955-46EF-BEAC-EEAC500E5EFA}">
      <dgm:prSet/>
      <dgm:spPr/>
    </dgm:pt>
    <dgm:pt modelId="{2A841B77-8AF1-4913-BAC5-FA0FC4551DF3}" type="pres">
      <dgm:prSet presAssocID="{6ED158F3-C0D7-4F05-BA74-88A66643F002}" presName="Name0" presStyleCnt="0">
        <dgm:presLayoutVars>
          <dgm:dir/>
          <dgm:animLvl val="lvl"/>
          <dgm:resizeHandles val="exact"/>
        </dgm:presLayoutVars>
      </dgm:prSet>
      <dgm:spPr/>
      <dgm:t>
        <a:bodyPr/>
        <a:lstStyle/>
        <a:p>
          <a:endParaRPr lang="el-GR"/>
        </a:p>
      </dgm:t>
    </dgm:pt>
    <dgm:pt modelId="{58697C2A-2F1C-4D64-8BC4-64E8D7632CF2}" type="pres">
      <dgm:prSet presAssocID="{55472542-B57A-46C4-9A1F-3CF5F9F9CAC1}" presName="linNode" presStyleCnt="0"/>
      <dgm:spPr/>
    </dgm:pt>
    <dgm:pt modelId="{65DD6636-749A-45AF-AB18-71D2930D58F1}" type="pres">
      <dgm:prSet presAssocID="{55472542-B57A-46C4-9A1F-3CF5F9F9CAC1}" presName="parentText" presStyleLbl="node1" presStyleIdx="0" presStyleCnt="5">
        <dgm:presLayoutVars>
          <dgm:chMax val="1"/>
          <dgm:bulletEnabled val="1"/>
        </dgm:presLayoutVars>
      </dgm:prSet>
      <dgm:spPr/>
      <dgm:t>
        <a:bodyPr/>
        <a:lstStyle/>
        <a:p>
          <a:endParaRPr lang="el-GR"/>
        </a:p>
      </dgm:t>
    </dgm:pt>
    <dgm:pt modelId="{F69A8F53-3D9E-4A4A-9B71-02B95BEDF54D}" type="pres">
      <dgm:prSet presAssocID="{55472542-B57A-46C4-9A1F-3CF5F9F9CAC1}" presName="descendantText" presStyleLbl="alignAccFollowNode1" presStyleIdx="0" presStyleCnt="5">
        <dgm:presLayoutVars>
          <dgm:bulletEnabled val="1"/>
        </dgm:presLayoutVars>
      </dgm:prSet>
      <dgm:spPr/>
      <dgm:t>
        <a:bodyPr/>
        <a:lstStyle/>
        <a:p>
          <a:endParaRPr lang="el-GR"/>
        </a:p>
      </dgm:t>
    </dgm:pt>
    <dgm:pt modelId="{8771E275-FC7A-47F4-8874-65A646752770}" type="pres">
      <dgm:prSet presAssocID="{87140452-A118-4D63-A452-4AC946D3541F}" presName="sp" presStyleCnt="0"/>
      <dgm:spPr/>
    </dgm:pt>
    <dgm:pt modelId="{0F4396FC-324F-4F7C-B51F-DC86FC836CBB}" type="pres">
      <dgm:prSet presAssocID="{67497509-A7E1-4B0A-BD2A-1C29EF1DAF89}" presName="linNode" presStyleCnt="0"/>
      <dgm:spPr/>
    </dgm:pt>
    <dgm:pt modelId="{5F1C466E-AB6E-4159-ABE0-2E9E8CF21D00}" type="pres">
      <dgm:prSet presAssocID="{67497509-A7E1-4B0A-BD2A-1C29EF1DAF89}" presName="parentText" presStyleLbl="node1" presStyleIdx="1" presStyleCnt="5">
        <dgm:presLayoutVars>
          <dgm:chMax val="1"/>
          <dgm:bulletEnabled val="1"/>
        </dgm:presLayoutVars>
      </dgm:prSet>
      <dgm:spPr/>
      <dgm:t>
        <a:bodyPr/>
        <a:lstStyle/>
        <a:p>
          <a:endParaRPr lang="el-GR"/>
        </a:p>
      </dgm:t>
    </dgm:pt>
    <dgm:pt modelId="{AD6662C6-CDC6-4ECE-BF74-73AF0A1C5D0C}" type="pres">
      <dgm:prSet presAssocID="{67497509-A7E1-4B0A-BD2A-1C29EF1DAF89}" presName="descendantText" presStyleLbl="alignAccFollowNode1" presStyleIdx="1" presStyleCnt="5">
        <dgm:presLayoutVars>
          <dgm:bulletEnabled val="1"/>
        </dgm:presLayoutVars>
      </dgm:prSet>
      <dgm:spPr/>
      <dgm:t>
        <a:bodyPr/>
        <a:lstStyle/>
        <a:p>
          <a:endParaRPr lang="el-GR"/>
        </a:p>
      </dgm:t>
    </dgm:pt>
    <dgm:pt modelId="{DD1931FF-9092-492D-B9BE-C305808853E2}" type="pres">
      <dgm:prSet presAssocID="{ED713AD9-65DB-4DE4-BC55-1E9830F18EA9}" presName="sp" presStyleCnt="0"/>
      <dgm:spPr/>
    </dgm:pt>
    <dgm:pt modelId="{4F550D39-B581-4A7C-B69D-FAD77CC723E8}" type="pres">
      <dgm:prSet presAssocID="{08C8F3E6-2DB4-4AB1-AFEF-C8AB24F3DCB7}" presName="linNode" presStyleCnt="0"/>
      <dgm:spPr/>
    </dgm:pt>
    <dgm:pt modelId="{BE83050C-D5CB-4332-80CB-AFDA11DBC0C7}" type="pres">
      <dgm:prSet presAssocID="{08C8F3E6-2DB4-4AB1-AFEF-C8AB24F3DCB7}" presName="parentText" presStyleLbl="node1" presStyleIdx="2" presStyleCnt="5">
        <dgm:presLayoutVars>
          <dgm:chMax val="1"/>
          <dgm:bulletEnabled val="1"/>
        </dgm:presLayoutVars>
      </dgm:prSet>
      <dgm:spPr/>
      <dgm:t>
        <a:bodyPr/>
        <a:lstStyle/>
        <a:p>
          <a:endParaRPr lang="el-GR"/>
        </a:p>
      </dgm:t>
    </dgm:pt>
    <dgm:pt modelId="{0305C9DF-544A-422B-85A5-3E16B1C64FE3}" type="pres">
      <dgm:prSet presAssocID="{08C8F3E6-2DB4-4AB1-AFEF-C8AB24F3DCB7}" presName="descendantText" presStyleLbl="alignAccFollowNode1" presStyleIdx="2" presStyleCnt="5">
        <dgm:presLayoutVars>
          <dgm:bulletEnabled val="1"/>
        </dgm:presLayoutVars>
      </dgm:prSet>
      <dgm:spPr/>
      <dgm:t>
        <a:bodyPr/>
        <a:lstStyle/>
        <a:p>
          <a:endParaRPr lang="el-GR"/>
        </a:p>
      </dgm:t>
    </dgm:pt>
    <dgm:pt modelId="{09C9FC5B-BA32-405A-B5D1-B9516269226F}" type="pres">
      <dgm:prSet presAssocID="{CF8B83C4-18B3-4FED-BB88-B7F1D60366D7}" presName="sp" presStyleCnt="0"/>
      <dgm:spPr/>
    </dgm:pt>
    <dgm:pt modelId="{CFDC4F0F-2B02-4F58-878B-F8CC20CD2890}" type="pres">
      <dgm:prSet presAssocID="{05F131C7-1652-4371-9095-DCFEBECC500B}" presName="linNode" presStyleCnt="0"/>
      <dgm:spPr/>
    </dgm:pt>
    <dgm:pt modelId="{C019FF13-33A0-4A9A-A451-AD4F3386F5BF}" type="pres">
      <dgm:prSet presAssocID="{05F131C7-1652-4371-9095-DCFEBECC500B}" presName="parentText" presStyleLbl="node1" presStyleIdx="3" presStyleCnt="5">
        <dgm:presLayoutVars>
          <dgm:chMax val="1"/>
          <dgm:bulletEnabled val="1"/>
        </dgm:presLayoutVars>
      </dgm:prSet>
      <dgm:spPr/>
      <dgm:t>
        <a:bodyPr/>
        <a:lstStyle/>
        <a:p>
          <a:endParaRPr lang="el-GR"/>
        </a:p>
      </dgm:t>
    </dgm:pt>
    <dgm:pt modelId="{3FC35CAB-4A1D-417D-ACED-8A115C35549F}" type="pres">
      <dgm:prSet presAssocID="{05F131C7-1652-4371-9095-DCFEBECC500B}" presName="descendantText" presStyleLbl="alignAccFollowNode1" presStyleIdx="3" presStyleCnt="5">
        <dgm:presLayoutVars>
          <dgm:bulletEnabled val="1"/>
        </dgm:presLayoutVars>
      </dgm:prSet>
      <dgm:spPr/>
      <dgm:t>
        <a:bodyPr/>
        <a:lstStyle/>
        <a:p>
          <a:endParaRPr lang="el-GR"/>
        </a:p>
      </dgm:t>
    </dgm:pt>
    <dgm:pt modelId="{71BEEF28-FBAB-4893-BA2B-6953D6768EB8}" type="pres">
      <dgm:prSet presAssocID="{ED32473B-3A34-4E35-8CF0-C2241B0C79C4}" presName="sp" presStyleCnt="0"/>
      <dgm:spPr/>
    </dgm:pt>
    <dgm:pt modelId="{4492B7D2-66BF-464A-BCE8-FBD3CA3BD595}" type="pres">
      <dgm:prSet presAssocID="{481A28BC-392E-417B-B229-6A2D33D2EF98}" presName="linNode" presStyleCnt="0"/>
      <dgm:spPr/>
    </dgm:pt>
    <dgm:pt modelId="{7840FB4E-4D59-41DD-9F2A-2A767FFC6A46}" type="pres">
      <dgm:prSet presAssocID="{481A28BC-392E-417B-B229-6A2D33D2EF98}" presName="parentText" presStyleLbl="node1" presStyleIdx="4" presStyleCnt="5">
        <dgm:presLayoutVars>
          <dgm:chMax val="1"/>
          <dgm:bulletEnabled val="1"/>
        </dgm:presLayoutVars>
      </dgm:prSet>
      <dgm:spPr/>
      <dgm:t>
        <a:bodyPr/>
        <a:lstStyle/>
        <a:p>
          <a:endParaRPr lang="el-GR"/>
        </a:p>
      </dgm:t>
    </dgm:pt>
    <dgm:pt modelId="{BE6FC7C8-2DC7-45E6-99AE-9046C7A4B92E}" type="pres">
      <dgm:prSet presAssocID="{481A28BC-392E-417B-B229-6A2D33D2EF98}" presName="descendantText" presStyleLbl="alignAccFollowNode1" presStyleIdx="4" presStyleCnt="5" custScaleY="119265">
        <dgm:presLayoutVars>
          <dgm:bulletEnabled val="1"/>
        </dgm:presLayoutVars>
      </dgm:prSet>
      <dgm:spPr/>
      <dgm:t>
        <a:bodyPr/>
        <a:lstStyle/>
        <a:p>
          <a:endParaRPr lang="el-GR"/>
        </a:p>
      </dgm:t>
    </dgm:pt>
  </dgm:ptLst>
  <dgm:cxnLst>
    <dgm:cxn modelId="{04971741-5004-4DBC-96FE-D609F46B4DC0}" srcId="{08C8F3E6-2DB4-4AB1-AFEF-C8AB24F3DCB7}" destId="{3D2A6942-CEE9-4E7D-9E62-5A30B42498A8}" srcOrd="1" destOrd="0" parTransId="{FC785A7D-9E46-46EE-80A0-9B2BF026F04D}" sibTransId="{A727B7F6-522E-414B-8E34-75BEF606C6DB}"/>
    <dgm:cxn modelId="{ADC09E7F-B8D4-461B-B76C-924B0E0E7A05}" srcId="{6ED158F3-C0D7-4F05-BA74-88A66643F002}" destId="{08C8F3E6-2DB4-4AB1-AFEF-C8AB24F3DCB7}" srcOrd="2" destOrd="0" parTransId="{C2EDAF69-84AA-4AE0-BF8B-B68131E8D7A0}" sibTransId="{CF8B83C4-18B3-4FED-BB88-B7F1D60366D7}"/>
    <dgm:cxn modelId="{1F373DF8-FE39-40B7-A0F0-7320AFC18895}" type="presOf" srcId="{6ED158F3-C0D7-4F05-BA74-88A66643F002}" destId="{2A841B77-8AF1-4913-BAC5-FA0FC4551DF3}" srcOrd="0" destOrd="0" presId="urn:microsoft.com/office/officeart/2005/8/layout/vList5"/>
    <dgm:cxn modelId="{77420DA0-2B5D-417E-9A22-7F62F6438F01}" type="presOf" srcId="{481A28BC-392E-417B-B229-6A2D33D2EF98}" destId="{7840FB4E-4D59-41DD-9F2A-2A767FFC6A46}" srcOrd="0" destOrd="0" presId="urn:microsoft.com/office/officeart/2005/8/layout/vList5"/>
    <dgm:cxn modelId="{519CDD9B-EC0C-4D23-947D-5EF626070DFA}" type="presOf" srcId="{C62EBC24-33AA-4BA7-ADE5-7B5FA53D59BA}" destId="{F69A8F53-3D9E-4A4A-9B71-02B95BEDF54D}" srcOrd="0" destOrd="0" presId="urn:microsoft.com/office/officeart/2005/8/layout/vList5"/>
    <dgm:cxn modelId="{2AE96E8D-1D5A-4736-9ADE-43BE52937138}" type="presOf" srcId="{55472542-B57A-46C4-9A1F-3CF5F9F9CAC1}" destId="{65DD6636-749A-45AF-AB18-71D2930D58F1}" srcOrd="0" destOrd="0" presId="urn:microsoft.com/office/officeart/2005/8/layout/vList5"/>
    <dgm:cxn modelId="{EE507629-1465-45ED-A438-600D91F99BE9}" srcId="{05F131C7-1652-4371-9095-DCFEBECC500B}" destId="{EBB1004E-B084-4EF9-AA19-F404322BF9F3}" srcOrd="1" destOrd="0" parTransId="{2FE24220-F01E-4393-899D-DCE5193BE20D}" sibTransId="{675CFB70-453A-407B-855A-9B1F3DF0DBC3}"/>
    <dgm:cxn modelId="{4D18C9DD-5DF5-485E-882B-3CF7649FBF94}" type="presOf" srcId="{056A28BE-B484-46B1-B7D0-FBA1C3003B50}" destId="{BE6FC7C8-2DC7-45E6-99AE-9046C7A4B92E}" srcOrd="0" destOrd="0" presId="urn:microsoft.com/office/officeart/2005/8/layout/vList5"/>
    <dgm:cxn modelId="{DF5E8C84-B88B-4004-958A-BB4836637F42}" type="presOf" srcId="{4C5B742C-66F9-46B9-AC6A-DE720181F947}" destId="{3FC35CAB-4A1D-417D-ACED-8A115C35549F}" srcOrd="0" destOrd="0" presId="urn:microsoft.com/office/officeart/2005/8/layout/vList5"/>
    <dgm:cxn modelId="{99CE0B48-4BBD-4588-B2D2-F73ED6A03F78}" type="presOf" srcId="{01BC9453-E260-4E93-8E4A-03446785EB57}" destId="{AD6662C6-CDC6-4ECE-BF74-73AF0A1C5D0C}" srcOrd="0" destOrd="1" presId="urn:microsoft.com/office/officeart/2005/8/layout/vList5"/>
    <dgm:cxn modelId="{587715FA-48DC-4833-A6F4-C9F4644553AB}" type="presOf" srcId="{EBB1004E-B084-4EF9-AA19-F404322BF9F3}" destId="{3FC35CAB-4A1D-417D-ACED-8A115C35549F}" srcOrd="0" destOrd="1" presId="urn:microsoft.com/office/officeart/2005/8/layout/vList5"/>
    <dgm:cxn modelId="{D414BA39-DF21-4C14-8C34-0384D3B3F1A3}" srcId="{67497509-A7E1-4B0A-BD2A-1C29EF1DAF89}" destId="{F079573F-9D21-45BD-81A0-9D0F2797941C}" srcOrd="0" destOrd="0" parTransId="{08AA4CEE-081B-4743-83FB-985CD1F7AABD}" sibTransId="{64C79842-3D21-4F11-8FA7-B02A434049CC}"/>
    <dgm:cxn modelId="{D9C6ABC4-B455-41C4-AB69-8D1447E26F64}" srcId="{481A28BC-392E-417B-B229-6A2D33D2EF98}" destId="{71B137AF-96D5-4617-95F1-C3F030E31A90}" srcOrd="1" destOrd="0" parTransId="{E9658551-CCE7-4DE1-9EB3-DAFB1F23E9F3}" sibTransId="{AE000F97-9DB9-4E1C-B0CA-2583E81CB1CC}"/>
    <dgm:cxn modelId="{66FA21A4-D9F4-41B7-A635-CB241D1F45C2}" srcId="{05F131C7-1652-4371-9095-DCFEBECC500B}" destId="{4C5B742C-66F9-46B9-AC6A-DE720181F947}" srcOrd="0" destOrd="0" parTransId="{9B946EF2-EA99-42B1-B494-14B6A27A70A0}" sibTransId="{EBC1CABF-68AD-416F-BAA0-C27341028909}"/>
    <dgm:cxn modelId="{E6953E6C-5DF3-4613-96D9-8FA0F5F6BFC1}" srcId="{481A28BC-392E-417B-B229-6A2D33D2EF98}" destId="{FCB167B3-4862-463D-9C7B-DD855BD1ABFB}" srcOrd="3" destOrd="0" parTransId="{1BF3D97C-BF40-4D6F-B676-8B9BD5BAF336}" sibTransId="{2A09C67F-5BAA-4331-863E-3CCB7A5C2EB2}"/>
    <dgm:cxn modelId="{A25ECD9A-D479-4565-AFBF-759A95669E41}" srcId="{6ED158F3-C0D7-4F05-BA74-88A66643F002}" destId="{67497509-A7E1-4B0A-BD2A-1C29EF1DAF89}" srcOrd="1" destOrd="0" parTransId="{F34CF915-CBFC-475C-AC45-6E80E084A2B7}" sibTransId="{ED713AD9-65DB-4DE4-BC55-1E9830F18EA9}"/>
    <dgm:cxn modelId="{E9C813E6-5323-4B29-9439-F51C570835C2}" srcId="{481A28BC-392E-417B-B229-6A2D33D2EF98}" destId="{498A029E-F200-44F7-BEFE-5D568410E399}" srcOrd="4" destOrd="0" parTransId="{0E5B3D79-91A0-4435-AE69-2A948EEAA681}" sibTransId="{359FDE11-64C4-46E3-94C2-D35238212426}"/>
    <dgm:cxn modelId="{55E90864-ED28-436C-94AB-4F93ED59FECF}" type="presOf" srcId="{08C8F3E6-2DB4-4AB1-AFEF-C8AB24F3DCB7}" destId="{BE83050C-D5CB-4332-80CB-AFDA11DBC0C7}" srcOrd="0" destOrd="0" presId="urn:microsoft.com/office/officeart/2005/8/layout/vList5"/>
    <dgm:cxn modelId="{8D892CB8-ABAB-498E-A540-848E400EDBFA}" srcId="{6ED158F3-C0D7-4F05-BA74-88A66643F002}" destId="{05F131C7-1652-4371-9095-DCFEBECC500B}" srcOrd="3" destOrd="0" parTransId="{3769BFFD-5F58-4D85-94CB-BD9DB8A1CE5A}" sibTransId="{ED32473B-3A34-4E35-8CF0-C2241B0C79C4}"/>
    <dgm:cxn modelId="{0BD68419-1F41-4DBA-98C4-5D3EB7957A21}" srcId="{6ED158F3-C0D7-4F05-BA74-88A66643F002}" destId="{55472542-B57A-46C4-9A1F-3CF5F9F9CAC1}" srcOrd="0" destOrd="0" parTransId="{78630435-8964-4513-979A-2811B6893FFD}" sibTransId="{87140452-A118-4D63-A452-4AC946D3541F}"/>
    <dgm:cxn modelId="{3EEA83E8-1F0F-40D5-A01C-A74665873955}" type="presOf" srcId="{FEC54C3E-794B-4743-93C3-97D9A9755B54}" destId="{BE6FC7C8-2DC7-45E6-99AE-9046C7A4B92E}" srcOrd="0" destOrd="2" presId="urn:microsoft.com/office/officeart/2005/8/layout/vList5"/>
    <dgm:cxn modelId="{7F55E79F-6599-4239-8C1C-5EA661DA4CCD}" type="presOf" srcId="{71B137AF-96D5-4617-95F1-C3F030E31A90}" destId="{BE6FC7C8-2DC7-45E6-99AE-9046C7A4B92E}" srcOrd="0" destOrd="1" presId="urn:microsoft.com/office/officeart/2005/8/layout/vList5"/>
    <dgm:cxn modelId="{EE78EEF7-6684-4B59-B7DA-E15C5ABD7EDA}" type="presOf" srcId="{F079573F-9D21-45BD-81A0-9D0F2797941C}" destId="{AD6662C6-CDC6-4ECE-BF74-73AF0A1C5D0C}" srcOrd="0" destOrd="0" presId="urn:microsoft.com/office/officeart/2005/8/layout/vList5"/>
    <dgm:cxn modelId="{8A34DB78-E21C-4FF0-B7EB-FC6314ADDB05}" type="presOf" srcId="{55A4B39F-4B5B-40A3-BDD1-B54960A18C8D}" destId="{0305C9DF-544A-422B-85A5-3E16B1C64FE3}" srcOrd="0" destOrd="0" presId="urn:microsoft.com/office/officeart/2005/8/layout/vList5"/>
    <dgm:cxn modelId="{937F08A5-0F32-49C6-8387-538A96A6E4D0}" srcId="{6ED158F3-C0D7-4F05-BA74-88A66643F002}" destId="{481A28BC-392E-417B-B229-6A2D33D2EF98}" srcOrd="4" destOrd="0" parTransId="{77D16504-5723-4325-ADD0-B04A9E51D23F}" sibTransId="{27B52EB7-2A82-4BC6-B071-A195F1D85251}"/>
    <dgm:cxn modelId="{B40D6B5C-8C4D-4F32-8FFD-AE9024A39312}" srcId="{08C8F3E6-2DB4-4AB1-AFEF-C8AB24F3DCB7}" destId="{55A4B39F-4B5B-40A3-BDD1-B54960A18C8D}" srcOrd="0" destOrd="0" parTransId="{6AF18AB2-4539-4269-B0DD-5789E7C8D461}" sibTransId="{A07C1FF7-B0E0-4B24-B1A9-0C9FDBBB9318}"/>
    <dgm:cxn modelId="{292B71D5-270F-498B-893D-AFF76DF6E52C}" type="presOf" srcId="{05F131C7-1652-4371-9095-DCFEBECC500B}" destId="{C019FF13-33A0-4A9A-A451-AD4F3386F5BF}" srcOrd="0" destOrd="0" presId="urn:microsoft.com/office/officeart/2005/8/layout/vList5"/>
    <dgm:cxn modelId="{C137AC7C-9CAC-414C-907C-C880137884D3}" type="presOf" srcId="{FCB167B3-4862-463D-9C7B-DD855BD1ABFB}" destId="{BE6FC7C8-2DC7-45E6-99AE-9046C7A4B92E}" srcOrd="0" destOrd="3" presId="urn:microsoft.com/office/officeart/2005/8/layout/vList5"/>
    <dgm:cxn modelId="{45711529-6155-458F-941D-07422A0995AC}" srcId="{67497509-A7E1-4B0A-BD2A-1C29EF1DAF89}" destId="{01BC9453-E260-4E93-8E4A-03446785EB57}" srcOrd="1" destOrd="0" parTransId="{B65833E5-5ED0-47AC-96B1-4EE926B8E2B2}" sibTransId="{7A56B8A7-C0A7-4DB7-B45B-8FC1D560BFC0}"/>
    <dgm:cxn modelId="{8F135D9E-60F0-4F59-9164-68C26F434F9B}" type="presOf" srcId="{67497509-A7E1-4B0A-BD2A-1C29EF1DAF89}" destId="{5F1C466E-AB6E-4159-ABE0-2E9E8CF21D00}" srcOrd="0" destOrd="0" presId="urn:microsoft.com/office/officeart/2005/8/layout/vList5"/>
    <dgm:cxn modelId="{C28D2D9D-6955-46EF-BEAC-EEAC500E5EFA}" srcId="{481A28BC-392E-417B-B229-6A2D33D2EF98}" destId="{FEC54C3E-794B-4743-93C3-97D9A9755B54}" srcOrd="2" destOrd="0" parTransId="{E3C31132-04E4-4EF3-8A4A-85793580B081}" sibTransId="{30B4630B-2FE1-4081-866D-B0E1910BC300}"/>
    <dgm:cxn modelId="{A422CC76-E298-4C5C-93A7-5F5E350D8C0E}" type="presOf" srcId="{3D2A6942-CEE9-4E7D-9E62-5A30B42498A8}" destId="{0305C9DF-544A-422B-85A5-3E16B1C64FE3}" srcOrd="0" destOrd="1" presId="urn:microsoft.com/office/officeart/2005/8/layout/vList5"/>
    <dgm:cxn modelId="{C9DB50A9-C7EF-4DFD-8A90-D67CC1A630EC}" srcId="{481A28BC-392E-417B-B229-6A2D33D2EF98}" destId="{056A28BE-B484-46B1-B7D0-FBA1C3003B50}" srcOrd="0" destOrd="0" parTransId="{3B90781A-481E-451C-A6B1-0664EDB6C1F7}" sibTransId="{FAA3995A-56F4-406D-92E3-3D19F8DE0D2E}"/>
    <dgm:cxn modelId="{6ECCA105-B29E-45B1-86BC-1DAF9962DFC0}" type="presOf" srcId="{498A029E-F200-44F7-BEFE-5D568410E399}" destId="{BE6FC7C8-2DC7-45E6-99AE-9046C7A4B92E}" srcOrd="0" destOrd="4" presId="urn:microsoft.com/office/officeart/2005/8/layout/vList5"/>
    <dgm:cxn modelId="{8A6FAA73-91D9-4EBC-ABA8-19A07C89F305}" srcId="{55472542-B57A-46C4-9A1F-3CF5F9F9CAC1}" destId="{C62EBC24-33AA-4BA7-ADE5-7B5FA53D59BA}" srcOrd="0" destOrd="0" parTransId="{0CD95609-CE9E-43CF-85AC-7A3B9CADE8DA}" sibTransId="{FF0F9114-D217-4E47-8CB0-9BAB2D6D501D}"/>
    <dgm:cxn modelId="{5419CF14-3CCD-4A35-BBC1-7510B277A2C5}" type="presParOf" srcId="{2A841B77-8AF1-4913-BAC5-FA0FC4551DF3}" destId="{58697C2A-2F1C-4D64-8BC4-64E8D7632CF2}" srcOrd="0" destOrd="0" presId="urn:microsoft.com/office/officeart/2005/8/layout/vList5"/>
    <dgm:cxn modelId="{00B8C701-F75B-4F24-875A-F9BEC07EE84A}" type="presParOf" srcId="{58697C2A-2F1C-4D64-8BC4-64E8D7632CF2}" destId="{65DD6636-749A-45AF-AB18-71D2930D58F1}" srcOrd="0" destOrd="0" presId="urn:microsoft.com/office/officeart/2005/8/layout/vList5"/>
    <dgm:cxn modelId="{2A70F292-7AD2-4E9D-B22D-2746549093FD}" type="presParOf" srcId="{58697C2A-2F1C-4D64-8BC4-64E8D7632CF2}" destId="{F69A8F53-3D9E-4A4A-9B71-02B95BEDF54D}" srcOrd="1" destOrd="0" presId="urn:microsoft.com/office/officeart/2005/8/layout/vList5"/>
    <dgm:cxn modelId="{D0E71854-B383-44AC-BFF5-36EA6A5DD9D3}" type="presParOf" srcId="{2A841B77-8AF1-4913-BAC5-FA0FC4551DF3}" destId="{8771E275-FC7A-47F4-8874-65A646752770}" srcOrd="1" destOrd="0" presId="urn:microsoft.com/office/officeart/2005/8/layout/vList5"/>
    <dgm:cxn modelId="{2ECBE210-E16C-43AD-8ECB-0C2F1289CD8F}" type="presParOf" srcId="{2A841B77-8AF1-4913-BAC5-FA0FC4551DF3}" destId="{0F4396FC-324F-4F7C-B51F-DC86FC836CBB}" srcOrd="2" destOrd="0" presId="urn:microsoft.com/office/officeart/2005/8/layout/vList5"/>
    <dgm:cxn modelId="{0B459664-CD25-4065-AD77-C737045A305D}" type="presParOf" srcId="{0F4396FC-324F-4F7C-B51F-DC86FC836CBB}" destId="{5F1C466E-AB6E-4159-ABE0-2E9E8CF21D00}" srcOrd="0" destOrd="0" presId="urn:microsoft.com/office/officeart/2005/8/layout/vList5"/>
    <dgm:cxn modelId="{F9D2607B-86C7-4FE7-ACC1-B2C5F9365F0F}" type="presParOf" srcId="{0F4396FC-324F-4F7C-B51F-DC86FC836CBB}" destId="{AD6662C6-CDC6-4ECE-BF74-73AF0A1C5D0C}" srcOrd="1" destOrd="0" presId="urn:microsoft.com/office/officeart/2005/8/layout/vList5"/>
    <dgm:cxn modelId="{C9249343-6454-4295-A5CA-DF72A69FB63A}" type="presParOf" srcId="{2A841B77-8AF1-4913-BAC5-FA0FC4551DF3}" destId="{DD1931FF-9092-492D-B9BE-C305808853E2}" srcOrd="3" destOrd="0" presId="urn:microsoft.com/office/officeart/2005/8/layout/vList5"/>
    <dgm:cxn modelId="{C99DA459-A952-4C5A-B8CB-1019672C7933}" type="presParOf" srcId="{2A841B77-8AF1-4913-BAC5-FA0FC4551DF3}" destId="{4F550D39-B581-4A7C-B69D-FAD77CC723E8}" srcOrd="4" destOrd="0" presId="urn:microsoft.com/office/officeart/2005/8/layout/vList5"/>
    <dgm:cxn modelId="{13ED3E30-8123-4689-BC6A-4E12D389A61F}" type="presParOf" srcId="{4F550D39-B581-4A7C-B69D-FAD77CC723E8}" destId="{BE83050C-D5CB-4332-80CB-AFDA11DBC0C7}" srcOrd="0" destOrd="0" presId="urn:microsoft.com/office/officeart/2005/8/layout/vList5"/>
    <dgm:cxn modelId="{A7C3D117-0614-4172-A7CE-FEF32BE0A2CC}" type="presParOf" srcId="{4F550D39-B581-4A7C-B69D-FAD77CC723E8}" destId="{0305C9DF-544A-422B-85A5-3E16B1C64FE3}" srcOrd="1" destOrd="0" presId="urn:microsoft.com/office/officeart/2005/8/layout/vList5"/>
    <dgm:cxn modelId="{F2EAD48D-476F-4CF2-91FD-A51D32B1C596}" type="presParOf" srcId="{2A841B77-8AF1-4913-BAC5-FA0FC4551DF3}" destId="{09C9FC5B-BA32-405A-B5D1-B9516269226F}" srcOrd="5" destOrd="0" presId="urn:microsoft.com/office/officeart/2005/8/layout/vList5"/>
    <dgm:cxn modelId="{353E2C2A-CBA9-45A8-A586-BEB917C887B1}" type="presParOf" srcId="{2A841B77-8AF1-4913-BAC5-FA0FC4551DF3}" destId="{CFDC4F0F-2B02-4F58-878B-F8CC20CD2890}" srcOrd="6" destOrd="0" presId="urn:microsoft.com/office/officeart/2005/8/layout/vList5"/>
    <dgm:cxn modelId="{6B9EBFA3-2FDA-41A3-BF7B-22645A00EE72}" type="presParOf" srcId="{CFDC4F0F-2B02-4F58-878B-F8CC20CD2890}" destId="{C019FF13-33A0-4A9A-A451-AD4F3386F5BF}" srcOrd="0" destOrd="0" presId="urn:microsoft.com/office/officeart/2005/8/layout/vList5"/>
    <dgm:cxn modelId="{371858D3-4B0F-4F4B-895F-34BAD26AEB1E}" type="presParOf" srcId="{CFDC4F0F-2B02-4F58-878B-F8CC20CD2890}" destId="{3FC35CAB-4A1D-417D-ACED-8A115C35549F}" srcOrd="1" destOrd="0" presId="urn:microsoft.com/office/officeart/2005/8/layout/vList5"/>
    <dgm:cxn modelId="{5C727D58-2DEB-41EA-85FB-9D4CF3D1EE04}" type="presParOf" srcId="{2A841B77-8AF1-4913-BAC5-FA0FC4551DF3}" destId="{71BEEF28-FBAB-4893-BA2B-6953D6768EB8}" srcOrd="7" destOrd="0" presId="urn:microsoft.com/office/officeart/2005/8/layout/vList5"/>
    <dgm:cxn modelId="{57C39EEF-39C0-4AD3-AD72-EBA754325C92}" type="presParOf" srcId="{2A841B77-8AF1-4913-BAC5-FA0FC4551DF3}" destId="{4492B7D2-66BF-464A-BCE8-FBD3CA3BD595}" srcOrd="8" destOrd="0" presId="urn:microsoft.com/office/officeart/2005/8/layout/vList5"/>
    <dgm:cxn modelId="{D6E6D030-A9C1-4485-B3D7-4C21FE7AE4F6}" type="presParOf" srcId="{4492B7D2-66BF-464A-BCE8-FBD3CA3BD595}" destId="{7840FB4E-4D59-41DD-9F2A-2A767FFC6A46}" srcOrd="0" destOrd="0" presId="urn:microsoft.com/office/officeart/2005/8/layout/vList5"/>
    <dgm:cxn modelId="{D6A21167-F376-427E-87C4-AF2956022123}" type="presParOf" srcId="{4492B7D2-66BF-464A-BCE8-FBD3CA3BD595}" destId="{BE6FC7C8-2DC7-45E6-99AE-9046C7A4B92E}" srcOrd="1" destOrd="0" presId="urn:microsoft.com/office/officeart/2005/8/layout/vList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9528D0-55EF-4436-8501-D5A27C953E9C}" type="doc">
      <dgm:prSet loTypeId="urn:microsoft.com/office/officeart/2005/8/layout/pList2" loCatId="list" qsTypeId="urn:microsoft.com/office/officeart/2005/8/quickstyle/3d3" qsCatId="3D" csTypeId="urn:microsoft.com/office/officeart/2005/8/colors/accent2_3" csCatId="accent2" phldr="1"/>
      <dgm:spPr/>
    </dgm:pt>
    <dgm:pt modelId="{A2926F07-1045-4FBC-BF01-1321650758A2}">
      <dgm:prSet phldrT="[Κείμενο]" custT="1"/>
      <dgm:spPr/>
      <dgm:t>
        <a:bodyPr/>
        <a:lstStyle/>
        <a:p>
          <a:pPr algn="l"/>
          <a:r>
            <a:rPr lang="el-GR" sz="1800" b="1" dirty="0" smtClean="0"/>
            <a:t>Ο Δικαιούχος</a:t>
          </a:r>
        </a:p>
        <a:p>
          <a:pPr algn="l"/>
          <a:endParaRPr lang="el-GR" sz="1800" b="1" dirty="0" smtClean="0"/>
        </a:p>
      </dgm:t>
    </dgm:pt>
    <dgm:pt modelId="{BCDCF2E3-9A9F-4E21-AA96-3571FE617528}" type="parTrans" cxnId="{5911F270-B804-449F-BF55-E5408D8E1A54}">
      <dgm:prSet/>
      <dgm:spPr/>
      <dgm:t>
        <a:bodyPr/>
        <a:lstStyle/>
        <a:p>
          <a:pPr algn="l"/>
          <a:endParaRPr lang="el-GR"/>
        </a:p>
      </dgm:t>
    </dgm:pt>
    <dgm:pt modelId="{862909F4-88C1-489F-8F81-49634F4E9D61}" type="sibTrans" cxnId="{5911F270-B804-449F-BF55-E5408D8E1A54}">
      <dgm:prSet/>
      <dgm:spPr/>
      <dgm:t>
        <a:bodyPr/>
        <a:lstStyle/>
        <a:p>
          <a:pPr algn="l"/>
          <a:endParaRPr lang="el-GR"/>
        </a:p>
      </dgm:t>
    </dgm:pt>
    <dgm:pt modelId="{FC48AEE3-FDEC-4C2C-8483-57F4EE270D9F}">
      <dgm:prSet phldrT="[Κείμενο]" custT="1"/>
      <dgm:spPr/>
      <dgm:t>
        <a:bodyPr/>
        <a:lstStyle/>
        <a:p>
          <a:pPr algn="l"/>
          <a:r>
            <a:rPr lang="el-GR" sz="1800" b="1" dirty="0" smtClean="0"/>
            <a:t>Η Εμπειρία του</a:t>
          </a:r>
        </a:p>
        <a:p>
          <a:pPr algn="l"/>
          <a:endParaRPr lang="el-GR" sz="1800" b="1" dirty="0"/>
        </a:p>
      </dgm:t>
    </dgm:pt>
    <dgm:pt modelId="{47BD1CEF-4EDA-4BB7-AB28-B61EFE57CF3B}" type="parTrans" cxnId="{3732FAAA-9DA9-4D43-88B1-BAAAB2F17DEE}">
      <dgm:prSet/>
      <dgm:spPr/>
      <dgm:t>
        <a:bodyPr/>
        <a:lstStyle/>
        <a:p>
          <a:pPr algn="l"/>
          <a:endParaRPr lang="el-GR"/>
        </a:p>
      </dgm:t>
    </dgm:pt>
    <dgm:pt modelId="{BCDDD1B6-6FB5-454B-837D-16726ED973C1}" type="sibTrans" cxnId="{3732FAAA-9DA9-4D43-88B1-BAAAB2F17DEE}">
      <dgm:prSet/>
      <dgm:spPr/>
      <dgm:t>
        <a:bodyPr/>
        <a:lstStyle/>
        <a:p>
          <a:pPr algn="l"/>
          <a:endParaRPr lang="el-GR"/>
        </a:p>
      </dgm:t>
    </dgm:pt>
    <dgm:pt modelId="{BFBBE9C1-F8E2-4456-874C-518D040531A0}">
      <dgm:prSet phldrT="[Κείμενο]" custT="1"/>
      <dgm:spPr/>
      <dgm:t>
        <a:bodyPr/>
        <a:lstStyle/>
        <a:p>
          <a:pPr algn="l"/>
          <a:r>
            <a:rPr lang="el-GR" sz="1600" b="0" dirty="0" smtClean="0"/>
            <a:t>Τομεακή-Κλαδική Διάρθρωση</a:t>
          </a:r>
          <a:endParaRPr lang="el-GR" sz="1600" b="0" dirty="0"/>
        </a:p>
      </dgm:t>
    </dgm:pt>
    <dgm:pt modelId="{75DB6B28-2034-40E1-B0E3-4014338355C4}" type="parTrans" cxnId="{4A68F5B2-C6A1-42E4-A621-F2C29A99A726}">
      <dgm:prSet/>
      <dgm:spPr/>
      <dgm:t>
        <a:bodyPr/>
        <a:lstStyle/>
        <a:p>
          <a:pPr algn="l"/>
          <a:endParaRPr lang="el-GR"/>
        </a:p>
      </dgm:t>
    </dgm:pt>
    <dgm:pt modelId="{305C1ED1-D125-4513-B4A2-B7D3BB297850}" type="sibTrans" cxnId="{4A68F5B2-C6A1-42E4-A621-F2C29A99A726}">
      <dgm:prSet/>
      <dgm:spPr/>
      <dgm:t>
        <a:bodyPr/>
        <a:lstStyle/>
        <a:p>
          <a:pPr algn="l"/>
          <a:endParaRPr lang="el-GR"/>
        </a:p>
      </dgm:t>
    </dgm:pt>
    <dgm:pt modelId="{56DAF90D-D244-4851-8148-791BFC808109}">
      <dgm:prSet phldrT="[Κείμενο]" custT="1"/>
      <dgm:spPr/>
      <dgm:t>
        <a:bodyPr/>
        <a:lstStyle/>
        <a:p>
          <a:pPr algn="l"/>
          <a:r>
            <a:rPr lang="el-GR" sz="1600" b="0" dirty="0" smtClean="0"/>
            <a:t>Χωρική Διάρθρωση</a:t>
          </a:r>
          <a:endParaRPr lang="el-GR" sz="1600" b="0" dirty="0"/>
        </a:p>
      </dgm:t>
    </dgm:pt>
    <dgm:pt modelId="{37D5B40D-FD33-4EA9-92F6-BB10F2715999}" type="parTrans" cxnId="{F198F2A1-DBAA-4B50-95A1-8D9328E469D2}">
      <dgm:prSet/>
      <dgm:spPr/>
      <dgm:t>
        <a:bodyPr/>
        <a:lstStyle/>
        <a:p>
          <a:pPr algn="l"/>
          <a:endParaRPr lang="el-GR"/>
        </a:p>
      </dgm:t>
    </dgm:pt>
    <dgm:pt modelId="{57E7E570-FC84-4C48-B6C2-EF34D10DB612}" type="sibTrans" cxnId="{F198F2A1-DBAA-4B50-95A1-8D9328E469D2}">
      <dgm:prSet/>
      <dgm:spPr/>
      <dgm:t>
        <a:bodyPr/>
        <a:lstStyle/>
        <a:p>
          <a:pPr algn="l"/>
          <a:endParaRPr lang="el-GR"/>
        </a:p>
      </dgm:t>
    </dgm:pt>
    <dgm:pt modelId="{ABEDBA2A-57AD-44C0-8558-DE5C26767749}">
      <dgm:prSet phldrT="[Κείμενο]" custT="1"/>
      <dgm:spPr/>
      <dgm:t>
        <a:bodyPr/>
        <a:lstStyle/>
        <a:p>
          <a:pPr algn="l"/>
          <a:r>
            <a:rPr lang="el-GR" sz="1800" b="1" dirty="0" smtClean="0"/>
            <a:t>Το Έργο του</a:t>
          </a:r>
        </a:p>
      </dgm:t>
    </dgm:pt>
    <dgm:pt modelId="{F4F92C43-8B51-4683-81BF-37D787D58853}" type="parTrans" cxnId="{6031E260-2BA4-4424-AD72-BD4B4929CFE5}">
      <dgm:prSet/>
      <dgm:spPr/>
      <dgm:t>
        <a:bodyPr/>
        <a:lstStyle/>
        <a:p>
          <a:pPr algn="l"/>
          <a:endParaRPr lang="el-GR"/>
        </a:p>
      </dgm:t>
    </dgm:pt>
    <dgm:pt modelId="{222F2F12-251F-4A98-9CEF-D9FA007E78C9}" type="sibTrans" cxnId="{6031E260-2BA4-4424-AD72-BD4B4929CFE5}">
      <dgm:prSet/>
      <dgm:spPr/>
      <dgm:t>
        <a:bodyPr/>
        <a:lstStyle/>
        <a:p>
          <a:pPr algn="l"/>
          <a:endParaRPr lang="el-GR"/>
        </a:p>
      </dgm:t>
    </dgm:pt>
    <dgm:pt modelId="{1221DDF5-EEB5-4DBD-82AE-850940DD7563}">
      <dgm:prSet phldrT="[Κείμενο]" custT="1"/>
      <dgm:spPr/>
      <dgm:t>
        <a:bodyPr/>
        <a:lstStyle/>
        <a:p>
          <a:pPr algn="l"/>
          <a:r>
            <a:rPr lang="el-GR" sz="1600" b="0" dirty="0" smtClean="0"/>
            <a:t>Προφίλ</a:t>
          </a:r>
          <a:r>
            <a:rPr lang="en-US" sz="1600" b="0" dirty="0" smtClean="0"/>
            <a:t> </a:t>
          </a:r>
          <a:r>
            <a:rPr lang="el-GR" sz="1600" b="0" dirty="0" smtClean="0"/>
            <a:t>Δικαιούχου</a:t>
          </a:r>
          <a:endParaRPr lang="el-GR" sz="1600" b="0" dirty="0"/>
        </a:p>
      </dgm:t>
    </dgm:pt>
    <dgm:pt modelId="{47DE5DC5-2CD8-4BD7-8F78-9C1AA39BB5E7}" type="parTrans" cxnId="{20BF5428-3B7D-48F8-BC7E-DE28A7163715}">
      <dgm:prSet/>
      <dgm:spPr/>
      <dgm:t>
        <a:bodyPr/>
        <a:lstStyle/>
        <a:p>
          <a:pPr algn="l"/>
          <a:endParaRPr lang="el-GR"/>
        </a:p>
      </dgm:t>
    </dgm:pt>
    <dgm:pt modelId="{F4233345-C1D1-431D-8AF0-502D10E1750F}" type="sibTrans" cxnId="{20BF5428-3B7D-48F8-BC7E-DE28A7163715}">
      <dgm:prSet/>
      <dgm:spPr/>
      <dgm:t>
        <a:bodyPr/>
        <a:lstStyle/>
        <a:p>
          <a:pPr algn="l"/>
          <a:endParaRPr lang="el-GR"/>
        </a:p>
      </dgm:t>
    </dgm:pt>
    <dgm:pt modelId="{2E984978-6A2E-4B17-A9A0-E2BCECA62AB8}">
      <dgm:prSet phldrT="[Κείμενο]" custT="1"/>
      <dgm:spPr/>
      <dgm:t>
        <a:bodyPr/>
        <a:lstStyle/>
        <a:p>
          <a:pPr algn="l"/>
          <a:r>
            <a:rPr lang="el-GR" sz="1600" dirty="0" smtClean="0"/>
            <a:t>Ενημέρωση</a:t>
          </a:r>
          <a:endParaRPr lang="el-GR" sz="1600" dirty="0"/>
        </a:p>
      </dgm:t>
    </dgm:pt>
    <dgm:pt modelId="{5375630B-36EB-4E79-A330-C6DA96ABE475}" type="parTrans" cxnId="{02B43F8B-7400-4092-ABF2-07A8CA2FE94D}">
      <dgm:prSet/>
      <dgm:spPr/>
      <dgm:t>
        <a:bodyPr/>
        <a:lstStyle/>
        <a:p>
          <a:pPr algn="l"/>
          <a:endParaRPr lang="el-GR"/>
        </a:p>
      </dgm:t>
    </dgm:pt>
    <dgm:pt modelId="{97BEF86E-A891-4372-857C-9169C42CD9F3}" type="sibTrans" cxnId="{02B43F8B-7400-4092-ABF2-07A8CA2FE94D}">
      <dgm:prSet/>
      <dgm:spPr/>
      <dgm:t>
        <a:bodyPr/>
        <a:lstStyle/>
        <a:p>
          <a:pPr algn="l"/>
          <a:endParaRPr lang="el-GR"/>
        </a:p>
      </dgm:t>
    </dgm:pt>
    <dgm:pt modelId="{A6B821DC-5770-4CF7-AE6D-238B8D971B64}">
      <dgm:prSet phldrT="[Κείμενο]" custT="1"/>
      <dgm:spPr/>
      <dgm:t>
        <a:bodyPr/>
        <a:lstStyle/>
        <a:p>
          <a:pPr algn="l"/>
          <a:r>
            <a:rPr lang="el-GR" sz="1600" dirty="0" smtClean="0"/>
            <a:t>ΕΣΠΑ</a:t>
          </a:r>
          <a:endParaRPr lang="el-GR" sz="1600" dirty="0"/>
        </a:p>
      </dgm:t>
    </dgm:pt>
    <dgm:pt modelId="{764B7A65-E731-44B8-9477-B91EC4DC2B25}" type="parTrans" cxnId="{E8834E66-1130-4B7B-BB93-C5415AB7D0DA}">
      <dgm:prSet/>
      <dgm:spPr/>
      <dgm:t>
        <a:bodyPr/>
        <a:lstStyle/>
        <a:p>
          <a:pPr algn="l"/>
          <a:endParaRPr lang="el-GR"/>
        </a:p>
      </dgm:t>
    </dgm:pt>
    <dgm:pt modelId="{BE3C65E7-ADD6-4F74-B141-7AEFF1E89E61}" type="sibTrans" cxnId="{E8834E66-1130-4B7B-BB93-C5415AB7D0DA}">
      <dgm:prSet/>
      <dgm:spPr/>
      <dgm:t>
        <a:bodyPr/>
        <a:lstStyle/>
        <a:p>
          <a:pPr algn="l"/>
          <a:endParaRPr lang="el-GR"/>
        </a:p>
      </dgm:t>
    </dgm:pt>
    <dgm:pt modelId="{220A48D4-2504-4039-8710-F812ADCBB7EE}">
      <dgm:prSet phldrT="[Κείμενο]" custT="1"/>
      <dgm:spPr/>
      <dgm:t>
        <a:bodyPr/>
        <a:lstStyle/>
        <a:p>
          <a:pPr algn="l"/>
          <a:r>
            <a:rPr lang="el-GR" sz="1600" dirty="0" smtClean="0"/>
            <a:t>ΕΦΕΠΑΕ</a:t>
          </a:r>
          <a:endParaRPr lang="el-GR" sz="1600" dirty="0"/>
        </a:p>
      </dgm:t>
    </dgm:pt>
    <dgm:pt modelId="{E4F6D301-466D-4F12-B93A-91DE982BA74F}" type="parTrans" cxnId="{112217DE-66F9-4049-8E0D-51278C111912}">
      <dgm:prSet/>
      <dgm:spPr/>
      <dgm:t>
        <a:bodyPr/>
        <a:lstStyle/>
        <a:p>
          <a:pPr algn="l"/>
          <a:endParaRPr lang="el-GR"/>
        </a:p>
      </dgm:t>
    </dgm:pt>
    <dgm:pt modelId="{9231EE54-2C9F-4FB4-AFD5-44CD22B604CD}" type="sibTrans" cxnId="{112217DE-66F9-4049-8E0D-51278C111912}">
      <dgm:prSet/>
      <dgm:spPr/>
      <dgm:t>
        <a:bodyPr/>
        <a:lstStyle/>
        <a:p>
          <a:pPr algn="l"/>
          <a:endParaRPr lang="el-GR"/>
        </a:p>
      </dgm:t>
    </dgm:pt>
    <dgm:pt modelId="{1715E6B8-321C-41E6-90DC-38D11F27AF00}">
      <dgm:prSet phldrT="[Κείμενο]" custT="1"/>
      <dgm:spPr/>
      <dgm:t>
        <a:bodyPr/>
        <a:lstStyle/>
        <a:p>
          <a:pPr algn="l"/>
          <a:r>
            <a:rPr lang="el-GR" sz="1600" dirty="0" smtClean="0"/>
            <a:t>Προτάσεις Βελτίωσης </a:t>
          </a:r>
          <a:endParaRPr lang="el-GR" sz="1600" dirty="0"/>
        </a:p>
      </dgm:t>
    </dgm:pt>
    <dgm:pt modelId="{56216725-4906-4F50-8F0D-DB64F4017E02}" type="parTrans" cxnId="{6B9E3EC2-138E-417A-BEDB-BC1C69C4FF23}">
      <dgm:prSet/>
      <dgm:spPr/>
      <dgm:t>
        <a:bodyPr/>
        <a:lstStyle/>
        <a:p>
          <a:pPr algn="l"/>
          <a:endParaRPr lang="el-GR"/>
        </a:p>
      </dgm:t>
    </dgm:pt>
    <dgm:pt modelId="{328EDBA2-8FBC-4549-A076-2184935FC104}" type="sibTrans" cxnId="{6B9E3EC2-138E-417A-BEDB-BC1C69C4FF23}">
      <dgm:prSet/>
      <dgm:spPr/>
      <dgm:t>
        <a:bodyPr/>
        <a:lstStyle/>
        <a:p>
          <a:pPr algn="l"/>
          <a:endParaRPr lang="el-GR"/>
        </a:p>
      </dgm:t>
    </dgm:pt>
    <dgm:pt modelId="{D23F054E-EC1F-45F5-826F-88478EC3820F}">
      <dgm:prSet phldrT="[Κείμενο]" custT="1"/>
      <dgm:spPr/>
      <dgm:t>
        <a:bodyPr/>
        <a:lstStyle/>
        <a:p>
          <a:pPr algn="l"/>
          <a:endParaRPr lang="el-GR" sz="1600" b="0" dirty="0"/>
        </a:p>
      </dgm:t>
    </dgm:pt>
    <dgm:pt modelId="{6AEB833C-A497-4F15-9E4B-FF95CB8FE698}" type="parTrans" cxnId="{C7727FCB-3B34-4687-8906-024FD5E974EB}">
      <dgm:prSet/>
      <dgm:spPr/>
      <dgm:t>
        <a:bodyPr/>
        <a:lstStyle/>
        <a:p>
          <a:pPr algn="l"/>
          <a:endParaRPr lang="el-GR"/>
        </a:p>
      </dgm:t>
    </dgm:pt>
    <dgm:pt modelId="{23943A5A-65B3-4F2A-AEF4-113F24074B01}" type="sibTrans" cxnId="{C7727FCB-3B34-4687-8906-024FD5E974EB}">
      <dgm:prSet/>
      <dgm:spPr/>
      <dgm:t>
        <a:bodyPr/>
        <a:lstStyle/>
        <a:p>
          <a:pPr algn="l"/>
          <a:endParaRPr lang="el-GR"/>
        </a:p>
      </dgm:t>
    </dgm:pt>
    <dgm:pt modelId="{C64716DA-7FC2-41CA-AAAD-3DBC434587BB}">
      <dgm:prSet phldrT="[Κείμενο]" custT="1"/>
      <dgm:spPr/>
      <dgm:t>
        <a:bodyPr/>
        <a:lstStyle/>
        <a:p>
          <a:pPr algn="l"/>
          <a:endParaRPr lang="el-GR" sz="1600" b="0" dirty="0"/>
        </a:p>
      </dgm:t>
    </dgm:pt>
    <dgm:pt modelId="{1AD55D16-CA6B-4A3B-9DD9-E9B036022F20}" type="parTrans" cxnId="{9642A5AA-30FA-42C0-A882-716F5C1E7D49}">
      <dgm:prSet/>
      <dgm:spPr/>
      <dgm:t>
        <a:bodyPr/>
        <a:lstStyle/>
        <a:p>
          <a:pPr algn="l"/>
          <a:endParaRPr lang="el-GR"/>
        </a:p>
      </dgm:t>
    </dgm:pt>
    <dgm:pt modelId="{C0DF43D5-B731-436F-810A-5A86B9A6FEFB}" type="sibTrans" cxnId="{9642A5AA-30FA-42C0-A882-716F5C1E7D49}">
      <dgm:prSet/>
      <dgm:spPr/>
      <dgm:t>
        <a:bodyPr/>
        <a:lstStyle/>
        <a:p>
          <a:pPr algn="l"/>
          <a:endParaRPr lang="el-GR"/>
        </a:p>
      </dgm:t>
    </dgm:pt>
    <dgm:pt modelId="{8FB7830E-9A77-4FE3-A7C8-EDD909072CFF}">
      <dgm:prSet phldrT="[Κείμενο]" custT="1"/>
      <dgm:spPr/>
      <dgm:t>
        <a:bodyPr/>
        <a:lstStyle/>
        <a:p>
          <a:pPr algn="l"/>
          <a:endParaRPr lang="el-GR" sz="1600" dirty="0"/>
        </a:p>
      </dgm:t>
    </dgm:pt>
    <dgm:pt modelId="{CB0EB13C-8129-40B3-9604-F79AA3A4C751}" type="parTrans" cxnId="{90B23CEF-0200-44D0-8E05-BFA6652E2197}">
      <dgm:prSet/>
      <dgm:spPr/>
      <dgm:t>
        <a:bodyPr/>
        <a:lstStyle/>
        <a:p>
          <a:pPr algn="l"/>
          <a:endParaRPr lang="el-GR"/>
        </a:p>
      </dgm:t>
    </dgm:pt>
    <dgm:pt modelId="{16A80CC2-A9DA-4032-9AA9-D69D35A4D56D}" type="sibTrans" cxnId="{90B23CEF-0200-44D0-8E05-BFA6652E2197}">
      <dgm:prSet/>
      <dgm:spPr/>
      <dgm:t>
        <a:bodyPr/>
        <a:lstStyle/>
        <a:p>
          <a:pPr algn="l"/>
          <a:endParaRPr lang="el-GR"/>
        </a:p>
      </dgm:t>
    </dgm:pt>
    <dgm:pt modelId="{E81A3C26-3623-4078-8996-B4CEBD42DCE0}">
      <dgm:prSet phldrT="[Κείμενο]" custT="1"/>
      <dgm:spPr/>
      <dgm:t>
        <a:bodyPr/>
        <a:lstStyle/>
        <a:p>
          <a:pPr algn="l"/>
          <a:endParaRPr lang="el-GR" sz="1600" dirty="0"/>
        </a:p>
      </dgm:t>
    </dgm:pt>
    <dgm:pt modelId="{D5FDEC73-A897-4127-A93F-5EBBACE8B862}" type="parTrans" cxnId="{D3D87354-AF33-4D19-93E3-E47AA879F5C5}">
      <dgm:prSet/>
      <dgm:spPr/>
      <dgm:t>
        <a:bodyPr/>
        <a:lstStyle/>
        <a:p>
          <a:pPr algn="l"/>
          <a:endParaRPr lang="el-GR"/>
        </a:p>
      </dgm:t>
    </dgm:pt>
    <dgm:pt modelId="{A3822827-48AE-4EC6-A1EB-A49B407C84E8}" type="sibTrans" cxnId="{D3D87354-AF33-4D19-93E3-E47AA879F5C5}">
      <dgm:prSet/>
      <dgm:spPr/>
      <dgm:t>
        <a:bodyPr/>
        <a:lstStyle/>
        <a:p>
          <a:pPr algn="l"/>
          <a:endParaRPr lang="el-GR"/>
        </a:p>
      </dgm:t>
    </dgm:pt>
    <dgm:pt modelId="{7DD17611-86F0-4EB6-B1D1-E1DBA98795F6}">
      <dgm:prSet phldrT="[Κείμενο]" custT="1"/>
      <dgm:spPr/>
      <dgm:t>
        <a:bodyPr/>
        <a:lstStyle/>
        <a:p>
          <a:pPr algn="l"/>
          <a:r>
            <a:rPr lang="el-GR" sz="1600" dirty="0" smtClean="0"/>
            <a:t>Πορεία Υλοποίησης</a:t>
          </a:r>
          <a:endParaRPr lang="el-GR" sz="1600" dirty="0"/>
        </a:p>
      </dgm:t>
    </dgm:pt>
    <dgm:pt modelId="{416BB209-F7AD-4FD4-8F0E-A157DB70F785}" type="sibTrans" cxnId="{CCB6D755-19EF-453C-96AC-26F1F27905AA}">
      <dgm:prSet/>
      <dgm:spPr/>
      <dgm:t>
        <a:bodyPr/>
        <a:lstStyle/>
        <a:p>
          <a:pPr algn="l"/>
          <a:endParaRPr lang="el-GR"/>
        </a:p>
      </dgm:t>
    </dgm:pt>
    <dgm:pt modelId="{700609CB-6003-485C-A0E0-382F1B8218E0}" type="parTrans" cxnId="{CCB6D755-19EF-453C-96AC-26F1F27905AA}">
      <dgm:prSet/>
      <dgm:spPr/>
      <dgm:t>
        <a:bodyPr/>
        <a:lstStyle/>
        <a:p>
          <a:pPr algn="l"/>
          <a:endParaRPr lang="el-GR"/>
        </a:p>
      </dgm:t>
    </dgm:pt>
    <dgm:pt modelId="{62521D44-8BC2-4E8E-83CA-68B1969CE553}">
      <dgm:prSet phldrT="[Κείμενο]" custT="1"/>
      <dgm:spPr/>
      <dgm:t>
        <a:bodyPr/>
        <a:lstStyle/>
        <a:p>
          <a:pPr algn="l"/>
          <a:endParaRPr lang="el-GR" sz="1600" dirty="0"/>
        </a:p>
      </dgm:t>
    </dgm:pt>
    <dgm:pt modelId="{D97B51F5-7050-4F5F-A094-081CA76B8F02}" type="sibTrans" cxnId="{CAD3736F-9BCE-4AD1-B5A4-56D17538343A}">
      <dgm:prSet/>
      <dgm:spPr/>
      <dgm:t>
        <a:bodyPr/>
        <a:lstStyle/>
        <a:p>
          <a:pPr algn="l"/>
          <a:endParaRPr lang="el-GR"/>
        </a:p>
      </dgm:t>
    </dgm:pt>
    <dgm:pt modelId="{FBE5D7B8-8271-4DB3-B1A2-A0777930E4B8}" type="parTrans" cxnId="{CAD3736F-9BCE-4AD1-B5A4-56D17538343A}">
      <dgm:prSet/>
      <dgm:spPr/>
      <dgm:t>
        <a:bodyPr/>
        <a:lstStyle/>
        <a:p>
          <a:pPr algn="l"/>
          <a:endParaRPr lang="el-GR"/>
        </a:p>
      </dgm:t>
    </dgm:pt>
    <dgm:pt modelId="{87A5D10D-6E35-420B-9CD7-8D38F16AA56D}">
      <dgm:prSet phldrT="[Κείμενο]" custT="1"/>
      <dgm:spPr/>
      <dgm:t>
        <a:bodyPr/>
        <a:lstStyle/>
        <a:p>
          <a:pPr algn="l"/>
          <a:r>
            <a:rPr lang="el-GR" sz="1600" dirty="0" smtClean="0"/>
            <a:t>Διαχείριση</a:t>
          </a:r>
          <a:endParaRPr lang="el-GR" sz="1600" dirty="0"/>
        </a:p>
      </dgm:t>
    </dgm:pt>
    <dgm:pt modelId="{8F2421FD-961C-46C1-80CC-0B417E0FBA3F}" type="sibTrans" cxnId="{C3AFF842-F904-48EB-B48E-5B9DB211F40B}">
      <dgm:prSet/>
      <dgm:spPr/>
      <dgm:t>
        <a:bodyPr/>
        <a:lstStyle/>
        <a:p>
          <a:pPr algn="l"/>
          <a:endParaRPr lang="el-GR"/>
        </a:p>
      </dgm:t>
    </dgm:pt>
    <dgm:pt modelId="{E1385E0A-5658-41D9-A110-1C61302278E9}" type="parTrans" cxnId="{C3AFF842-F904-48EB-B48E-5B9DB211F40B}">
      <dgm:prSet/>
      <dgm:spPr/>
      <dgm:t>
        <a:bodyPr/>
        <a:lstStyle/>
        <a:p>
          <a:pPr algn="l"/>
          <a:endParaRPr lang="el-GR"/>
        </a:p>
      </dgm:t>
    </dgm:pt>
    <dgm:pt modelId="{56DD8430-A6E6-4865-AC3A-831E440B2607}">
      <dgm:prSet phldrT="[Κείμενο]" custT="1"/>
      <dgm:spPr/>
      <dgm:t>
        <a:bodyPr/>
        <a:lstStyle/>
        <a:p>
          <a:pPr algn="l"/>
          <a:endParaRPr lang="el-GR" sz="1600" dirty="0"/>
        </a:p>
      </dgm:t>
    </dgm:pt>
    <dgm:pt modelId="{29736BCE-B863-425D-AA3C-F55396B02320}" type="sibTrans" cxnId="{DD6EB9DD-B542-4636-9077-7C563A2E1587}">
      <dgm:prSet/>
      <dgm:spPr/>
      <dgm:t>
        <a:bodyPr/>
        <a:lstStyle/>
        <a:p>
          <a:pPr algn="l"/>
          <a:endParaRPr lang="el-GR"/>
        </a:p>
      </dgm:t>
    </dgm:pt>
    <dgm:pt modelId="{34039605-EAB8-4C91-BD2B-53144E23DF94}" type="parTrans" cxnId="{DD6EB9DD-B542-4636-9077-7C563A2E1587}">
      <dgm:prSet/>
      <dgm:spPr/>
      <dgm:t>
        <a:bodyPr/>
        <a:lstStyle/>
        <a:p>
          <a:pPr algn="l"/>
          <a:endParaRPr lang="el-GR"/>
        </a:p>
      </dgm:t>
    </dgm:pt>
    <dgm:pt modelId="{9DB69B1D-99CD-4668-AB4A-69CC085618ED}">
      <dgm:prSet phldrT="[Κείμενο]" custT="1"/>
      <dgm:spPr/>
      <dgm:t>
        <a:bodyPr/>
        <a:lstStyle/>
        <a:p>
          <a:pPr algn="l"/>
          <a:r>
            <a:rPr lang="el-GR" sz="1600" dirty="0" smtClean="0"/>
            <a:t>Προβλήματα κατά την υλοποίηση </a:t>
          </a:r>
          <a:endParaRPr lang="el-GR" sz="1600" dirty="0"/>
        </a:p>
      </dgm:t>
    </dgm:pt>
    <dgm:pt modelId="{51F2A82A-52FD-42EB-BAC4-9653AE7BDD1B}" type="parTrans" cxnId="{C3278FE3-68E9-43B9-946C-AB0BC8DDC9A3}">
      <dgm:prSet/>
      <dgm:spPr/>
      <dgm:t>
        <a:bodyPr/>
        <a:lstStyle/>
        <a:p>
          <a:pPr algn="l"/>
          <a:endParaRPr lang="el-GR"/>
        </a:p>
      </dgm:t>
    </dgm:pt>
    <dgm:pt modelId="{BB352410-AC80-4003-970C-020CF7881484}" type="sibTrans" cxnId="{C3278FE3-68E9-43B9-946C-AB0BC8DDC9A3}">
      <dgm:prSet/>
      <dgm:spPr/>
      <dgm:t>
        <a:bodyPr/>
        <a:lstStyle/>
        <a:p>
          <a:pPr algn="l"/>
          <a:endParaRPr lang="el-GR"/>
        </a:p>
      </dgm:t>
    </dgm:pt>
    <dgm:pt modelId="{40CC9ECB-7B2A-40B0-BC16-8E7FA971AD43}">
      <dgm:prSet phldrT="[Κείμενο]" custT="1"/>
      <dgm:spPr/>
      <dgm:t>
        <a:bodyPr/>
        <a:lstStyle/>
        <a:p>
          <a:pPr algn="l"/>
          <a:endParaRPr lang="el-GR" sz="1600" dirty="0"/>
        </a:p>
      </dgm:t>
    </dgm:pt>
    <dgm:pt modelId="{C5911383-F6A7-463F-BBE8-CD2D8DF2D35D}" type="parTrans" cxnId="{DB2711A4-17FA-4E1B-9440-BA655FFA5AA7}">
      <dgm:prSet/>
      <dgm:spPr/>
      <dgm:t>
        <a:bodyPr/>
        <a:lstStyle/>
        <a:p>
          <a:pPr algn="l"/>
          <a:endParaRPr lang="el-GR"/>
        </a:p>
      </dgm:t>
    </dgm:pt>
    <dgm:pt modelId="{D056F100-0D29-4A0B-ADA7-804DC828E653}" type="sibTrans" cxnId="{DB2711A4-17FA-4E1B-9440-BA655FFA5AA7}">
      <dgm:prSet/>
      <dgm:spPr/>
      <dgm:t>
        <a:bodyPr/>
        <a:lstStyle/>
        <a:p>
          <a:pPr algn="l"/>
          <a:endParaRPr lang="el-GR"/>
        </a:p>
      </dgm:t>
    </dgm:pt>
    <dgm:pt modelId="{73B56240-A548-44FC-AEAA-A64B629D75F3}">
      <dgm:prSet phldrT="[Κείμενο]" custT="1"/>
      <dgm:spPr/>
      <dgm:t>
        <a:bodyPr/>
        <a:lstStyle/>
        <a:p>
          <a:pPr algn="l"/>
          <a:r>
            <a:rPr lang="el-GR" sz="1600" dirty="0" smtClean="0"/>
            <a:t>Οφέλη από την υλοποίηση</a:t>
          </a:r>
          <a:endParaRPr lang="el-GR" sz="1600" dirty="0"/>
        </a:p>
      </dgm:t>
    </dgm:pt>
    <dgm:pt modelId="{F40F9D30-F4E6-4F76-9CE1-1507254A6AF4}" type="parTrans" cxnId="{C8C7F2F7-6691-4F5B-B26B-64226F63A365}">
      <dgm:prSet/>
      <dgm:spPr/>
      <dgm:t>
        <a:bodyPr/>
        <a:lstStyle/>
        <a:p>
          <a:pPr algn="l"/>
          <a:endParaRPr lang="el-GR"/>
        </a:p>
      </dgm:t>
    </dgm:pt>
    <dgm:pt modelId="{A7B83424-F804-499F-8709-76AF28F012B9}" type="sibTrans" cxnId="{C8C7F2F7-6691-4F5B-B26B-64226F63A365}">
      <dgm:prSet/>
      <dgm:spPr/>
      <dgm:t>
        <a:bodyPr/>
        <a:lstStyle/>
        <a:p>
          <a:pPr algn="l"/>
          <a:endParaRPr lang="el-GR"/>
        </a:p>
      </dgm:t>
    </dgm:pt>
    <dgm:pt modelId="{4F4A235F-ECE7-4E53-8510-18A1A2BCA31E}">
      <dgm:prSet phldrT="[Κείμενο]" custT="1"/>
      <dgm:spPr/>
      <dgm:t>
        <a:bodyPr/>
        <a:lstStyle/>
        <a:p>
          <a:pPr algn="l"/>
          <a:endParaRPr lang="el-GR" sz="1600" dirty="0"/>
        </a:p>
      </dgm:t>
    </dgm:pt>
    <dgm:pt modelId="{3F29F192-452B-423E-A19E-8E8DEC1DE403}" type="parTrans" cxnId="{7FC80706-3479-463A-9D77-458FCB59BF7B}">
      <dgm:prSet/>
      <dgm:spPr/>
      <dgm:t>
        <a:bodyPr/>
        <a:lstStyle/>
        <a:p>
          <a:pPr algn="l"/>
          <a:endParaRPr lang="el-GR"/>
        </a:p>
      </dgm:t>
    </dgm:pt>
    <dgm:pt modelId="{D2A60184-70AB-4B63-B857-2AE8A8BB7D53}" type="sibTrans" cxnId="{7FC80706-3479-463A-9D77-458FCB59BF7B}">
      <dgm:prSet/>
      <dgm:spPr/>
      <dgm:t>
        <a:bodyPr/>
        <a:lstStyle/>
        <a:p>
          <a:pPr algn="l"/>
          <a:endParaRPr lang="el-GR"/>
        </a:p>
      </dgm:t>
    </dgm:pt>
    <dgm:pt modelId="{3AF80426-8269-4CB2-BA01-777A3F336647}" type="pres">
      <dgm:prSet presAssocID="{509528D0-55EF-4436-8501-D5A27C953E9C}" presName="Name0" presStyleCnt="0">
        <dgm:presLayoutVars>
          <dgm:dir/>
          <dgm:resizeHandles val="exact"/>
        </dgm:presLayoutVars>
      </dgm:prSet>
      <dgm:spPr/>
    </dgm:pt>
    <dgm:pt modelId="{D362C997-C9AF-4E3F-8E4C-07A7D43A2460}" type="pres">
      <dgm:prSet presAssocID="{509528D0-55EF-4436-8501-D5A27C953E9C}" presName="bkgdShp" presStyleLbl="alignAccFollowNode1" presStyleIdx="0" presStyleCnt="1"/>
      <dgm:spPr/>
    </dgm:pt>
    <dgm:pt modelId="{D26D8ACE-4E92-42E9-A3E5-8553C9112266}" type="pres">
      <dgm:prSet presAssocID="{509528D0-55EF-4436-8501-D5A27C953E9C}" presName="linComp" presStyleCnt="0"/>
      <dgm:spPr/>
    </dgm:pt>
    <dgm:pt modelId="{786F09CE-C2A0-4CA1-B390-51CEE009DFCF}" type="pres">
      <dgm:prSet presAssocID="{A2926F07-1045-4FBC-BF01-1321650758A2}" presName="compNode" presStyleCnt="0"/>
      <dgm:spPr/>
    </dgm:pt>
    <dgm:pt modelId="{3285832C-0A5D-4E39-A8BC-851C8816AB05}" type="pres">
      <dgm:prSet presAssocID="{A2926F07-1045-4FBC-BF01-1321650758A2}" presName="node" presStyleLbl="node1" presStyleIdx="0" presStyleCnt="3" custLinFactNeighborX="-1558" custLinFactNeighborY="-233">
        <dgm:presLayoutVars>
          <dgm:bulletEnabled val="1"/>
        </dgm:presLayoutVars>
      </dgm:prSet>
      <dgm:spPr/>
      <dgm:t>
        <a:bodyPr/>
        <a:lstStyle/>
        <a:p>
          <a:endParaRPr lang="el-GR"/>
        </a:p>
      </dgm:t>
    </dgm:pt>
    <dgm:pt modelId="{D30E6DC2-DD8F-4645-A96B-5E66A62C0B68}" type="pres">
      <dgm:prSet presAssocID="{A2926F07-1045-4FBC-BF01-1321650758A2}" presName="invisiNode" presStyleLbl="node1" presStyleIdx="0" presStyleCnt="3"/>
      <dgm:spPr/>
    </dgm:pt>
    <dgm:pt modelId="{D71E5052-5D38-4A3A-B914-FAFBD61955FA}" type="pres">
      <dgm:prSet presAssocID="{A2926F07-1045-4FBC-BF01-1321650758A2}" presName="imagNode" presStyleLbl="fgImgPlace1" presStyleIdx="0" presStyleCnt="3"/>
      <dgm:spPr>
        <a:blipFill rotWithShape="0">
          <a:blip xmlns:r="http://schemas.openxmlformats.org/officeDocument/2006/relationships" r:embed="rId1"/>
          <a:stretch>
            <a:fillRect/>
          </a:stretch>
        </a:blipFill>
      </dgm:spPr>
    </dgm:pt>
    <dgm:pt modelId="{089ECB51-2BBD-43A7-8E5A-62D786A01BA2}" type="pres">
      <dgm:prSet presAssocID="{862909F4-88C1-489F-8F81-49634F4E9D61}" presName="sibTrans" presStyleLbl="sibTrans2D1" presStyleIdx="0" presStyleCnt="0"/>
      <dgm:spPr/>
      <dgm:t>
        <a:bodyPr/>
        <a:lstStyle/>
        <a:p>
          <a:endParaRPr lang="el-GR"/>
        </a:p>
      </dgm:t>
    </dgm:pt>
    <dgm:pt modelId="{CA5FC3B6-6730-4FC9-8FA2-0C11A3A914B8}" type="pres">
      <dgm:prSet presAssocID="{ABEDBA2A-57AD-44C0-8558-DE5C26767749}" presName="compNode" presStyleCnt="0"/>
      <dgm:spPr/>
    </dgm:pt>
    <dgm:pt modelId="{F0B9D27C-9A21-403B-98E8-B013EC6A9CD2}" type="pres">
      <dgm:prSet presAssocID="{ABEDBA2A-57AD-44C0-8558-DE5C26767749}" presName="node" presStyleLbl="node1" presStyleIdx="1" presStyleCnt="3">
        <dgm:presLayoutVars>
          <dgm:bulletEnabled val="1"/>
        </dgm:presLayoutVars>
      </dgm:prSet>
      <dgm:spPr/>
      <dgm:t>
        <a:bodyPr/>
        <a:lstStyle/>
        <a:p>
          <a:endParaRPr lang="el-GR"/>
        </a:p>
      </dgm:t>
    </dgm:pt>
    <dgm:pt modelId="{D8D6011F-6389-4EF6-9381-A5D88890E125}" type="pres">
      <dgm:prSet presAssocID="{ABEDBA2A-57AD-44C0-8558-DE5C26767749}" presName="invisiNode" presStyleLbl="node1" presStyleIdx="1" presStyleCnt="3"/>
      <dgm:spPr/>
    </dgm:pt>
    <dgm:pt modelId="{1A3098DC-C046-4C49-B184-492A52E837BE}" type="pres">
      <dgm:prSet presAssocID="{ABEDBA2A-57AD-44C0-8558-DE5C26767749}" presName="imagNode" presStyleLbl="fgImgPlace1" presStyleIdx="1" presStyleCnt="3"/>
      <dgm:spPr>
        <a:blipFill rotWithShape="0">
          <a:blip xmlns:r="http://schemas.openxmlformats.org/officeDocument/2006/relationships" r:embed="rId2"/>
          <a:stretch>
            <a:fillRect/>
          </a:stretch>
        </a:blipFill>
      </dgm:spPr>
    </dgm:pt>
    <dgm:pt modelId="{84652A8C-1D8C-4BD0-A9C5-90EACAD42796}" type="pres">
      <dgm:prSet presAssocID="{222F2F12-251F-4A98-9CEF-D9FA007E78C9}" presName="sibTrans" presStyleLbl="sibTrans2D1" presStyleIdx="0" presStyleCnt="0"/>
      <dgm:spPr/>
      <dgm:t>
        <a:bodyPr/>
        <a:lstStyle/>
        <a:p>
          <a:endParaRPr lang="el-GR"/>
        </a:p>
      </dgm:t>
    </dgm:pt>
    <dgm:pt modelId="{64CF8A33-7108-4ED1-BFD8-B058C387B7F6}" type="pres">
      <dgm:prSet presAssocID="{FC48AEE3-FDEC-4C2C-8483-57F4EE270D9F}" presName="compNode" presStyleCnt="0"/>
      <dgm:spPr/>
    </dgm:pt>
    <dgm:pt modelId="{13773892-2855-40CE-AEF0-C9BAE211C010}" type="pres">
      <dgm:prSet presAssocID="{FC48AEE3-FDEC-4C2C-8483-57F4EE270D9F}" presName="node" presStyleLbl="node1" presStyleIdx="2" presStyleCnt="3" custLinFactNeighborX="3469" custLinFactNeighborY="-233">
        <dgm:presLayoutVars>
          <dgm:bulletEnabled val="1"/>
        </dgm:presLayoutVars>
      </dgm:prSet>
      <dgm:spPr/>
      <dgm:t>
        <a:bodyPr/>
        <a:lstStyle/>
        <a:p>
          <a:endParaRPr lang="el-GR"/>
        </a:p>
      </dgm:t>
    </dgm:pt>
    <dgm:pt modelId="{E43F40E3-A581-4104-9D5E-C2792956C6A9}" type="pres">
      <dgm:prSet presAssocID="{FC48AEE3-FDEC-4C2C-8483-57F4EE270D9F}" presName="invisiNode" presStyleLbl="node1" presStyleIdx="2" presStyleCnt="3"/>
      <dgm:spPr/>
    </dgm:pt>
    <dgm:pt modelId="{8FA42374-B36F-4AEE-9A8E-261C0E59498E}" type="pres">
      <dgm:prSet presAssocID="{FC48AEE3-FDEC-4C2C-8483-57F4EE270D9F}" presName="imagNode" presStyleLbl="fgImgPlace1" presStyleIdx="2" presStyleCnt="3"/>
      <dgm:spPr>
        <a:blipFill rotWithShape="0">
          <a:blip xmlns:r="http://schemas.openxmlformats.org/officeDocument/2006/relationships" r:embed="rId3"/>
          <a:stretch>
            <a:fillRect/>
          </a:stretch>
        </a:blipFill>
      </dgm:spPr>
    </dgm:pt>
  </dgm:ptLst>
  <dgm:cxnLst>
    <dgm:cxn modelId="{3732FAAA-9DA9-4D43-88B1-BAAAB2F17DEE}" srcId="{509528D0-55EF-4436-8501-D5A27C953E9C}" destId="{FC48AEE3-FDEC-4C2C-8483-57F4EE270D9F}" srcOrd="2" destOrd="0" parTransId="{47BD1CEF-4EDA-4BB7-AB28-B61EFE57CF3B}" sibTransId="{BCDDD1B6-6FB5-454B-837D-16726ED973C1}"/>
    <dgm:cxn modelId="{02B43F8B-7400-4092-ABF2-07A8CA2FE94D}" srcId="{ABEDBA2A-57AD-44C0-8558-DE5C26767749}" destId="{2E984978-6A2E-4B17-A9A0-E2BCECA62AB8}" srcOrd="0" destOrd="0" parTransId="{5375630B-36EB-4E79-A330-C6DA96ABE475}" sibTransId="{97BEF86E-A891-4372-857C-9169C42CD9F3}"/>
    <dgm:cxn modelId="{F198F2A1-DBAA-4B50-95A1-8D9328E469D2}" srcId="{A2926F07-1045-4FBC-BF01-1321650758A2}" destId="{56DAF90D-D244-4851-8148-791BFC808109}" srcOrd="4" destOrd="0" parTransId="{37D5B40D-FD33-4EA9-92F6-BB10F2715999}" sibTransId="{57E7E570-FC84-4C48-B6C2-EF34D10DB612}"/>
    <dgm:cxn modelId="{7FC80706-3479-463A-9D77-458FCB59BF7B}" srcId="{ABEDBA2A-57AD-44C0-8558-DE5C26767749}" destId="{4F4A235F-ECE7-4E53-8510-18A1A2BCA31E}" srcOrd="7" destOrd="0" parTransId="{3F29F192-452B-423E-A19E-8E8DEC1DE403}" sibTransId="{D2A60184-70AB-4B63-B857-2AE8A8BB7D53}"/>
    <dgm:cxn modelId="{34E92278-C8BA-426F-96CF-D8FA193BD307}" type="presOf" srcId="{8FB7830E-9A77-4FE3-A7C8-EDD909072CFF}" destId="{13773892-2855-40CE-AEF0-C9BAE211C010}" srcOrd="0" destOrd="2" presId="urn:microsoft.com/office/officeart/2005/8/layout/pList2"/>
    <dgm:cxn modelId="{9E49E52C-F056-4A05-8B24-062AA71D92EB}" type="presOf" srcId="{D23F054E-EC1F-45F5-826F-88478EC3820F}" destId="{3285832C-0A5D-4E39-A8BC-851C8816AB05}" srcOrd="0" destOrd="2" presId="urn:microsoft.com/office/officeart/2005/8/layout/pList2"/>
    <dgm:cxn modelId="{C8C7F2F7-6691-4F5B-B26B-64226F63A365}" srcId="{ABEDBA2A-57AD-44C0-8558-DE5C26767749}" destId="{73B56240-A548-44FC-AEAA-A64B629D75F3}" srcOrd="8" destOrd="0" parTransId="{F40F9D30-F4E6-4F76-9CE1-1507254A6AF4}" sibTransId="{A7B83424-F804-499F-8709-76AF28F012B9}"/>
    <dgm:cxn modelId="{4A68F5B2-C6A1-42E4-A621-F2C29A99A726}" srcId="{A2926F07-1045-4FBC-BF01-1321650758A2}" destId="{BFBBE9C1-F8E2-4456-874C-518D040531A0}" srcOrd="2" destOrd="0" parTransId="{75DB6B28-2034-40E1-B0E3-4014338355C4}" sibTransId="{305C1ED1-D125-4513-B4A2-B7D3BB297850}"/>
    <dgm:cxn modelId="{CCB6D755-19EF-453C-96AC-26F1F27905AA}" srcId="{ABEDBA2A-57AD-44C0-8558-DE5C26767749}" destId="{7DD17611-86F0-4EB6-B1D1-E1DBA98795F6}" srcOrd="4" destOrd="0" parTransId="{700609CB-6003-485C-A0E0-382F1B8218E0}" sibTransId="{416BB209-F7AD-4FD4-8F0E-A157DB70F785}"/>
    <dgm:cxn modelId="{90B23CEF-0200-44D0-8E05-BFA6652E2197}" srcId="{FC48AEE3-FDEC-4C2C-8483-57F4EE270D9F}" destId="{8FB7830E-9A77-4FE3-A7C8-EDD909072CFF}" srcOrd="1" destOrd="0" parTransId="{CB0EB13C-8129-40B3-9604-F79AA3A4C751}" sibTransId="{16A80CC2-A9DA-4032-9AA9-D69D35A4D56D}"/>
    <dgm:cxn modelId="{DCBC8D6A-446B-4687-B86B-1A72C32BE35D}" type="presOf" srcId="{220A48D4-2504-4039-8710-F812ADCBB7EE}" destId="{13773892-2855-40CE-AEF0-C9BAE211C010}" srcOrd="0" destOrd="3" presId="urn:microsoft.com/office/officeart/2005/8/layout/pList2"/>
    <dgm:cxn modelId="{D3D87354-AF33-4D19-93E3-E47AA879F5C5}" srcId="{FC48AEE3-FDEC-4C2C-8483-57F4EE270D9F}" destId="{E81A3C26-3623-4078-8996-B4CEBD42DCE0}" srcOrd="3" destOrd="0" parTransId="{D5FDEC73-A897-4127-A93F-5EBBACE8B862}" sibTransId="{A3822827-48AE-4EC6-A1EB-A49B407C84E8}"/>
    <dgm:cxn modelId="{DA5567DF-BEAC-4470-B107-BDDECF9BE90E}" type="presOf" srcId="{4F4A235F-ECE7-4E53-8510-18A1A2BCA31E}" destId="{F0B9D27C-9A21-403B-98E8-B013EC6A9CD2}" srcOrd="0" destOrd="8" presId="urn:microsoft.com/office/officeart/2005/8/layout/pList2"/>
    <dgm:cxn modelId="{0417D2C4-A7B8-4FC9-A678-105CC0268DED}" type="presOf" srcId="{BFBBE9C1-F8E2-4456-874C-518D040531A0}" destId="{3285832C-0A5D-4E39-A8BC-851C8816AB05}" srcOrd="0" destOrd="3" presId="urn:microsoft.com/office/officeart/2005/8/layout/pList2"/>
    <dgm:cxn modelId="{6B9E3EC2-138E-417A-BEDB-BC1C69C4FF23}" srcId="{FC48AEE3-FDEC-4C2C-8483-57F4EE270D9F}" destId="{1715E6B8-321C-41E6-90DC-38D11F27AF00}" srcOrd="4" destOrd="0" parTransId="{56216725-4906-4F50-8F0D-DB64F4017E02}" sibTransId="{328EDBA2-8FBC-4549-A076-2184935FC104}"/>
    <dgm:cxn modelId="{AFF15135-35F3-47BD-9901-A29C2FE2CC38}" type="presOf" srcId="{40CC9ECB-7B2A-40B0-BC16-8E7FA971AD43}" destId="{F0B9D27C-9A21-403B-98E8-B013EC6A9CD2}" srcOrd="0" destOrd="6" presId="urn:microsoft.com/office/officeart/2005/8/layout/pList2"/>
    <dgm:cxn modelId="{CAD3736F-9BCE-4AD1-B5A4-56D17538343A}" srcId="{ABEDBA2A-57AD-44C0-8558-DE5C26767749}" destId="{62521D44-8BC2-4E8E-83CA-68B1969CE553}" srcOrd="3" destOrd="0" parTransId="{FBE5D7B8-8271-4DB3-B1A2-A0777930E4B8}" sibTransId="{D97B51F5-7050-4F5F-A094-081CA76B8F02}"/>
    <dgm:cxn modelId="{08AC0673-5D16-4FFB-B591-593E997D70F5}" type="presOf" srcId="{9DB69B1D-99CD-4668-AB4A-69CC085618ED}" destId="{F0B9D27C-9A21-403B-98E8-B013EC6A9CD2}" srcOrd="0" destOrd="7" presId="urn:microsoft.com/office/officeart/2005/8/layout/pList2"/>
    <dgm:cxn modelId="{E2786D4A-A9E0-4018-9FEB-960F69DDFDC5}" type="presOf" srcId="{509528D0-55EF-4436-8501-D5A27C953E9C}" destId="{3AF80426-8269-4CB2-BA01-777A3F336647}" srcOrd="0" destOrd="0" presId="urn:microsoft.com/office/officeart/2005/8/layout/pList2"/>
    <dgm:cxn modelId="{2A38950D-3301-4178-9AD0-183087169C6F}" type="presOf" srcId="{7DD17611-86F0-4EB6-B1D1-E1DBA98795F6}" destId="{F0B9D27C-9A21-403B-98E8-B013EC6A9CD2}" srcOrd="0" destOrd="5" presId="urn:microsoft.com/office/officeart/2005/8/layout/pList2"/>
    <dgm:cxn modelId="{6031E260-2BA4-4424-AD72-BD4B4929CFE5}" srcId="{509528D0-55EF-4436-8501-D5A27C953E9C}" destId="{ABEDBA2A-57AD-44C0-8558-DE5C26767749}" srcOrd="1" destOrd="0" parTransId="{F4F92C43-8B51-4683-81BF-37D787D58853}" sibTransId="{222F2F12-251F-4A98-9CEF-D9FA007E78C9}"/>
    <dgm:cxn modelId="{195CA4A2-4EBE-443F-A421-6F7E94B1450A}" type="presOf" srcId="{1715E6B8-321C-41E6-90DC-38D11F27AF00}" destId="{13773892-2855-40CE-AEF0-C9BAE211C010}" srcOrd="0" destOrd="5" presId="urn:microsoft.com/office/officeart/2005/8/layout/pList2"/>
    <dgm:cxn modelId="{5911F270-B804-449F-BF55-E5408D8E1A54}" srcId="{509528D0-55EF-4436-8501-D5A27C953E9C}" destId="{A2926F07-1045-4FBC-BF01-1321650758A2}" srcOrd="0" destOrd="0" parTransId="{BCDCF2E3-9A9F-4E21-AA96-3571FE617528}" sibTransId="{862909F4-88C1-489F-8F81-49634F4E9D61}"/>
    <dgm:cxn modelId="{E8834E66-1130-4B7B-BB93-C5415AB7D0DA}" srcId="{FC48AEE3-FDEC-4C2C-8483-57F4EE270D9F}" destId="{A6B821DC-5770-4CF7-AE6D-238B8D971B64}" srcOrd="0" destOrd="0" parTransId="{764B7A65-E731-44B8-9477-B91EC4DC2B25}" sibTransId="{BE3C65E7-ADD6-4F74-B141-7AEFF1E89E61}"/>
    <dgm:cxn modelId="{DB2711A4-17FA-4E1B-9440-BA655FFA5AA7}" srcId="{ABEDBA2A-57AD-44C0-8558-DE5C26767749}" destId="{40CC9ECB-7B2A-40B0-BC16-8E7FA971AD43}" srcOrd="5" destOrd="0" parTransId="{C5911383-F6A7-463F-BBE8-CD2D8DF2D35D}" sibTransId="{D056F100-0D29-4A0B-ADA7-804DC828E653}"/>
    <dgm:cxn modelId="{D37A70C9-2552-4DD1-BD3E-2AF4D6D96892}" type="presOf" srcId="{73B56240-A548-44FC-AEAA-A64B629D75F3}" destId="{F0B9D27C-9A21-403B-98E8-B013EC6A9CD2}" srcOrd="0" destOrd="9" presId="urn:microsoft.com/office/officeart/2005/8/layout/pList2"/>
    <dgm:cxn modelId="{C3AFF842-F904-48EB-B48E-5B9DB211F40B}" srcId="{ABEDBA2A-57AD-44C0-8558-DE5C26767749}" destId="{87A5D10D-6E35-420B-9CD7-8D38F16AA56D}" srcOrd="2" destOrd="0" parTransId="{E1385E0A-5658-41D9-A110-1C61302278E9}" sibTransId="{8F2421FD-961C-46C1-80CC-0B417E0FBA3F}"/>
    <dgm:cxn modelId="{112217DE-66F9-4049-8E0D-51278C111912}" srcId="{FC48AEE3-FDEC-4C2C-8483-57F4EE270D9F}" destId="{220A48D4-2504-4039-8710-F812ADCBB7EE}" srcOrd="2" destOrd="0" parTransId="{E4F6D301-466D-4F12-B93A-91DE982BA74F}" sibTransId="{9231EE54-2C9F-4FB4-AFD5-44CD22B604CD}"/>
    <dgm:cxn modelId="{C4FCA6EA-157A-4C64-AA48-04F5D8E72BA1}" type="presOf" srcId="{E81A3C26-3623-4078-8996-B4CEBD42DCE0}" destId="{13773892-2855-40CE-AEF0-C9BAE211C010}" srcOrd="0" destOrd="4" presId="urn:microsoft.com/office/officeart/2005/8/layout/pList2"/>
    <dgm:cxn modelId="{3BB98B6D-C9A8-4272-9BFE-0D8FC8DB8BFE}" type="presOf" srcId="{862909F4-88C1-489F-8F81-49634F4E9D61}" destId="{089ECB51-2BBD-43A7-8E5A-62D786A01BA2}" srcOrd="0" destOrd="0" presId="urn:microsoft.com/office/officeart/2005/8/layout/pList2"/>
    <dgm:cxn modelId="{962560AA-C952-4500-B12B-10186AC64033}" type="presOf" srcId="{62521D44-8BC2-4E8E-83CA-68B1969CE553}" destId="{F0B9D27C-9A21-403B-98E8-B013EC6A9CD2}" srcOrd="0" destOrd="4" presId="urn:microsoft.com/office/officeart/2005/8/layout/pList2"/>
    <dgm:cxn modelId="{3158EA03-C696-4819-B243-E731333299A4}" type="presOf" srcId="{C64716DA-7FC2-41CA-AAAD-3DBC434587BB}" destId="{3285832C-0A5D-4E39-A8BC-851C8816AB05}" srcOrd="0" destOrd="4" presId="urn:microsoft.com/office/officeart/2005/8/layout/pList2"/>
    <dgm:cxn modelId="{DD6EB9DD-B542-4636-9077-7C563A2E1587}" srcId="{ABEDBA2A-57AD-44C0-8558-DE5C26767749}" destId="{56DD8430-A6E6-4865-AC3A-831E440B2607}" srcOrd="1" destOrd="0" parTransId="{34039605-EAB8-4C91-BD2B-53144E23DF94}" sibTransId="{29736BCE-B863-425D-AA3C-F55396B02320}"/>
    <dgm:cxn modelId="{C7727FCB-3B34-4687-8906-024FD5E974EB}" srcId="{A2926F07-1045-4FBC-BF01-1321650758A2}" destId="{D23F054E-EC1F-45F5-826F-88478EC3820F}" srcOrd="1" destOrd="0" parTransId="{6AEB833C-A497-4F15-9E4B-FF95CB8FE698}" sibTransId="{23943A5A-65B3-4F2A-AEF4-113F24074B01}"/>
    <dgm:cxn modelId="{FAF06C70-6A07-4B40-9F69-6A76AAFFAA14}" type="presOf" srcId="{2E984978-6A2E-4B17-A9A0-E2BCECA62AB8}" destId="{F0B9D27C-9A21-403B-98E8-B013EC6A9CD2}" srcOrd="0" destOrd="1" presId="urn:microsoft.com/office/officeart/2005/8/layout/pList2"/>
    <dgm:cxn modelId="{371A4245-35BA-4A71-96DE-ACE7099F7960}" type="presOf" srcId="{FC48AEE3-FDEC-4C2C-8483-57F4EE270D9F}" destId="{13773892-2855-40CE-AEF0-C9BAE211C010}" srcOrd="0" destOrd="0" presId="urn:microsoft.com/office/officeart/2005/8/layout/pList2"/>
    <dgm:cxn modelId="{20BF5428-3B7D-48F8-BC7E-DE28A7163715}" srcId="{A2926F07-1045-4FBC-BF01-1321650758A2}" destId="{1221DDF5-EEB5-4DBD-82AE-850940DD7563}" srcOrd="0" destOrd="0" parTransId="{47DE5DC5-2CD8-4BD7-8F78-9C1AA39BB5E7}" sibTransId="{F4233345-C1D1-431D-8AF0-502D10E1750F}"/>
    <dgm:cxn modelId="{9642A5AA-30FA-42C0-A882-716F5C1E7D49}" srcId="{A2926F07-1045-4FBC-BF01-1321650758A2}" destId="{C64716DA-7FC2-41CA-AAAD-3DBC434587BB}" srcOrd="3" destOrd="0" parTransId="{1AD55D16-CA6B-4A3B-9DD9-E9B036022F20}" sibTransId="{C0DF43D5-B731-436F-810A-5A86B9A6FEFB}"/>
    <dgm:cxn modelId="{2C7A8CC5-A249-4CBC-A7FA-C236EEA608F2}" type="presOf" srcId="{56DAF90D-D244-4851-8148-791BFC808109}" destId="{3285832C-0A5D-4E39-A8BC-851C8816AB05}" srcOrd="0" destOrd="5" presId="urn:microsoft.com/office/officeart/2005/8/layout/pList2"/>
    <dgm:cxn modelId="{53ECC450-EFB7-41EA-B286-BB5E311037A4}" type="presOf" srcId="{A2926F07-1045-4FBC-BF01-1321650758A2}" destId="{3285832C-0A5D-4E39-A8BC-851C8816AB05}" srcOrd="0" destOrd="0" presId="urn:microsoft.com/office/officeart/2005/8/layout/pList2"/>
    <dgm:cxn modelId="{09E4AF28-2C12-410E-8A43-BF7EC171E10A}" type="presOf" srcId="{ABEDBA2A-57AD-44C0-8558-DE5C26767749}" destId="{F0B9D27C-9A21-403B-98E8-B013EC6A9CD2}" srcOrd="0" destOrd="0" presId="urn:microsoft.com/office/officeart/2005/8/layout/pList2"/>
    <dgm:cxn modelId="{A15A5311-666B-400A-9D1E-D758DBEF0DA9}" type="presOf" srcId="{87A5D10D-6E35-420B-9CD7-8D38F16AA56D}" destId="{F0B9D27C-9A21-403B-98E8-B013EC6A9CD2}" srcOrd="0" destOrd="3" presId="urn:microsoft.com/office/officeart/2005/8/layout/pList2"/>
    <dgm:cxn modelId="{3B4B84E6-0F4E-402E-877D-0338E1D1FCA4}" type="presOf" srcId="{A6B821DC-5770-4CF7-AE6D-238B8D971B64}" destId="{13773892-2855-40CE-AEF0-C9BAE211C010}" srcOrd="0" destOrd="1" presId="urn:microsoft.com/office/officeart/2005/8/layout/pList2"/>
    <dgm:cxn modelId="{C3278FE3-68E9-43B9-946C-AB0BC8DDC9A3}" srcId="{ABEDBA2A-57AD-44C0-8558-DE5C26767749}" destId="{9DB69B1D-99CD-4668-AB4A-69CC085618ED}" srcOrd="6" destOrd="0" parTransId="{51F2A82A-52FD-42EB-BAC4-9653AE7BDD1B}" sibTransId="{BB352410-AC80-4003-970C-020CF7881484}"/>
    <dgm:cxn modelId="{0BD33EDE-E943-44DD-9834-761CC52E355F}" type="presOf" srcId="{56DD8430-A6E6-4865-AC3A-831E440B2607}" destId="{F0B9D27C-9A21-403B-98E8-B013EC6A9CD2}" srcOrd="0" destOrd="2" presId="urn:microsoft.com/office/officeart/2005/8/layout/pList2"/>
    <dgm:cxn modelId="{9F5DF6A0-01C8-47A5-811D-A467C2BF17D2}" type="presOf" srcId="{1221DDF5-EEB5-4DBD-82AE-850940DD7563}" destId="{3285832C-0A5D-4E39-A8BC-851C8816AB05}" srcOrd="0" destOrd="1" presId="urn:microsoft.com/office/officeart/2005/8/layout/pList2"/>
    <dgm:cxn modelId="{1214FED5-D5DD-47D0-86BB-23C78C9077CA}" type="presOf" srcId="{222F2F12-251F-4A98-9CEF-D9FA007E78C9}" destId="{84652A8C-1D8C-4BD0-A9C5-90EACAD42796}" srcOrd="0" destOrd="0" presId="urn:microsoft.com/office/officeart/2005/8/layout/pList2"/>
    <dgm:cxn modelId="{D4014D68-7BB8-4FBA-A73F-42159E120C8A}" type="presParOf" srcId="{3AF80426-8269-4CB2-BA01-777A3F336647}" destId="{D362C997-C9AF-4E3F-8E4C-07A7D43A2460}" srcOrd="0" destOrd="0" presId="urn:microsoft.com/office/officeart/2005/8/layout/pList2"/>
    <dgm:cxn modelId="{1C777410-F2D7-4471-B344-2BD443B2AD8B}" type="presParOf" srcId="{3AF80426-8269-4CB2-BA01-777A3F336647}" destId="{D26D8ACE-4E92-42E9-A3E5-8553C9112266}" srcOrd="1" destOrd="0" presId="urn:microsoft.com/office/officeart/2005/8/layout/pList2"/>
    <dgm:cxn modelId="{1D52870A-0A4D-46E3-B92C-05F90D0164EC}" type="presParOf" srcId="{D26D8ACE-4E92-42E9-A3E5-8553C9112266}" destId="{786F09CE-C2A0-4CA1-B390-51CEE009DFCF}" srcOrd="0" destOrd="0" presId="urn:microsoft.com/office/officeart/2005/8/layout/pList2"/>
    <dgm:cxn modelId="{F3141CDC-32BC-4714-893E-275BF04F3AE4}" type="presParOf" srcId="{786F09CE-C2A0-4CA1-B390-51CEE009DFCF}" destId="{3285832C-0A5D-4E39-A8BC-851C8816AB05}" srcOrd="0" destOrd="0" presId="urn:microsoft.com/office/officeart/2005/8/layout/pList2"/>
    <dgm:cxn modelId="{8D8DEB24-8227-48E9-B203-E210F1164943}" type="presParOf" srcId="{786F09CE-C2A0-4CA1-B390-51CEE009DFCF}" destId="{D30E6DC2-DD8F-4645-A96B-5E66A62C0B68}" srcOrd="1" destOrd="0" presId="urn:microsoft.com/office/officeart/2005/8/layout/pList2"/>
    <dgm:cxn modelId="{09BB7F71-A7B3-4E1B-9DF2-4D8FE1C83794}" type="presParOf" srcId="{786F09CE-C2A0-4CA1-B390-51CEE009DFCF}" destId="{D71E5052-5D38-4A3A-B914-FAFBD61955FA}" srcOrd="2" destOrd="0" presId="urn:microsoft.com/office/officeart/2005/8/layout/pList2"/>
    <dgm:cxn modelId="{CA8A4104-39E3-4878-9FEB-6BB9C1AA7769}" type="presParOf" srcId="{D26D8ACE-4E92-42E9-A3E5-8553C9112266}" destId="{089ECB51-2BBD-43A7-8E5A-62D786A01BA2}" srcOrd="1" destOrd="0" presId="urn:microsoft.com/office/officeart/2005/8/layout/pList2"/>
    <dgm:cxn modelId="{7A56ECBE-7BDC-4C67-8F21-1F53D3B33FB1}" type="presParOf" srcId="{D26D8ACE-4E92-42E9-A3E5-8553C9112266}" destId="{CA5FC3B6-6730-4FC9-8FA2-0C11A3A914B8}" srcOrd="2" destOrd="0" presId="urn:microsoft.com/office/officeart/2005/8/layout/pList2"/>
    <dgm:cxn modelId="{D5D2E1B4-DE93-4026-8CEC-E84A5778ED0A}" type="presParOf" srcId="{CA5FC3B6-6730-4FC9-8FA2-0C11A3A914B8}" destId="{F0B9D27C-9A21-403B-98E8-B013EC6A9CD2}" srcOrd="0" destOrd="0" presId="urn:microsoft.com/office/officeart/2005/8/layout/pList2"/>
    <dgm:cxn modelId="{E1E95423-6484-44C9-A84D-4B5048DCE999}" type="presParOf" srcId="{CA5FC3B6-6730-4FC9-8FA2-0C11A3A914B8}" destId="{D8D6011F-6389-4EF6-9381-A5D88890E125}" srcOrd="1" destOrd="0" presId="urn:microsoft.com/office/officeart/2005/8/layout/pList2"/>
    <dgm:cxn modelId="{A4C2ED10-40ED-4E23-B9B5-69C9834549CC}" type="presParOf" srcId="{CA5FC3B6-6730-4FC9-8FA2-0C11A3A914B8}" destId="{1A3098DC-C046-4C49-B184-492A52E837BE}" srcOrd="2" destOrd="0" presId="urn:microsoft.com/office/officeart/2005/8/layout/pList2"/>
    <dgm:cxn modelId="{FE3107ED-8CEC-4BCD-BE9E-C9B5FDBD170C}" type="presParOf" srcId="{D26D8ACE-4E92-42E9-A3E5-8553C9112266}" destId="{84652A8C-1D8C-4BD0-A9C5-90EACAD42796}" srcOrd="3" destOrd="0" presId="urn:microsoft.com/office/officeart/2005/8/layout/pList2"/>
    <dgm:cxn modelId="{AB7ACE25-7B2C-43C7-B3EC-C9EFE5B9EF75}" type="presParOf" srcId="{D26D8ACE-4E92-42E9-A3E5-8553C9112266}" destId="{64CF8A33-7108-4ED1-BFD8-B058C387B7F6}" srcOrd="4" destOrd="0" presId="urn:microsoft.com/office/officeart/2005/8/layout/pList2"/>
    <dgm:cxn modelId="{2BD0A45E-69DF-4780-8A0F-1754DE6077E6}" type="presParOf" srcId="{64CF8A33-7108-4ED1-BFD8-B058C387B7F6}" destId="{13773892-2855-40CE-AEF0-C9BAE211C010}" srcOrd="0" destOrd="0" presId="urn:microsoft.com/office/officeart/2005/8/layout/pList2"/>
    <dgm:cxn modelId="{07FA1D4A-194D-4C51-BDFE-C35A4B9A2609}" type="presParOf" srcId="{64CF8A33-7108-4ED1-BFD8-B058C387B7F6}" destId="{E43F40E3-A581-4104-9D5E-C2792956C6A9}" srcOrd="1" destOrd="0" presId="urn:microsoft.com/office/officeart/2005/8/layout/pList2"/>
    <dgm:cxn modelId="{0B945834-A1B2-4888-9507-EE48A62350CB}" type="presParOf" srcId="{64CF8A33-7108-4ED1-BFD8-B058C387B7F6}" destId="{8FA42374-B36F-4AEE-9A8E-261C0E59498E}" srcOrd="2" destOrd="0" presId="urn:microsoft.com/office/officeart/2005/8/layout/p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A7D03F-19E0-44ED-ACBF-F30E89697DF5}" type="doc">
      <dgm:prSet loTypeId="urn:microsoft.com/office/officeart/2005/8/layout/vList4" loCatId="list" qsTypeId="urn:microsoft.com/office/officeart/2005/8/quickstyle/simple4" qsCatId="simple" csTypeId="urn:microsoft.com/office/officeart/2005/8/colors/accent2_5" csCatId="accent2" phldr="1"/>
      <dgm:spPr/>
      <dgm:t>
        <a:bodyPr/>
        <a:lstStyle/>
        <a:p>
          <a:endParaRPr lang="el-GR"/>
        </a:p>
      </dgm:t>
    </dgm:pt>
    <dgm:pt modelId="{C9BAFD9F-0DEF-442B-95D7-2C5B0D7E7B53}">
      <dgm:prSet phldrT="[Κείμενο]" custT="1"/>
      <dgm:spPr>
        <a:solidFill>
          <a:srgbClr val="00B050"/>
        </a:solidFill>
      </dgm:spPr>
      <dgm:t>
        <a:bodyPr/>
        <a:lstStyle/>
        <a:p>
          <a:r>
            <a:rPr lang="el-GR" sz="1800" b="1" dirty="0" smtClean="0">
              <a:latin typeface="+mj-lt"/>
              <a:cs typeface="Tahoma" pitchFamily="34" charset="0"/>
            </a:rPr>
            <a:t>ΜΕΤΑΠΟΙΗΣΗ</a:t>
          </a:r>
          <a:endParaRPr lang="el-GR" sz="1800" b="1" dirty="0">
            <a:latin typeface="+mj-lt"/>
            <a:cs typeface="Tahoma" pitchFamily="34" charset="0"/>
          </a:endParaRPr>
        </a:p>
      </dgm:t>
    </dgm:pt>
    <dgm:pt modelId="{C1D0791B-79BF-4D87-980A-69E66531FFC4}" type="parTrans" cxnId="{FB5A011E-C696-4754-B725-A4FC2646C637}">
      <dgm:prSet/>
      <dgm:spPr/>
      <dgm:t>
        <a:bodyPr/>
        <a:lstStyle/>
        <a:p>
          <a:endParaRPr lang="el-GR"/>
        </a:p>
      </dgm:t>
    </dgm:pt>
    <dgm:pt modelId="{57920C03-7968-4BF2-B056-64DF4D35CB85}" type="sibTrans" cxnId="{FB5A011E-C696-4754-B725-A4FC2646C637}">
      <dgm:prSet/>
      <dgm:spPr/>
      <dgm:t>
        <a:bodyPr/>
        <a:lstStyle/>
        <a:p>
          <a:endParaRPr lang="el-GR"/>
        </a:p>
      </dgm:t>
    </dgm:pt>
    <dgm:pt modelId="{A2B78E9B-66A2-448C-A5D5-6175CC615087}">
      <dgm:prSet phldrT="[Κείμενο]" custT="1"/>
      <dgm:spPr>
        <a:solidFill>
          <a:srgbClr val="00B050"/>
        </a:solidFill>
      </dgm:spPr>
      <dgm:t>
        <a:bodyPr/>
        <a:lstStyle/>
        <a:p>
          <a:r>
            <a:rPr lang="el-GR" sz="1200" b="1" dirty="0" smtClean="0">
              <a:latin typeface="+mn-lt"/>
              <a:cs typeface="Tahoma" pitchFamily="34" charset="0"/>
            </a:rPr>
            <a:t>Βιομηχανία Τροφίμων</a:t>
          </a:r>
          <a:endParaRPr lang="el-GR" sz="1200" b="1" dirty="0">
            <a:latin typeface="+mn-lt"/>
            <a:cs typeface="Tahoma" pitchFamily="34" charset="0"/>
          </a:endParaRPr>
        </a:p>
      </dgm:t>
    </dgm:pt>
    <dgm:pt modelId="{98288AFF-6777-4E46-BC48-F9358522A336}" type="parTrans" cxnId="{C0700F4B-D7F8-43E4-983C-FD68D9323C4C}">
      <dgm:prSet/>
      <dgm:spPr/>
      <dgm:t>
        <a:bodyPr/>
        <a:lstStyle/>
        <a:p>
          <a:endParaRPr lang="el-GR"/>
        </a:p>
      </dgm:t>
    </dgm:pt>
    <dgm:pt modelId="{1C0FCE10-FCE2-43C3-BB8A-FF5736D51E5F}" type="sibTrans" cxnId="{C0700F4B-D7F8-43E4-983C-FD68D9323C4C}">
      <dgm:prSet/>
      <dgm:spPr/>
      <dgm:t>
        <a:bodyPr/>
        <a:lstStyle/>
        <a:p>
          <a:endParaRPr lang="el-GR"/>
        </a:p>
      </dgm:t>
    </dgm:pt>
    <dgm:pt modelId="{7F1F45E1-3627-4B3D-86EE-89DBE381C9FE}">
      <dgm:prSet phldrT="[Κείμενο]" custT="1"/>
      <dgm:spPr>
        <a:solidFill>
          <a:srgbClr val="00B050"/>
        </a:solidFill>
      </dgm:spPr>
      <dgm:t>
        <a:bodyPr/>
        <a:lstStyle/>
        <a:p>
          <a:r>
            <a:rPr lang="el-GR" sz="1200" b="1" dirty="0" smtClean="0">
              <a:latin typeface="+mn-lt"/>
              <a:cs typeface="Tahoma" pitchFamily="34" charset="0"/>
            </a:rPr>
            <a:t>Εκτυπώσεις – Εκδόσεις</a:t>
          </a:r>
          <a:endParaRPr lang="el-GR" sz="1200" b="1" dirty="0">
            <a:latin typeface="+mn-lt"/>
            <a:cs typeface="Tahoma" pitchFamily="34" charset="0"/>
          </a:endParaRPr>
        </a:p>
      </dgm:t>
    </dgm:pt>
    <dgm:pt modelId="{DE705770-DF1E-424E-AC75-193C0040F491}" type="parTrans" cxnId="{8E8C3B38-5F9A-47F8-A136-DA3E4FC613F5}">
      <dgm:prSet/>
      <dgm:spPr/>
      <dgm:t>
        <a:bodyPr/>
        <a:lstStyle/>
        <a:p>
          <a:endParaRPr lang="el-GR"/>
        </a:p>
      </dgm:t>
    </dgm:pt>
    <dgm:pt modelId="{6F295204-0D9F-4125-94FB-D58985A84492}" type="sibTrans" cxnId="{8E8C3B38-5F9A-47F8-A136-DA3E4FC613F5}">
      <dgm:prSet/>
      <dgm:spPr/>
      <dgm:t>
        <a:bodyPr/>
        <a:lstStyle/>
        <a:p>
          <a:endParaRPr lang="el-GR"/>
        </a:p>
      </dgm:t>
    </dgm:pt>
    <dgm:pt modelId="{9B0627DB-D504-4080-B608-AA4EA5C1CAAE}">
      <dgm:prSet phldrT="[Κείμενο]" custT="1"/>
      <dgm:spPr>
        <a:solidFill>
          <a:srgbClr val="FF0066"/>
        </a:solidFill>
      </dgm:spPr>
      <dgm:t>
        <a:bodyPr/>
        <a:lstStyle/>
        <a:p>
          <a:r>
            <a:rPr lang="el-GR" sz="1800" b="1" dirty="0" smtClean="0">
              <a:latin typeface="+mj-lt"/>
            </a:rPr>
            <a:t>ΥΠΗΡΕΣΙΕΣ</a:t>
          </a:r>
          <a:endParaRPr lang="el-GR" sz="1800" b="1" dirty="0">
            <a:latin typeface="+mj-lt"/>
          </a:endParaRPr>
        </a:p>
      </dgm:t>
    </dgm:pt>
    <dgm:pt modelId="{FE59FAEE-8BDF-4B79-96E2-E7DEE7C2D127}" type="parTrans" cxnId="{FD5655D2-645F-418D-BD7F-DFBB4FDDF4E4}">
      <dgm:prSet/>
      <dgm:spPr/>
      <dgm:t>
        <a:bodyPr/>
        <a:lstStyle/>
        <a:p>
          <a:endParaRPr lang="el-GR"/>
        </a:p>
      </dgm:t>
    </dgm:pt>
    <dgm:pt modelId="{83B80D2C-8376-49F7-8BC4-3EE00E34BE15}" type="sibTrans" cxnId="{FD5655D2-645F-418D-BD7F-DFBB4FDDF4E4}">
      <dgm:prSet/>
      <dgm:spPr/>
      <dgm:t>
        <a:bodyPr/>
        <a:lstStyle/>
        <a:p>
          <a:endParaRPr lang="el-GR"/>
        </a:p>
      </dgm:t>
    </dgm:pt>
    <dgm:pt modelId="{7D30CF10-88D2-4A6F-BBB7-6AD89A695A3A}">
      <dgm:prSet phldrT="[Κείμενο]" custT="1"/>
      <dgm:spPr>
        <a:solidFill>
          <a:srgbClr val="FF0066"/>
        </a:solidFill>
      </dgm:spPr>
      <dgm:t>
        <a:bodyPr/>
        <a:lstStyle/>
        <a:p>
          <a:r>
            <a:rPr lang="el-GR" sz="1200" b="1" dirty="0" smtClean="0"/>
            <a:t>Δραστηριότητες Προγραμματισμού Ηλεκτρονικών Υπολογιστών, Παροχής Συμβούλων και Συναφείς Δραστηριότητες  (</a:t>
          </a:r>
          <a:r>
            <a:rPr lang="en-US" sz="1200" b="1" dirty="0" smtClean="0"/>
            <a:t>Software)</a:t>
          </a:r>
          <a:endParaRPr lang="el-GR" sz="1200" b="1" dirty="0"/>
        </a:p>
      </dgm:t>
    </dgm:pt>
    <dgm:pt modelId="{C2DB8C21-B5D3-49B4-90A7-A38972747F9A}" type="parTrans" cxnId="{FDA920D8-A570-411B-BEB1-CA1439671E81}">
      <dgm:prSet/>
      <dgm:spPr/>
      <dgm:t>
        <a:bodyPr/>
        <a:lstStyle/>
        <a:p>
          <a:endParaRPr lang="el-GR"/>
        </a:p>
      </dgm:t>
    </dgm:pt>
    <dgm:pt modelId="{B088E1E9-05D0-4D89-AC67-DBD84FF9ECEF}" type="sibTrans" cxnId="{FDA920D8-A570-411B-BEB1-CA1439671E81}">
      <dgm:prSet/>
      <dgm:spPr/>
      <dgm:t>
        <a:bodyPr/>
        <a:lstStyle/>
        <a:p>
          <a:endParaRPr lang="el-GR"/>
        </a:p>
      </dgm:t>
    </dgm:pt>
    <dgm:pt modelId="{5EAE07C6-FDA7-4AA3-A860-4E0CA03CD659}">
      <dgm:prSet phldrT="[Κείμενο]" custT="1"/>
      <dgm:spPr>
        <a:solidFill>
          <a:srgbClr val="FF0066"/>
        </a:solidFill>
      </dgm:spPr>
      <dgm:t>
        <a:bodyPr/>
        <a:lstStyle/>
        <a:p>
          <a:r>
            <a:rPr lang="el-GR" sz="1200" b="1" dirty="0" smtClean="0"/>
            <a:t>Συμβουλευτικές Υπηρεσίες  προς Επιχειρήσεις</a:t>
          </a:r>
          <a:r>
            <a:rPr lang="en-US" sz="1200" b="1" dirty="0" smtClean="0"/>
            <a:t> (Consulting) </a:t>
          </a:r>
          <a:endParaRPr lang="el-GR" sz="1200" b="1" dirty="0"/>
        </a:p>
      </dgm:t>
    </dgm:pt>
    <dgm:pt modelId="{6E5A6232-38C0-4E20-80FD-8738D98F6B7E}" type="parTrans" cxnId="{076FA2B8-DAB2-49F9-A5DE-014D5C61173A}">
      <dgm:prSet/>
      <dgm:spPr/>
      <dgm:t>
        <a:bodyPr/>
        <a:lstStyle/>
        <a:p>
          <a:endParaRPr lang="el-GR"/>
        </a:p>
      </dgm:t>
    </dgm:pt>
    <dgm:pt modelId="{61428BF6-79D4-4AE3-B921-0A62978714C3}" type="sibTrans" cxnId="{076FA2B8-DAB2-49F9-A5DE-014D5C61173A}">
      <dgm:prSet/>
      <dgm:spPr/>
      <dgm:t>
        <a:bodyPr/>
        <a:lstStyle/>
        <a:p>
          <a:endParaRPr lang="el-GR"/>
        </a:p>
      </dgm:t>
    </dgm:pt>
    <dgm:pt modelId="{8A882CF6-6EC5-4917-8FC8-61B6377F536F}">
      <dgm:prSet phldrT="[Κείμενο]" custT="1"/>
      <dgm:spPr>
        <a:solidFill>
          <a:srgbClr val="00B0F0"/>
        </a:solidFill>
      </dgm:spPr>
      <dgm:t>
        <a:bodyPr/>
        <a:lstStyle/>
        <a:p>
          <a:r>
            <a:rPr lang="el-GR" sz="1200" b="1" dirty="0" smtClean="0"/>
            <a:t>Ξενοδοχεία και Παρόμοια Καταλύματα</a:t>
          </a:r>
          <a:endParaRPr lang="el-GR" sz="1200" b="1" dirty="0"/>
        </a:p>
      </dgm:t>
    </dgm:pt>
    <dgm:pt modelId="{9D55FFC1-65FC-49CF-8107-298631F8710B}" type="parTrans" cxnId="{18C0679C-23F2-45D3-A261-C99EB6930237}">
      <dgm:prSet/>
      <dgm:spPr/>
      <dgm:t>
        <a:bodyPr/>
        <a:lstStyle/>
        <a:p>
          <a:endParaRPr lang="el-GR"/>
        </a:p>
      </dgm:t>
    </dgm:pt>
    <dgm:pt modelId="{DEBD8277-4021-429C-8E44-7B78AC59825C}" type="sibTrans" cxnId="{18C0679C-23F2-45D3-A261-C99EB6930237}">
      <dgm:prSet/>
      <dgm:spPr/>
      <dgm:t>
        <a:bodyPr/>
        <a:lstStyle/>
        <a:p>
          <a:endParaRPr lang="el-GR"/>
        </a:p>
      </dgm:t>
    </dgm:pt>
    <dgm:pt modelId="{0C3DEF4D-24BB-4CB8-B59B-8515CB3E121E}">
      <dgm:prSet phldrT="[Κείμενο]" custT="1"/>
      <dgm:spPr>
        <a:solidFill>
          <a:srgbClr val="00B0F0"/>
        </a:solidFill>
      </dgm:spPr>
      <dgm:t>
        <a:bodyPr/>
        <a:lstStyle/>
        <a:p>
          <a:r>
            <a:rPr lang="el-GR" sz="1200" b="1" dirty="0" smtClean="0"/>
            <a:t>Καταλύματα διακοπών και άλλα καταλύματα σύντομης διαμονής</a:t>
          </a:r>
          <a:endParaRPr lang="el-GR" sz="1200" b="1" dirty="0"/>
        </a:p>
      </dgm:t>
    </dgm:pt>
    <dgm:pt modelId="{44A8F4A5-438E-41D1-B438-A06858B2E020}" type="parTrans" cxnId="{E94073EC-4A6A-46A1-94CB-5C9E4021563C}">
      <dgm:prSet/>
      <dgm:spPr/>
      <dgm:t>
        <a:bodyPr/>
        <a:lstStyle/>
        <a:p>
          <a:endParaRPr lang="el-GR"/>
        </a:p>
      </dgm:t>
    </dgm:pt>
    <dgm:pt modelId="{5CD16642-7E60-4680-A088-F36B037F0C80}" type="sibTrans" cxnId="{E94073EC-4A6A-46A1-94CB-5C9E4021563C}">
      <dgm:prSet/>
      <dgm:spPr/>
      <dgm:t>
        <a:bodyPr/>
        <a:lstStyle/>
        <a:p>
          <a:endParaRPr lang="el-GR"/>
        </a:p>
      </dgm:t>
    </dgm:pt>
    <dgm:pt modelId="{345A0C21-5DA3-46BF-85D6-283B74705115}">
      <dgm:prSet phldrT="[Κείμενο]" custT="1"/>
      <dgm:spPr>
        <a:solidFill>
          <a:schemeClr val="accent6">
            <a:lumMod val="60000"/>
            <a:lumOff val="40000"/>
          </a:schemeClr>
        </a:solidFill>
      </dgm:spPr>
      <dgm:t>
        <a:bodyPr/>
        <a:lstStyle/>
        <a:p>
          <a:r>
            <a:rPr lang="el-GR" sz="1200" b="1" dirty="0" smtClean="0"/>
            <a:t>Χονδρικό εμπόριο εξοπλισμού πληροφοριακών και επικοινωνιακών συστημάτων</a:t>
          </a:r>
          <a:endParaRPr lang="el-GR" sz="1200" b="1" dirty="0"/>
        </a:p>
      </dgm:t>
    </dgm:pt>
    <dgm:pt modelId="{5C0979A5-7299-437E-A5CD-F963F93D1932}" type="parTrans" cxnId="{6EA85666-3267-45EF-85F6-6913D42E9135}">
      <dgm:prSet/>
      <dgm:spPr/>
      <dgm:t>
        <a:bodyPr/>
        <a:lstStyle/>
        <a:p>
          <a:endParaRPr lang="el-GR"/>
        </a:p>
      </dgm:t>
    </dgm:pt>
    <dgm:pt modelId="{11757B71-A13D-41BF-B615-B6C91D85519C}" type="sibTrans" cxnId="{6EA85666-3267-45EF-85F6-6913D42E9135}">
      <dgm:prSet/>
      <dgm:spPr/>
      <dgm:t>
        <a:bodyPr/>
        <a:lstStyle/>
        <a:p>
          <a:endParaRPr lang="el-GR"/>
        </a:p>
      </dgm:t>
    </dgm:pt>
    <dgm:pt modelId="{64C28110-1A98-469E-BB58-A6CAB3F6066B}">
      <dgm:prSet phldrT="[Κείμενο]" custT="1"/>
      <dgm:spPr>
        <a:solidFill>
          <a:srgbClr val="00B050"/>
        </a:solidFill>
      </dgm:spPr>
      <dgm:t>
        <a:bodyPr/>
        <a:lstStyle/>
        <a:p>
          <a:endParaRPr lang="el-GR" sz="1200" b="1" dirty="0"/>
        </a:p>
      </dgm:t>
    </dgm:pt>
    <dgm:pt modelId="{FC898D34-9BB6-4529-B21C-08B41AE98E0B}" type="parTrans" cxnId="{3003E779-CF9C-47BD-89AE-620C6E8A2A1F}">
      <dgm:prSet/>
      <dgm:spPr/>
      <dgm:t>
        <a:bodyPr/>
        <a:lstStyle/>
        <a:p>
          <a:endParaRPr lang="el-GR"/>
        </a:p>
      </dgm:t>
    </dgm:pt>
    <dgm:pt modelId="{52EAEA82-2F14-464A-829E-6A865310157D}" type="sibTrans" cxnId="{3003E779-CF9C-47BD-89AE-620C6E8A2A1F}">
      <dgm:prSet/>
      <dgm:spPr/>
      <dgm:t>
        <a:bodyPr/>
        <a:lstStyle/>
        <a:p>
          <a:endParaRPr lang="el-GR"/>
        </a:p>
      </dgm:t>
    </dgm:pt>
    <dgm:pt modelId="{9A2FDBFB-11C0-46FA-AAD1-5C8A198BA444}">
      <dgm:prSet phldrT="[Κείμενο]" custT="1"/>
      <dgm:spPr>
        <a:solidFill>
          <a:srgbClr val="FF0066"/>
        </a:solidFill>
      </dgm:spPr>
      <dgm:t>
        <a:bodyPr/>
        <a:lstStyle/>
        <a:p>
          <a:r>
            <a:rPr lang="el-GR" sz="1200" b="1" dirty="0" smtClean="0"/>
            <a:t>Αρχιτεκτονικές δραστηριότητες και δραστηριότητες μηχανικών τεχνικές και αναλύσεις</a:t>
          </a:r>
          <a:r>
            <a:rPr lang="en-US" sz="1200" b="1" dirty="0" smtClean="0"/>
            <a:t> (Engineering)</a:t>
          </a:r>
          <a:endParaRPr lang="el-GR" sz="1200" b="1" dirty="0"/>
        </a:p>
      </dgm:t>
    </dgm:pt>
    <dgm:pt modelId="{9E85EB3D-1751-4113-A2B1-3A61F91CDCE6}" type="parTrans" cxnId="{F14906F2-EA96-4A76-A407-97E2EF8D04C3}">
      <dgm:prSet/>
      <dgm:spPr/>
      <dgm:t>
        <a:bodyPr/>
        <a:lstStyle/>
        <a:p>
          <a:endParaRPr lang="el-GR"/>
        </a:p>
      </dgm:t>
    </dgm:pt>
    <dgm:pt modelId="{D5A08BF2-55F2-42B6-8944-B0C3988B8AB7}" type="sibTrans" cxnId="{F14906F2-EA96-4A76-A407-97E2EF8D04C3}">
      <dgm:prSet/>
      <dgm:spPr/>
      <dgm:t>
        <a:bodyPr/>
        <a:lstStyle/>
        <a:p>
          <a:endParaRPr lang="el-GR"/>
        </a:p>
      </dgm:t>
    </dgm:pt>
    <dgm:pt modelId="{772FA1AB-3BBA-42E7-AE8C-310BAC9A420F}">
      <dgm:prSet phldrT="[Κείμενο]" custT="1"/>
      <dgm:spPr>
        <a:solidFill>
          <a:srgbClr val="FF0066"/>
        </a:solidFill>
      </dgm:spPr>
      <dgm:t>
        <a:bodyPr/>
        <a:lstStyle/>
        <a:p>
          <a:r>
            <a:rPr lang="el-GR" sz="1200" b="1" dirty="0" smtClean="0"/>
            <a:t>Αποθηκευτικές και υποστηρικτικές προς την μεταφορά δραστηριότητες</a:t>
          </a:r>
          <a:r>
            <a:rPr lang="en-US" sz="1200" b="1" dirty="0" smtClean="0"/>
            <a:t> (Logistics)</a:t>
          </a:r>
          <a:endParaRPr lang="el-GR" sz="1200" b="1" dirty="0"/>
        </a:p>
      </dgm:t>
    </dgm:pt>
    <dgm:pt modelId="{B9D29051-6F61-40EB-8962-5DE0F6798ED8}" type="parTrans" cxnId="{2F057A47-0531-43AF-B374-BAE0BDECD1EF}">
      <dgm:prSet/>
      <dgm:spPr/>
      <dgm:t>
        <a:bodyPr/>
        <a:lstStyle/>
        <a:p>
          <a:endParaRPr lang="el-GR"/>
        </a:p>
      </dgm:t>
    </dgm:pt>
    <dgm:pt modelId="{E7A7ED03-1333-4DFE-A07D-35FE156A893D}" type="sibTrans" cxnId="{2F057A47-0531-43AF-B374-BAE0BDECD1EF}">
      <dgm:prSet/>
      <dgm:spPr/>
      <dgm:t>
        <a:bodyPr/>
        <a:lstStyle/>
        <a:p>
          <a:endParaRPr lang="el-GR"/>
        </a:p>
      </dgm:t>
    </dgm:pt>
    <dgm:pt modelId="{62AD8BC8-0050-4B1F-BD78-FFA1CD80A3D6}">
      <dgm:prSet phldrT="[Κείμενο]" custT="1"/>
      <dgm:spPr>
        <a:solidFill>
          <a:srgbClr val="00B0F0"/>
        </a:solidFill>
      </dgm:spPr>
      <dgm:t>
        <a:bodyPr/>
        <a:lstStyle/>
        <a:p>
          <a:r>
            <a:rPr lang="el-GR" sz="1800" b="1" dirty="0" smtClean="0">
              <a:latin typeface="+mj-lt"/>
            </a:rPr>
            <a:t>ΤΟΥΡΙΣΜΟΣ</a:t>
          </a:r>
          <a:endParaRPr lang="el-GR" sz="1800" b="1" dirty="0">
            <a:latin typeface="+mj-lt"/>
          </a:endParaRPr>
        </a:p>
      </dgm:t>
    </dgm:pt>
    <dgm:pt modelId="{D8E9B09B-4775-4BBA-8111-C912960AED78}" type="parTrans" cxnId="{825F7184-52A9-4663-9410-424BD835B3AC}">
      <dgm:prSet/>
      <dgm:spPr/>
      <dgm:t>
        <a:bodyPr/>
        <a:lstStyle/>
        <a:p>
          <a:endParaRPr lang="el-GR"/>
        </a:p>
      </dgm:t>
    </dgm:pt>
    <dgm:pt modelId="{AE1C6831-A4D6-4183-A141-C8E0FCD63A84}" type="sibTrans" cxnId="{825F7184-52A9-4663-9410-424BD835B3AC}">
      <dgm:prSet/>
      <dgm:spPr/>
      <dgm:t>
        <a:bodyPr/>
        <a:lstStyle/>
        <a:p>
          <a:endParaRPr lang="el-GR"/>
        </a:p>
      </dgm:t>
    </dgm:pt>
    <dgm:pt modelId="{178398AD-5663-4F59-9B82-F042A31A70B3}">
      <dgm:prSet phldrT="[Κείμενο]" custT="1"/>
      <dgm:spPr>
        <a:solidFill>
          <a:schemeClr val="accent6">
            <a:lumMod val="60000"/>
            <a:lumOff val="40000"/>
          </a:schemeClr>
        </a:solidFill>
      </dgm:spPr>
      <dgm:t>
        <a:bodyPr/>
        <a:lstStyle/>
        <a:p>
          <a:r>
            <a:rPr lang="el-GR" sz="1800" b="1" dirty="0" smtClean="0">
              <a:latin typeface="+mj-lt"/>
            </a:rPr>
            <a:t>ΕΜΠΟΡΙΟ</a:t>
          </a:r>
          <a:endParaRPr lang="el-GR" sz="1800" b="1" dirty="0">
            <a:latin typeface="+mj-lt"/>
          </a:endParaRPr>
        </a:p>
      </dgm:t>
    </dgm:pt>
    <dgm:pt modelId="{67AB69A1-3C09-4982-A5FB-729CFAAADA9C}" type="parTrans" cxnId="{916B6520-4F91-462A-AF1F-8A2A5C8E16B0}">
      <dgm:prSet/>
      <dgm:spPr/>
      <dgm:t>
        <a:bodyPr/>
        <a:lstStyle/>
        <a:p>
          <a:endParaRPr lang="el-GR"/>
        </a:p>
      </dgm:t>
    </dgm:pt>
    <dgm:pt modelId="{7C77FA53-196E-44B3-BC18-584CA4B9E8ED}" type="sibTrans" cxnId="{916B6520-4F91-462A-AF1F-8A2A5C8E16B0}">
      <dgm:prSet/>
      <dgm:spPr/>
      <dgm:t>
        <a:bodyPr/>
        <a:lstStyle/>
        <a:p>
          <a:endParaRPr lang="el-GR"/>
        </a:p>
      </dgm:t>
    </dgm:pt>
    <dgm:pt modelId="{02657109-D9AC-464F-B08F-26DED6D3EE87}">
      <dgm:prSet phldrT="[Κείμενο]" custT="1"/>
      <dgm:spPr>
        <a:solidFill>
          <a:schemeClr val="accent6">
            <a:lumMod val="60000"/>
            <a:lumOff val="40000"/>
          </a:schemeClr>
        </a:solidFill>
      </dgm:spPr>
      <dgm:t>
        <a:bodyPr/>
        <a:lstStyle/>
        <a:p>
          <a:r>
            <a:rPr lang="el-GR" sz="1200" b="1" dirty="0" smtClean="0"/>
            <a:t>Χονδρικό Εμπόριο Τροφίμων και Ποτών</a:t>
          </a:r>
          <a:endParaRPr lang="el-GR" sz="1200" b="1" dirty="0"/>
        </a:p>
      </dgm:t>
    </dgm:pt>
    <dgm:pt modelId="{BFF18460-ABEE-4BCF-AF36-6BAF57694386}" type="parTrans" cxnId="{92EA2C30-819C-468B-BCDA-34DABDBFF02F}">
      <dgm:prSet/>
      <dgm:spPr/>
      <dgm:t>
        <a:bodyPr/>
        <a:lstStyle/>
        <a:p>
          <a:endParaRPr lang="el-GR"/>
        </a:p>
      </dgm:t>
    </dgm:pt>
    <dgm:pt modelId="{A6E4FF09-4965-4B42-BC12-7A79335611E9}" type="sibTrans" cxnId="{92EA2C30-819C-468B-BCDA-34DABDBFF02F}">
      <dgm:prSet/>
      <dgm:spPr/>
      <dgm:t>
        <a:bodyPr/>
        <a:lstStyle/>
        <a:p>
          <a:endParaRPr lang="el-GR"/>
        </a:p>
      </dgm:t>
    </dgm:pt>
    <dgm:pt modelId="{16DB1754-C471-4C88-87F2-246CEB8B5AB9}">
      <dgm:prSet phldrT="[Κείμενο]" custT="1"/>
      <dgm:spPr>
        <a:solidFill>
          <a:srgbClr val="00B050"/>
        </a:solidFill>
      </dgm:spPr>
      <dgm:t>
        <a:bodyPr/>
        <a:lstStyle/>
        <a:p>
          <a:r>
            <a:rPr lang="el-GR" sz="1200" b="1" dirty="0" smtClean="0">
              <a:latin typeface="+mn-lt"/>
              <a:cs typeface="Tahoma" pitchFamily="34" charset="0"/>
            </a:rPr>
            <a:t>Κατασκευή Ηλεκτρονικών Υπολογιστών, Ηλεκτρονικών &amp; Οπτικών Προϊόντων</a:t>
          </a:r>
          <a:endParaRPr lang="el-GR" sz="1200" b="1" dirty="0">
            <a:latin typeface="+mn-lt"/>
            <a:cs typeface="Tahoma" pitchFamily="34" charset="0"/>
          </a:endParaRPr>
        </a:p>
      </dgm:t>
    </dgm:pt>
    <dgm:pt modelId="{C4092DD3-035A-46CD-A72B-5D26479E5F25}" type="parTrans" cxnId="{A7DDC1BB-D016-4B40-ABE5-729D1136842C}">
      <dgm:prSet/>
      <dgm:spPr/>
      <dgm:t>
        <a:bodyPr/>
        <a:lstStyle/>
        <a:p>
          <a:endParaRPr lang="el-GR"/>
        </a:p>
      </dgm:t>
    </dgm:pt>
    <dgm:pt modelId="{F8CEFD06-7B41-4FDA-9FBC-A7625CC48E41}" type="sibTrans" cxnId="{A7DDC1BB-D016-4B40-ABE5-729D1136842C}">
      <dgm:prSet/>
      <dgm:spPr/>
      <dgm:t>
        <a:bodyPr/>
        <a:lstStyle/>
        <a:p>
          <a:endParaRPr lang="el-GR"/>
        </a:p>
      </dgm:t>
    </dgm:pt>
    <dgm:pt modelId="{8BA6BC7D-7B0F-489B-8514-6AEC77B95E93}">
      <dgm:prSet phldrT="[Κείμενο]" custT="1"/>
      <dgm:spPr>
        <a:solidFill>
          <a:srgbClr val="00B050"/>
        </a:solidFill>
      </dgm:spPr>
      <dgm:t>
        <a:bodyPr/>
        <a:lstStyle/>
        <a:p>
          <a:r>
            <a:rPr lang="el-GR" sz="1200" b="1" dirty="0" smtClean="0">
              <a:latin typeface="+mn-lt"/>
              <a:cs typeface="Tahoma" pitchFamily="34" charset="0"/>
            </a:rPr>
            <a:t>Μεταλλικά Προϊόντα</a:t>
          </a:r>
          <a:endParaRPr lang="el-GR" sz="1200" b="1" dirty="0">
            <a:latin typeface="+mn-lt"/>
            <a:cs typeface="Tahoma" pitchFamily="34" charset="0"/>
          </a:endParaRPr>
        </a:p>
      </dgm:t>
    </dgm:pt>
    <dgm:pt modelId="{9568349C-E556-40F4-ACB8-6A4E39A85605}" type="parTrans" cxnId="{1B163E54-EE66-4A35-93E7-50127FCBD7B6}">
      <dgm:prSet/>
      <dgm:spPr/>
      <dgm:t>
        <a:bodyPr/>
        <a:lstStyle/>
        <a:p>
          <a:endParaRPr lang="el-GR"/>
        </a:p>
      </dgm:t>
    </dgm:pt>
    <dgm:pt modelId="{20FFBC79-F33F-4441-8BFC-74D2DD05AF2C}" type="sibTrans" cxnId="{1B163E54-EE66-4A35-93E7-50127FCBD7B6}">
      <dgm:prSet/>
      <dgm:spPr/>
      <dgm:t>
        <a:bodyPr/>
        <a:lstStyle/>
        <a:p>
          <a:endParaRPr lang="el-GR"/>
        </a:p>
      </dgm:t>
    </dgm:pt>
    <dgm:pt modelId="{5086BE2B-2450-4225-A711-F9F8079F7928}">
      <dgm:prSet phldrT="[Κείμενο]" custT="1"/>
      <dgm:spPr>
        <a:solidFill>
          <a:schemeClr val="accent6">
            <a:lumMod val="60000"/>
            <a:lumOff val="40000"/>
          </a:schemeClr>
        </a:solidFill>
      </dgm:spPr>
      <dgm:t>
        <a:bodyPr/>
        <a:lstStyle/>
        <a:p>
          <a:endParaRPr lang="el-GR" sz="1200" b="1" dirty="0"/>
        </a:p>
      </dgm:t>
    </dgm:pt>
    <dgm:pt modelId="{B5F4C2E5-7244-4BC7-B962-07C1EDCDB64F}" type="parTrans" cxnId="{A57638E1-70A7-4BE3-8920-6C44070A9DF1}">
      <dgm:prSet/>
      <dgm:spPr/>
      <dgm:t>
        <a:bodyPr/>
        <a:lstStyle/>
        <a:p>
          <a:endParaRPr lang="el-GR"/>
        </a:p>
      </dgm:t>
    </dgm:pt>
    <dgm:pt modelId="{2DAD5608-1E5F-40D0-8F8D-F6D4ABADA642}" type="sibTrans" cxnId="{A57638E1-70A7-4BE3-8920-6C44070A9DF1}">
      <dgm:prSet/>
      <dgm:spPr/>
      <dgm:t>
        <a:bodyPr/>
        <a:lstStyle/>
        <a:p>
          <a:endParaRPr lang="el-GR"/>
        </a:p>
      </dgm:t>
    </dgm:pt>
    <dgm:pt modelId="{E3E5FFE1-171A-476F-AEA7-1A22BA021300}" type="pres">
      <dgm:prSet presAssocID="{98A7D03F-19E0-44ED-ACBF-F30E89697DF5}" presName="linear" presStyleCnt="0">
        <dgm:presLayoutVars>
          <dgm:dir/>
          <dgm:resizeHandles val="exact"/>
        </dgm:presLayoutVars>
      </dgm:prSet>
      <dgm:spPr/>
      <dgm:t>
        <a:bodyPr/>
        <a:lstStyle/>
        <a:p>
          <a:endParaRPr lang="el-GR"/>
        </a:p>
      </dgm:t>
    </dgm:pt>
    <dgm:pt modelId="{4F5D32C6-A889-47C5-A56D-6AC019533727}" type="pres">
      <dgm:prSet presAssocID="{C9BAFD9F-0DEF-442B-95D7-2C5B0D7E7B53}" presName="comp" presStyleCnt="0"/>
      <dgm:spPr/>
    </dgm:pt>
    <dgm:pt modelId="{CCF32906-2BB8-4691-BEAC-CCA626A3D39B}" type="pres">
      <dgm:prSet presAssocID="{C9BAFD9F-0DEF-442B-95D7-2C5B0D7E7B53}" presName="box" presStyleLbl="node1" presStyleIdx="0" presStyleCnt="4" custScaleY="126022"/>
      <dgm:spPr/>
      <dgm:t>
        <a:bodyPr/>
        <a:lstStyle/>
        <a:p>
          <a:endParaRPr lang="el-GR"/>
        </a:p>
      </dgm:t>
    </dgm:pt>
    <dgm:pt modelId="{43912ECA-B14D-4752-837E-206476ADC1FD}" type="pres">
      <dgm:prSet presAssocID="{C9BAFD9F-0DEF-442B-95D7-2C5B0D7E7B53}" presName="img" presStyleLbl="fgImgPlace1" presStyleIdx="0" presStyleCnt="4" custLinFactNeighborY="-9979"/>
      <dgm:spPr>
        <a:blipFill rotWithShape="0">
          <a:blip xmlns:r="http://schemas.openxmlformats.org/officeDocument/2006/relationships" r:embed="rId1"/>
          <a:stretch>
            <a:fillRect/>
          </a:stretch>
        </a:blipFill>
      </dgm:spPr>
    </dgm:pt>
    <dgm:pt modelId="{1B20EBA9-0DD8-4B1F-BBB0-624D9A5AD733}" type="pres">
      <dgm:prSet presAssocID="{C9BAFD9F-0DEF-442B-95D7-2C5B0D7E7B53}" presName="text" presStyleLbl="node1" presStyleIdx="0" presStyleCnt="4">
        <dgm:presLayoutVars>
          <dgm:bulletEnabled val="1"/>
        </dgm:presLayoutVars>
      </dgm:prSet>
      <dgm:spPr/>
      <dgm:t>
        <a:bodyPr/>
        <a:lstStyle/>
        <a:p>
          <a:endParaRPr lang="el-GR"/>
        </a:p>
      </dgm:t>
    </dgm:pt>
    <dgm:pt modelId="{FDE06B82-BBA6-4D44-85C3-9C7AAAF3E0B3}" type="pres">
      <dgm:prSet presAssocID="{57920C03-7968-4BF2-B056-64DF4D35CB85}" presName="spacer" presStyleCnt="0"/>
      <dgm:spPr/>
    </dgm:pt>
    <dgm:pt modelId="{74845364-1077-4153-8228-E6239869C880}" type="pres">
      <dgm:prSet presAssocID="{9B0627DB-D504-4080-B608-AA4EA5C1CAAE}" presName="comp" presStyleCnt="0"/>
      <dgm:spPr/>
    </dgm:pt>
    <dgm:pt modelId="{A268CB92-0848-412D-BA2D-AAF1BF835B65}" type="pres">
      <dgm:prSet presAssocID="{9B0627DB-D504-4080-B608-AA4EA5C1CAAE}" presName="box" presStyleLbl="node1" presStyleIdx="1" presStyleCnt="4" custScaleY="157831"/>
      <dgm:spPr/>
      <dgm:t>
        <a:bodyPr/>
        <a:lstStyle/>
        <a:p>
          <a:endParaRPr lang="el-GR"/>
        </a:p>
      </dgm:t>
    </dgm:pt>
    <dgm:pt modelId="{F1D9C9AB-4774-4F28-888F-8A28B7231751}" type="pres">
      <dgm:prSet presAssocID="{9B0627DB-D504-4080-B608-AA4EA5C1CAAE}" presName="img" presStyleLbl="fgImgPlace1" presStyleIdx="1" presStyleCnt="4"/>
      <dgm:spPr>
        <a:blipFill rotWithShape="0">
          <a:blip xmlns:r="http://schemas.openxmlformats.org/officeDocument/2006/relationships" r:embed="rId2"/>
          <a:stretch>
            <a:fillRect/>
          </a:stretch>
        </a:blipFill>
      </dgm:spPr>
    </dgm:pt>
    <dgm:pt modelId="{6766F1A3-8F5D-40CB-AAC3-7FD6B96CE3DC}" type="pres">
      <dgm:prSet presAssocID="{9B0627DB-D504-4080-B608-AA4EA5C1CAAE}" presName="text" presStyleLbl="node1" presStyleIdx="1" presStyleCnt="4">
        <dgm:presLayoutVars>
          <dgm:bulletEnabled val="1"/>
        </dgm:presLayoutVars>
      </dgm:prSet>
      <dgm:spPr/>
      <dgm:t>
        <a:bodyPr/>
        <a:lstStyle/>
        <a:p>
          <a:endParaRPr lang="el-GR"/>
        </a:p>
      </dgm:t>
    </dgm:pt>
    <dgm:pt modelId="{85C43F2F-1138-4A85-A1C9-EAEDB5B19CD9}" type="pres">
      <dgm:prSet presAssocID="{83B80D2C-8376-49F7-8BC4-3EE00E34BE15}" presName="spacer" presStyleCnt="0"/>
      <dgm:spPr/>
    </dgm:pt>
    <dgm:pt modelId="{C8E77E47-4EC0-4336-865F-ADB273121294}" type="pres">
      <dgm:prSet presAssocID="{62AD8BC8-0050-4B1F-BD78-FFA1CD80A3D6}" presName="comp" presStyleCnt="0"/>
      <dgm:spPr/>
    </dgm:pt>
    <dgm:pt modelId="{AC8D363E-088F-4B1D-B99C-74E7A313C552}" type="pres">
      <dgm:prSet presAssocID="{62AD8BC8-0050-4B1F-BD78-FFA1CD80A3D6}" presName="box" presStyleLbl="node1" presStyleIdx="2" presStyleCnt="4"/>
      <dgm:spPr/>
      <dgm:t>
        <a:bodyPr/>
        <a:lstStyle/>
        <a:p>
          <a:endParaRPr lang="el-GR"/>
        </a:p>
      </dgm:t>
    </dgm:pt>
    <dgm:pt modelId="{CED1B653-5B5F-4D42-825A-9C05D91AD90F}" type="pres">
      <dgm:prSet presAssocID="{62AD8BC8-0050-4B1F-BD78-FFA1CD80A3D6}" presName="img" presStyleLbl="fgImgPlace1" presStyleIdx="2" presStyleCnt="4"/>
      <dgm:spPr>
        <a:blipFill rotWithShape="0">
          <a:blip xmlns:r="http://schemas.openxmlformats.org/officeDocument/2006/relationships" r:embed="rId3"/>
          <a:stretch>
            <a:fillRect/>
          </a:stretch>
        </a:blipFill>
      </dgm:spPr>
    </dgm:pt>
    <dgm:pt modelId="{CF47618D-D526-4BA6-8CC5-F678EB45A415}" type="pres">
      <dgm:prSet presAssocID="{62AD8BC8-0050-4B1F-BD78-FFA1CD80A3D6}" presName="text" presStyleLbl="node1" presStyleIdx="2" presStyleCnt="4">
        <dgm:presLayoutVars>
          <dgm:bulletEnabled val="1"/>
        </dgm:presLayoutVars>
      </dgm:prSet>
      <dgm:spPr/>
      <dgm:t>
        <a:bodyPr/>
        <a:lstStyle/>
        <a:p>
          <a:endParaRPr lang="el-GR"/>
        </a:p>
      </dgm:t>
    </dgm:pt>
    <dgm:pt modelId="{F6BBC753-AB43-40BC-9ECA-AA17879235A0}" type="pres">
      <dgm:prSet presAssocID="{AE1C6831-A4D6-4183-A141-C8E0FCD63A84}" presName="spacer" presStyleCnt="0"/>
      <dgm:spPr/>
    </dgm:pt>
    <dgm:pt modelId="{37E3F6F7-24F1-4BB1-A795-FB81347EF838}" type="pres">
      <dgm:prSet presAssocID="{178398AD-5663-4F59-9B82-F042A31A70B3}" presName="comp" presStyleCnt="0"/>
      <dgm:spPr/>
    </dgm:pt>
    <dgm:pt modelId="{E3D74B97-3C1D-4576-BF19-B6786C25DE5B}" type="pres">
      <dgm:prSet presAssocID="{178398AD-5663-4F59-9B82-F042A31A70B3}" presName="box" presStyleLbl="node1" presStyleIdx="3" presStyleCnt="4"/>
      <dgm:spPr/>
      <dgm:t>
        <a:bodyPr/>
        <a:lstStyle/>
        <a:p>
          <a:endParaRPr lang="el-GR"/>
        </a:p>
      </dgm:t>
    </dgm:pt>
    <dgm:pt modelId="{00C90AB6-3D18-446A-924A-E3EC8DC3F5D1}" type="pres">
      <dgm:prSet presAssocID="{178398AD-5663-4F59-9B82-F042A31A70B3}" presName="img" presStyleLbl="fgImgPlace1" presStyleIdx="3" presStyleCnt="4"/>
      <dgm:spPr>
        <a:blipFill rotWithShape="0">
          <a:blip xmlns:r="http://schemas.openxmlformats.org/officeDocument/2006/relationships" r:embed="rId4"/>
          <a:stretch>
            <a:fillRect/>
          </a:stretch>
        </a:blipFill>
      </dgm:spPr>
    </dgm:pt>
    <dgm:pt modelId="{7C23CCD6-7A0F-4425-B8E8-5B717EC2D4D9}" type="pres">
      <dgm:prSet presAssocID="{178398AD-5663-4F59-9B82-F042A31A70B3}" presName="text" presStyleLbl="node1" presStyleIdx="3" presStyleCnt="4">
        <dgm:presLayoutVars>
          <dgm:bulletEnabled val="1"/>
        </dgm:presLayoutVars>
      </dgm:prSet>
      <dgm:spPr/>
      <dgm:t>
        <a:bodyPr/>
        <a:lstStyle/>
        <a:p>
          <a:endParaRPr lang="el-GR"/>
        </a:p>
      </dgm:t>
    </dgm:pt>
  </dgm:ptLst>
  <dgm:cxnLst>
    <dgm:cxn modelId="{436F6881-03EE-4662-BC9F-BDF7FB79ED75}" type="presOf" srcId="{8A882CF6-6EC5-4917-8FC8-61B6377F536F}" destId="{CF47618D-D526-4BA6-8CC5-F678EB45A415}" srcOrd="1" destOrd="1" presId="urn:microsoft.com/office/officeart/2005/8/layout/vList4"/>
    <dgm:cxn modelId="{3F516E31-E690-4FE9-BA90-62CAD9F07C15}" type="presOf" srcId="{345A0C21-5DA3-46BF-85D6-283B74705115}" destId="{E3D74B97-3C1D-4576-BF19-B6786C25DE5B}" srcOrd="0" destOrd="1" presId="urn:microsoft.com/office/officeart/2005/8/layout/vList4"/>
    <dgm:cxn modelId="{F9F5BEE9-AB77-4032-83AA-4C3B92DCF88E}" type="presOf" srcId="{9A2FDBFB-11C0-46FA-AAD1-5C8A198BA444}" destId="{A268CB92-0848-412D-BA2D-AAF1BF835B65}" srcOrd="0" destOrd="3" presId="urn:microsoft.com/office/officeart/2005/8/layout/vList4"/>
    <dgm:cxn modelId="{A7DDC1BB-D016-4B40-ABE5-729D1136842C}" srcId="{C9BAFD9F-0DEF-442B-95D7-2C5B0D7E7B53}" destId="{16DB1754-C471-4C88-87F2-246CEB8B5AB9}" srcOrd="1" destOrd="0" parTransId="{C4092DD3-035A-46CD-A72B-5D26479E5F25}" sibTransId="{F8CEFD06-7B41-4FDA-9FBC-A7625CC48E41}"/>
    <dgm:cxn modelId="{8286C347-5168-4A1E-9542-18377A4BDBF6}" type="presOf" srcId="{16DB1754-C471-4C88-87F2-246CEB8B5AB9}" destId="{CCF32906-2BB8-4691-BEAC-CCA626A3D39B}" srcOrd="0" destOrd="2" presId="urn:microsoft.com/office/officeart/2005/8/layout/vList4"/>
    <dgm:cxn modelId="{4F60A715-A4A2-493E-8F23-468F94A050DC}" type="presOf" srcId="{0C3DEF4D-24BB-4CB8-B59B-8515CB3E121E}" destId="{CF47618D-D526-4BA6-8CC5-F678EB45A415}" srcOrd="1" destOrd="2" presId="urn:microsoft.com/office/officeart/2005/8/layout/vList4"/>
    <dgm:cxn modelId="{06ABEC01-0A83-4CA6-B5FC-088C4CE5E594}" type="presOf" srcId="{C9BAFD9F-0DEF-442B-95D7-2C5B0D7E7B53}" destId="{1B20EBA9-0DD8-4B1F-BBB0-624D9A5AD733}" srcOrd="1" destOrd="0" presId="urn:microsoft.com/office/officeart/2005/8/layout/vList4"/>
    <dgm:cxn modelId="{BB168802-076C-4C5D-A1F1-26AEFD15EA21}" type="presOf" srcId="{0C3DEF4D-24BB-4CB8-B59B-8515CB3E121E}" destId="{AC8D363E-088F-4B1D-B99C-74E7A313C552}" srcOrd="0" destOrd="2" presId="urn:microsoft.com/office/officeart/2005/8/layout/vList4"/>
    <dgm:cxn modelId="{6EA85666-3267-45EF-85F6-6913D42E9135}" srcId="{178398AD-5663-4F59-9B82-F042A31A70B3}" destId="{345A0C21-5DA3-46BF-85D6-283B74705115}" srcOrd="0" destOrd="0" parTransId="{5C0979A5-7299-437E-A5CD-F963F93D1932}" sibTransId="{11757B71-A13D-41BF-B615-B6C91D85519C}"/>
    <dgm:cxn modelId="{CF81952B-59FD-4709-B0E4-F23BC7C92E45}" type="presOf" srcId="{9A2FDBFB-11C0-46FA-AAD1-5C8A198BA444}" destId="{6766F1A3-8F5D-40CB-AAC3-7FD6B96CE3DC}" srcOrd="1" destOrd="3" presId="urn:microsoft.com/office/officeart/2005/8/layout/vList4"/>
    <dgm:cxn modelId="{FD5655D2-645F-418D-BD7F-DFBB4FDDF4E4}" srcId="{98A7D03F-19E0-44ED-ACBF-F30E89697DF5}" destId="{9B0627DB-D504-4080-B608-AA4EA5C1CAAE}" srcOrd="1" destOrd="0" parTransId="{FE59FAEE-8BDF-4B79-96E2-E7DEE7C2D127}" sibTransId="{83B80D2C-8376-49F7-8BC4-3EE00E34BE15}"/>
    <dgm:cxn modelId="{DF146EE9-B52A-46F8-8A02-A2655E4E185B}" type="presOf" srcId="{64C28110-1A98-469E-BB58-A6CAB3F6066B}" destId="{1B20EBA9-0DD8-4B1F-BBB0-624D9A5AD733}" srcOrd="1" destOrd="5" presId="urn:microsoft.com/office/officeart/2005/8/layout/vList4"/>
    <dgm:cxn modelId="{076FA2B8-DAB2-49F9-A5DE-014D5C61173A}" srcId="{9B0627DB-D504-4080-B608-AA4EA5C1CAAE}" destId="{5EAE07C6-FDA7-4AA3-A860-4E0CA03CD659}" srcOrd="1" destOrd="0" parTransId="{6E5A6232-38C0-4E20-80FD-8738D98F6B7E}" sibTransId="{61428BF6-79D4-4AE3-B921-0A62978714C3}"/>
    <dgm:cxn modelId="{A5298B89-EAAF-4FA1-A013-E6DD59F16AAB}" type="presOf" srcId="{5086BE2B-2450-4225-A711-F9F8079F7928}" destId="{E3D74B97-3C1D-4576-BF19-B6786C25DE5B}" srcOrd="0" destOrd="3" presId="urn:microsoft.com/office/officeart/2005/8/layout/vList4"/>
    <dgm:cxn modelId="{3003E779-CF9C-47BD-89AE-620C6E8A2A1F}" srcId="{C9BAFD9F-0DEF-442B-95D7-2C5B0D7E7B53}" destId="{64C28110-1A98-469E-BB58-A6CAB3F6066B}" srcOrd="4" destOrd="0" parTransId="{FC898D34-9BB6-4529-B21C-08B41AE98E0B}" sibTransId="{52EAEA82-2F14-464A-829E-6A865310157D}"/>
    <dgm:cxn modelId="{A57638E1-70A7-4BE3-8920-6C44070A9DF1}" srcId="{178398AD-5663-4F59-9B82-F042A31A70B3}" destId="{5086BE2B-2450-4225-A711-F9F8079F7928}" srcOrd="2" destOrd="0" parTransId="{B5F4C2E5-7244-4BC7-B962-07C1EDCDB64F}" sibTransId="{2DAD5608-1E5F-40D0-8F8D-F6D4ABADA642}"/>
    <dgm:cxn modelId="{C5D3C75C-8F00-4AE4-963B-D8C62C16BC1A}" type="presOf" srcId="{7F1F45E1-3627-4B3D-86EE-89DBE381C9FE}" destId="{1B20EBA9-0DD8-4B1F-BBB0-624D9A5AD733}" srcOrd="1" destOrd="3" presId="urn:microsoft.com/office/officeart/2005/8/layout/vList4"/>
    <dgm:cxn modelId="{C0700F4B-D7F8-43E4-983C-FD68D9323C4C}" srcId="{C9BAFD9F-0DEF-442B-95D7-2C5B0D7E7B53}" destId="{A2B78E9B-66A2-448C-A5D5-6175CC615087}" srcOrd="0" destOrd="0" parTransId="{98288AFF-6777-4E46-BC48-F9358522A336}" sibTransId="{1C0FCE10-FCE2-43C3-BB8A-FF5736D51E5F}"/>
    <dgm:cxn modelId="{018C7A22-275A-45FE-B510-CD8036FEE336}" type="presOf" srcId="{8BA6BC7D-7B0F-489B-8514-6AEC77B95E93}" destId="{CCF32906-2BB8-4691-BEAC-CCA626A3D39B}" srcOrd="0" destOrd="4" presId="urn:microsoft.com/office/officeart/2005/8/layout/vList4"/>
    <dgm:cxn modelId="{4C314F97-5AF5-4EC2-94D7-D35369EBC10F}" type="presOf" srcId="{9B0627DB-D504-4080-B608-AA4EA5C1CAAE}" destId="{A268CB92-0848-412D-BA2D-AAF1BF835B65}" srcOrd="0" destOrd="0" presId="urn:microsoft.com/office/officeart/2005/8/layout/vList4"/>
    <dgm:cxn modelId="{F14906F2-EA96-4A76-A407-97E2EF8D04C3}" srcId="{9B0627DB-D504-4080-B608-AA4EA5C1CAAE}" destId="{9A2FDBFB-11C0-46FA-AAD1-5C8A198BA444}" srcOrd="2" destOrd="0" parTransId="{9E85EB3D-1751-4113-A2B1-3A61F91CDCE6}" sibTransId="{D5A08BF2-55F2-42B6-8944-B0C3988B8AB7}"/>
    <dgm:cxn modelId="{F5D937EA-A8C1-4BCB-A644-75182E599E47}" type="presOf" srcId="{16DB1754-C471-4C88-87F2-246CEB8B5AB9}" destId="{1B20EBA9-0DD8-4B1F-BBB0-624D9A5AD733}" srcOrd="1" destOrd="2" presId="urn:microsoft.com/office/officeart/2005/8/layout/vList4"/>
    <dgm:cxn modelId="{FB5A011E-C696-4754-B725-A4FC2646C637}" srcId="{98A7D03F-19E0-44ED-ACBF-F30E89697DF5}" destId="{C9BAFD9F-0DEF-442B-95D7-2C5B0D7E7B53}" srcOrd="0" destOrd="0" parTransId="{C1D0791B-79BF-4D87-980A-69E66531FFC4}" sibTransId="{57920C03-7968-4BF2-B056-64DF4D35CB85}"/>
    <dgm:cxn modelId="{F257DF0A-B901-405C-A07D-3858FD6AE090}" type="presOf" srcId="{5EAE07C6-FDA7-4AA3-A860-4E0CA03CD659}" destId="{6766F1A3-8F5D-40CB-AAC3-7FD6B96CE3DC}" srcOrd="1" destOrd="2" presId="urn:microsoft.com/office/officeart/2005/8/layout/vList4"/>
    <dgm:cxn modelId="{8418E419-3C81-46C8-9421-D681EDAF633B}" type="presOf" srcId="{7D30CF10-88D2-4A6F-BBB7-6AD89A695A3A}" destId="{6766F1A3-8F5D-40CB-AAC3-7FD6B96CE3DC}" srcOrd="1" destOrd="1" presId="urn:microsoft.com/office/officeart/2005/8/layout/vList4"/>
    <dgm:cxn modelId="{816F881F-788B-4C4B-AC4A-5E30F0552907}" type="presOf" srcId="{9B0627DB-D504-4080-B608-AA4EA5C1CAAE}" destId="{6766F1A3-8F5D-40CB-AAC3-7FD6B96CE3DC}" srcOrd="1" destOrd="0" presId="urn:microsoft.com/office/officeart/2005/8/layout/vList4"/>
    <dgm:cxn modelId="{8E8C3B38-5F9A-47F8-A136-DA3E4FC613F5}" srcId="{C9BAFD9F-0DEF-442B-95D7-2C5B0D7E7B53}" destId="{7F1F45E1-3627-4B3D-86EE-89DBE381C9FE}" srcOrd="2" destOrd="0" parTransId="{DE705770-DF1E-424E-AC75-193C0040F491}" sibTransId="{6F295204-0D9F-4125-94FB-D58985A84492}"/>
    <dgm:cxn modelId="{30FA472A-7A06-4888-A5E0-95908E7018FE}" type="presOf" srcId="{02657109-D9AC-464F-B08F-26DED6D3EE87}" destId="{E3D74B97-3C1D-4576-BF19-B6786C25DE5B}" srcOrd="0" destOrd="2" presId="urn:microsoft.com/office/officeart/2005/8/layout/vList4"/>
    <dgm:cxn modelId="{526F867D-11C1-42F4-95DC-810E67A1E465}" type="presOf" srcId="{772FA1AB-3BBA-42E7-AE8C-310BAC9A420F}" destId="{A268CB92-0848-412D-BA2D-AAF1BF835B65}" srcOrd="0" destOrd="4" presId="urn:microsoft.com/office/officeart/2005/8/layout/vList4"/>
    <dgm:cxn modelId="{B6C0C6DB-29B9-4637-92BD-E780A4654FB1}" type="presOf" srcId="{8A882CF6-6EC5-4917-8FC8-61B6377F536F}" destId="{AC8D363E-088F-4B1D-B99C-74E7A313C552}" srcOrd="0" destOrd="1" presId="urn:microsoft.com/office/officeart/2005/8/layout/vList4"/>
    <dgm:cxn modelId="{93959948-1559-473D-8532-B5BA2E678FA5}" type="presOf" srcId="{345A0C21-5DA3-46BF-85D6-283B74705115}" destId="{7C23CCD6-7A0F-4425-B8E8-5B717EC2D4D9}" srcOrd="1" destOrd="1" presId="urn:microsoft.com/office/officeart/2005/8/layout/vList4"/>
    <dgm:cxn modelId="{580B9F31-BE2A-4E01-853F-DB4EBAB9B394}" type="presOf" srcId="{8BA6BC7D-7B0F-489B-8514-6AEC77B95E93}" destId="{1B20EBA9-0DD8-4B1F-BBB0-624D9A5AD733}" srcOrd="1" destOrd="4" presId="urn:microsoft.com/office/officeart/2005/8/layout/vList4"/>
    <dgm:cxn modelId="{CC328F92-102E-42B2-8294-1CA60EAEBB8E}" type="presOf" srcId="{C9BAFD9F-0DEF-442B-95D7-2C5B0D7E7B53}" destId="{CCF32906-2BB8-4691-BEAC-CCA626A3D39B}" srcOrd="0" destOrd="0" presId="urn:microsoft.com/office/officeart/2005/8/layout/vList4"/>
    <dgm:cxn modelId="{044D6784-02ED-46DF-8E85-DBCAA58B5B02}" type="presOf" srcId="{A2B78E9B-66A2-448C-A5D5-6175CC615087}" destId="{CCF32906-2BB8-4691-BEAC-CCA626A3D39B}" srcOrd="0" destOrd="1" presId="urn:microsoft.com/office/officeart/2005/8/layout/vList4"/>
    <dgm:cxn modelId="{CCFE43EA-5147-408C-B588-A88FAD7A4DA7}" type="presOf" srcId="{178398AD-5663-4F59-9B82-F042A31A70B3}" destId="{7C23CCD6-7A0F-4425-B8E8-5B717EC2D4D9}" srcOrd="1" destOrd="0" presId="urn:microsoft.com/office/officeart/2005/8/layout/vList4"/>
    <dgm:cxn modelId="{92EA2C30-819C-468B-BCDA-34DABDBFF02F}" srcId="{178398AD-5663-4F59-9B82-F042A31A70B3}" destId="{02657109-D9AC-464F-B08F-26DED6D3EE87}" srcOrd="1" destOrd="0" parTransId="{BFF18460-ABEE-4BCF-AF36-6BAF57694386}" sibTransId="{A6E4FF09-4965-4B42-BC12-7A79335611E9}"/>
    <dgm:cxn modelId="{0FCD40AD-2AAA-422A-90DD-CD57A60C8C74}" type="presOf" srcId="{64C28110-1A98-469E-BB58-A6CAB3F6066B}" destId="{CCF32906-2BB8-4691-BEAC-CCA626A3D39B}" srcOrd="0" destOrd="5" presId="urn:microsoft.com/office/officeart/2005/8/layout/vList4"/>
    <dgm:cxn modelId="{718E9E42-F156-4A65-998B-B1EAB8BA68AF}" type="presOf" srcId="{7F1F45E1-3627-4B3D-86EE-89DBE381C9FE}" destId="{CCF32906-2BB8-4691-BEAC-CCA626A3D39B}" srcOrd="0" destOrd="3" presId="urn:microsoft.com/office/officeart/2005/8/layout/vList4"/>
    <dgm:cxn modelId="{4817BED3-B327-40A1-ABED-4CAE76EE84A5}" type="presOf" srcId="{62AD8BC8-0050-4B1F-BD78-FFA1CD80A3D6}" destId="{CF47618D-D526-4BA6-8CC5-F678EB45A415}" srcOrd="1" destOrd="0" presId="urn:microsoft.com/office/officeart/2005/8/layout/vList4"/>
    <dgm:cxn modelId="{03177866-DB1B-46D9-94EF-7493DDA4224A}" type="presOf" srcId="{7D30CF10-88D2-4A6F-BBB7-6AD89A695A3A}" destId="{A268CB92-0848-412D-BA2D-AAF1BF835B65}" srcOrd="0" destOrd="1" presId="urn:microsoft.com/office/officeart/2005/8/layout/vList4"/>
    <dgm:cxn modelId="{1B163E54-EE66-4A35-93E7-50127FCBD7B6}" srcId="{C9BAFD9F-0DEF-442B-95D7-2C5B0D7E7B53}" destId="{8BA6BC7D-7B0F-489B-8514-6AEC77B95E93}" srcOrd="3" destOrd="0" parTransId="{9568349C-E556-40F4-ACB8-6A4E39A85605}" sibTransId="{20FFBC79-F33F-4441-8BFC-74D2DD05AF2C}"/>
    <dgm:cxn modelId="{46E3DD36-A3BE-4181-B1C1-E49896BF9078}" type="presOf" srcId="{98A7D03F-19E0-44ED-ACBF-F30E89697DF5}" destId="{E3E5FFE1-171A-476F-AEA7-1A22BA021300}" srcOrd="0" destOrd="0" presId="urn:microsoft.com/office/officeart/2005/8/layout/vList4"/>
    <dgm:cxn modelId="{554D364D-3918-47C1-A1D3-8FE64BB7A9ED}" type="presOf" srcId="{A2B78E9B-66A2-448C-A5D5-6175CC615087}" destId="{1B20EBA9-0DD8-4B1F-BBB0-624D9A5AD733}" srcOrd="1" destOrd="1" presId="urn:microsoft.com/office/officeart/2005/8/layout/vList4"/>
    <dgm:cxn modelId="{2F057A47-0531-43AF-B374-BAE0BDECD1EF}" srcId="{9B0627DB-D504-4080-B608-AA4EA5C1CAAE}" destId="{772FA1AB-3BBA-42E7-AE8C-310BAC9A420F}" srcOrd="3" destOrd="0" parTransId="{B9D29051-6F61-40EB-8962-5DE0F6798ED8}" sibTransId="{E7A7ED03-1333-4DFE-A07D-35FE156A893D}"/>
    <dgm:cxn modelId="{E94073EC-4A6A-46A1-94CB-5C9E4021563C}" srcId="{62AD8BC8-0050-4B1F-BD78-FFA1CD80A3D6}" destId="{0C3DEF4D-24BB-4CB8-B59B-8515CB3E121E}" srcOrd="1" destOrd="0" parTransId="{44A8F4A5-438E-41D1-B438-A06858B2E020}" sibTransId="{5CD16642-7E60-4680-A088-F36B037F0C80}"/>
    <dgm:cxn modelId="{2DFAD248-47BC-404A-88F4-EC329EFC374E}" type="presOf" srcId="{178398AD-5663-4F59-9B82-F042A31A70B3}" destId="{E3D74B97-3C1D-4576-BF19-B6786C25DE5B}" srcOrd="0" destOrd="0" presId="urn:microsoft.com/office/officeart/2005/8/layout/vList4"/>
    <dgm:cxn modelId="{163FFE8C-A7FC-4970-AE3C-C3927F0349B0}" type="presOf" srcId="{5086BE2B-2450-4225-A711-F9F8079F7928}" destId="{7C23CCD6-7A0F-4425-B8E8-5B717EC2D4D9}" srcOrd="1" destOrd="3" presId="urn:microsoft.com/office/officeart/2005/8/layout/vList4"/>
    <dgm:cxn modelId="{D7E18000-58D8-4FFC-BE09-09C1B37184E0}" type="presOf" srcId="{772FA1AB-3BBA-42E7-AE8C-310BAC9A420F}" destId="{6766F1A3-8F5D-40CB-AAC3-7FD6B96CE3DC}" srcOrd="1" destOrd="4" presId="urn:microsoft.com/office/officeart/2005/8/layout/vList4"/>
    <dgm:cxn modelId="{FDA920D8-A570-411B-BEB1-CA1439671E81}" srcId="{9B0627DB-D504-4080-B608-AA4EA5C1CAAE}" destId="{7D30CF10-88D2-4A6F-BBB7-6AD89A695A3A}" srcOrd="0" destOrd="0" parTransId="{C2DB8C21-B5D3-49B4-90A7-A38972747F9A}" sibTransId="{B088E1E9-05D0-4D89-AC67-DBD84FF9ECEF}"/>
    <dgm:cxn modelId="{18C0679C-23F2-45D3-A261-C99EB6930237}" srcId="{62AD8BC8-0050-4B1F-BD78-FFA1CD80A3D6}" destId="{8A882CF6-6EC5-4917-8FC8-61B6377F536F}" srcOrd="0" destOrd="0" parTransId="{9D55FFC1-65FC-49CF-8107-298631F8710B}" sibTransId="{DEBD8277-4021-429C-8E44-7B78AC59825C}"/>
    <dgm:cxn modelId="{B8ECD0A1-C32C-476F-9E73-0770920501A0}" type="presOf" srcId="{02657109-D9AC-464F-B08F-26DED6D3EE87}" destId="{7C23CCD6-7A0F-4425-B8E8-5B717EC2D4D9}" srcOrd="1" destOrd="2" presId="urn:microsoft.com/office/officeart/2005/8/layout/vList4"/>
    <dgm:cxn modelId="{A558B4D9-04AE-46E5-B785-C9CFF7DB3347}" type="presOf" srcId="{5EAE07C6-FDA7-4AA3-A860-4E0CA03CD659}" destId="{A268CB92-0848-412D-BA2D-AAF1BF835B65}" srcOrd="0" destOrd="2" presId="urn:microsoft.com/office/officeart/2005/8/layout/vList4"/>
    <dgm:cxn modelId="{81FC9E13-5243-4C83-BCFF-46A1817A30E9}" type="presOf" srcId="{62AD8BC8-0050-4B1F-BD78-FFA1CD80A3D6}" destId="{AC8D363E-088F-4B1D-B99C-74E7A313C552}" srcOrd="0" destOrd="0" presId="urn:microsoft.com/office/officeart/2005/8/layout/vList4"/>
    <dgm:cxn modelId="{825F7184-52A9-4663-9410-424BD835B3AC}" srcId="{98A7D03F-19E0-44ED-ACBF-F30E89697DF5}" destId="{62AD8BC8-0050-4B1F-BD78-FFA1CD80A3D6}" srcOrd="2" destOrd="0" parTransId="{D8E9B09B-4775-4BBA-8111-C912960AED78}" sibTransId="{AE1C6831-A4D6-4183-A141-C8E0FCD63A84}"/>
    <dgm:cxn modelId="{916B6520-4F91-462A-AF1F-8A2A5C8E16B0}" srcId="{98A7D03F-19E0-44ED-ACBF-F30E89697DF5}" destId="{178398AD-5663-4F59-9B82-F042A31A70B3}" srcOrd="3" destOrd="0" parTransId="{67AB69A1-3C09-4982-A5FB-729CFAAADA9C}" sibTransId="{7C77FA53-196E-44B3-BC18-584CA4B9E8ED}"/>
    <dgm:cxn modelId="{A16E3BA4-DEEB-4CE1-B59B-6B56E2E70026}" type="presParOf" srcId="{E3E5FFE1-171A-476F-AEA7-1A22BA021300}" destId="{4F5D32C6-A889-47C5-A56D-6AC019533727}" srcOrd="0" destOrd="0" presId="urn:microsoft.com/office/officeart/2005/8/layout/vList4"/>
    <dgm:cxn modelId="{500BEB7F-A6BA-473B-9944-DD86081FA0BB}" type="presParOf" srcId="{4F5D32C6-A889-47C5-A56D-6AC019533727}" destId="{CCF32906-2BB8-4691-BEAC-CCA626A3D39B}" srcOrd="0" destOrd="0" presId="urn:microsoft.com/office/officeart/2005/8/layout/vList4"/>
    <dgm:cxn modelId="{CA769A21-672B-4EBB-A811-471CC836A067}" type="presParOf" srcId="{4F5D32C6-A889-47C5-A56D-6AC019533727}" destId="{43912ECA-B14D-4752-837E-206476ADC1FD}" srcOrd="1" destOrd="0" presId="urn:microsoft.com/office/officeart/2005/8/layout/vList4"/>
    <dgm:cxn modelId="{50789639-B295-4982-BF01-F0E65CD9CD5A}" type="presParOf" srcId="{4F5D32C6-A889-47C5-A56D-6AC019533727}" destId="{1B20EBA9-0DD8-4B1F-BBB0-624D9A5AD733}" srcOrd="2" destOrd="0" presId="urn:microsoft.com/office/officeart/2005/8/layout/vList4"/>
    <dgm:cxn modelId="{495CC69E-9124-4942-AF8C-4FE5238823F6}" type="presParOf" srcId="{E3E5FFE1-171A-476F-AEA7-1A22BA021300}" destId="{FDE06B82-BBA6-4D44-85C3-9C7AAAF3E0B3}" srcOrd="1" destOrd="0" presId="urn:microsoft.com/office/officeart/2005/8/layout/vList4"/>
    <dgm:cxn modelId="{7B6AC438-8112-4776-8BE4-92EE5D44CF65}" type="presParOf" srcId="{E3E5FFE1-171A-476F-AEA7-1A22BA021300}" destId="{74845364-1077-4153-8228-E6239869C880}" srcOrd="2" destOrd="0" presId="urn:microsoft.com/office/officeart/2005/8/layout/vList4"/>
    <dgm:cxn modelId="{52B22F86-C4FB-4EE3-B02A-2369CE528C2B}" type="presParOf" srcId="{74845364-1077-4153-8228-E6239869C880}" destId="{A268CB92-0848-412D-BA2D-AAF1BF835B65}" srcOrd="0" destOrd="0" presId="urn:microsoft.com/office/officeart/2005/8/layout/vList4"/>
    <dgm:cxn modelId="{590153AD-9D10-4281-A7EF-A385D4796CE6}" type="presParOf" srcId="{74845364-1077-4153-8228-E6239869C880}" destId="{F1D9C9AB-4774-4F28-888F-8A28B7231751}" srcOrd="1" destOrd="0" presId="urn:microsoft.com/office/officeart/2005/8/layout/vList4"/>
    <dgm:cxn modelId="{4D5FD607-3BE1-4354-A659-EB404CAB32B3}" type="presParOf" srcId="{74845364-1077-4153-8228-E6239869C880}" destId="{6766F1A3-8F5D-40CB-AAC3-7FD6B96CE3DC}" srcOrd="2" destOrd="0" presId="urn:microsoft.com/office/officeart/2005/8/layout/vList4"/>
    <dgm:cxn modelId="{F74DF6B8-7C57-4517-9520-8DEFB8225B74}" type="presParOf" srcId="{E3E5FFE1-171A-476F-AEA7-1A22BA021300}" destId="{85C43F2F-1138-4A85-A1C9-EAEDB5B19CD9}" srcOrd="3" destOrd="0" presId="urn:microsoft.com/office/officeart/2005/8/layout/vList4"/>
    <dgm:cxn modelId="{02B9C63B-D256-40E1-A3A1-56A2846358C7}" type="presParOf" srcId="{E3E5FFE1-171A-476F-AEA7-1A22BA021300}" destId="{C8E77E47-4EC0-4336-865F-ADB273121294}" srcOrd="4" destOrd="0" presId="urn:microsoft.com/office/officeart/2005/8/layout/vList4"/>
    <dgm:cxn modelId="{C42B841D-BDCB-4752-BF06-68E8AFC6ED8E}" type="presParOf" srcId="{C8E77E47-4EC0-4336-865F-ADB273121294}" destId="{AC8D363E-088F-4B1D-B99C-74E7A313C552}" srcOrd="0" destOrd="0" presId="urn:microsoft.com/office/officeart/2005/8/layout/vList4"/>
    <dgm:cxn modelId="{04010DED-23A4-400E-A78C-4066170F0224}" type="presParOf" srcId="{C8E77E47-4EC0-4336-865F-ADB273121294}" destId="{CED1B653-5B5F-4D42-825A-9C05D91AD90F}" srcOrd="1" destOrd="0" presId="urn:microsoft.com/office/officeart/2005/8/layout/vList4"/>
    <dgm:cxn modelId="{A0102623-B731-418C-9BCC-CA9594050E27}" type="presParOf" srcId="{C8E77E47-4EC0-4336-865F-ADB273121294}" destId="{CF47618D-D526-4BA6-8CC5-F678EB45A415}" srcOrd="2" destOrd="0" presId="urn:microsoft.com/office/officeart/2005/8/layout/vList4"/>
    <dgm:cxn modelId="{A466C3B8-79C3-40F8-A93B-6DD5204725CF}" type="presParOf" srcId="{E3E5FFE1-171A-476F-AEA7-1A22BA021300}" destId="{F6BBC753-AB43-40BC-9ECA-AA17879235A0}" srcOrd="5" destOrd="0" presId="urn:microsoft.com/office/officeart/2005/8/layout/vList4"/>
    <dgm:cxn modelId="{A2D49F69-CB1E-49B6-807E-1C094FDB1804}" type="presParOf" srcId="{E3E5FFE1-171A-476F-AEA7-1A22BA021300}" destId="{37E3F6F7-24F1-4BB1-A795-FB81347EF838}" srcOrd="6" destOrd="0" presId="urn:microsoft.com/office/officeart/2005/8/layout/vList4"/>
    <dgm:cxn modelId="{49124AFB-DB18-45C3-8860-31FE073FF442}" type="presParOf" srcId="{37E3F6F7-24F1-4BB1-A795-FB81347EF838}" destId="{E3D74B97-3C1D-4576-BF19-B6786C25DE5B}" srcOrd="0" destOrd="0" presId="urn:microsoft.com/office/officeart/2005/8/layout/vList4"/>
    <dgm:cxn modelId="{4FDE60F7-AC77-4F28-8178-50394D36D66E}" type="presParOf" srcId="{37E3F6F7-24F1-4BB1-A795-FB81347EF838}" destId="{00C90AB6-3D18-446A-924A-E3EC8DC3F5D1}" srcOrd="1" destOrd="0" presId="urn:microsoft.com/office/officeart/2005/8/layout/vList4"/>
    <dgm:cxn modelId="{CCA8926A-20D8-431D-BC32-8C92A3DAD161}" type="presParOf" srcId="{37E3F6F7-24F1-4BB1-A795-FB81347EF838}" destId="{7C23CCD6-7A0F-4425-B8E8-5B717EC2D4D9}" srcOrd="2" destOrd="0" presId="urn:microsoft.com/office/officeart/2005/8/layout/vList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3E0F85-170F-4CC8-94D5-F76F2F9AFDB3}" type="doc">
      <dgm:prSet loTypeId="urn:microsoft.com/office/officeart/2005/8/layout/vList5" loCatId="list" qsTypeId="urn:microsoft.com/office/officeart/2005/8/quickstyle/3d2" qsCatId="3D" csTypeId="urn:microsoft.com/office/officeart/2005/8/colors/accent6_5" csCatId="accent6" phldr="1"/>
      <dgm:spPr/>
      <dgm:t>
        <a:bodyPr/>
        <a:lstStyle/>
        <a:p>
          <a:endParaRPr lang="el-GR"/>
        </a:p>
      </dgm:t>
    </dgm:pt>
    <dgm:pt modelId="{B6FD923D-D357-48A9-93E7-E81C376E79BE}">
      <dgm:prSet phldrT="[Κείμενο]"/>
      <dgm:spPr>
        <a:solidFill>
          <a:srgbClr val="00B0F0"/>
        </a:solidFill>
      </dgm:spPr>
      <dgm:t>
        <a:bodyPr/>
        <a:lstStyle/>
        <a:p>
          <a:r>
            <a:rPr lang="el-GR" b="1" dirty="0" smtClean="0"/>
            <a:t>Σχεδιασμός και Προκήρυξη Δράσεων</a:t>
          </a:r>
          <a:endParaRPr lang="el-GR" dirty="0"/>
        </a:p>
      </dgm:t>
    </dgm:pt>
    <dgm:pt modelId="{816D6A4A-9260-4E86-9967-8B7381AB731A}" type="parTrans" cxnId="{A8F71262-DE89-4B2C-8B25-507C0595121A}">
      <dgm:prSet/>
      <dgm:spPr/>
      <dgm:t>
        <a:bodyPr/>
        <a:lstStyle/>
        <a:p>
          <a:endParaRPr lang="el-GR"/>
        </a:p>
      </dgm:t>
    </dgm:pt>
    <dgm:pt modelId="{83B3299F-6DD1-40FB-877F-9DF85B2138FA}" type="sibTrans" cxnId="{A8F71262-DE89-4B2C-8B25-507C0595121A}">
      <dgm:prSet/>
      <dgm:spPr/>
      <dgm:t>
        <a:bodyPr/>
        <a:lstStyle/>
        <a:p>
          <a:endParaRPr lang="el-GR"/>
        </a:p>
      </dgm:t>
    </dgm:pt>
    <dgm:pt modelId="{9FFE4974-AEE1-4AB1-ACF5-43B4F9E11A0C}">
      <dgm:prSet phldrT="[Κείμενο]"/>
      <dgm:spPr/>
      <dgm:t>
        <a:bodyPr/>
        <a:lstStyle/>
        <a:p>
          <a:r>
            <a:rPr lang="el-GR" b="0" dirty="0" smtClean="0"/>
            <a:t>Καταλληλότητα / Ανταπόκριση Δράσεων στις ανάγκες των Επιχειρήσεων και της Αγοράς</a:t>
          </a:r>
          <a:endParaRPr lang="el-GR" b="0" dirty="0"/>
        </a:p>
      </dgm:t>
    </dgm:pt>
    <dgm:pt modelId="{43F89935-F607-4B9F-A0CA-54985B1D8F80}" type="parTrans" cxnId="{7345AF1A-45FE-4BCD-B0C4-1A863A67ADEC}">
      <dgm:prSet/>
      <dgm:spPr/>
      <dgm:t>
        <a:bodyPr/>
        <a:lstStyle/>
        <a:p>
          <a:endParaRPr lang="el-GR"/>
        </a:p>
      </dgm:t>
    </dgm:pt>
    <dgm:pt modelId="{7B0A6334-2AC0-4506-9E49-6E2F2839D900}" type="sibTrans" cxnId="{7345AF1A-45FE-4BCD-B0C4-1A863A67ADEC}">
      <dgm:prSet/>
      <dgm:spPr/>
      <dgm:t>
        <a:bodyPr/>
        <a:lstStyle/>
        <a:p>
          <a:endParaRPr lang="el-GR"/>
        </a:p>
      </dgm:t>
    </dgm:pt>
    <dgm:pt modelId="{CCF89537-C1E8-4886-A5BD-10CB4F891424}">
      <dgm:prSet phldrT="[Κείμενο]"/>
      <dgm:spPr>
        <a:solidFill>
          <a:srgbClr val="00B0F0"/>
        </a:solidFill>
      </dgm:spPr>
      <dgm:t>
        <a:bodyPr/>
        <a:lstStyle/>
        <a:p>
          <a:r>
            <a:rPr lang="el-GR" b="1" dirty="0" smtClean="0"/>
            <a:t>Ενέργειες Πληροφόρησης και Δημοσιότητας</a:t>
          </a:r>
          <a:endParaRPr lang="el-GR" b="1" dirty="0"/>
        </a:p>
      </dgm:t>
    </dgm:pt>
    <dgm:pt modelId="{AED1C538-F870-4842-88FF-5AA87883799E}" type="parTrans" cxnId="{691C9FD7-DB89-4B87-A1D8-4B9511E39664}">
      <dgm:prSet/>
      <dgm:spPr/>
      <dgm:t>
        <a:bodyPr/>
        <a:lstStyle/>
        <a:p>
          <a:endParaRPr lang="el-GR"/>
        </a:p>
      </dgm:t>
    </dgm:pt>
    <dgm:pt modelId="{129AD65D-F1CD-4912-8682-88262F9BEF96}" type="sibTrans" cxnId="{691C9FD7-DB89-4B87-A1D8-4B9511E39664}">
      <dgm:prSet/>
      <dgm:spPr/>
      <dgm:t>
        <a:bodyPr/>
        <a:lstStyle/>
        <a:p>
          <a:endParaRPr lang="el-GR"/>
        </a:p>
      </dgm:t>
    </dgm:pt>
    <dgm:pt modelId="{FFC82D22-72C6-46AE-BCB7-AB6E38FA7F73}">
      <dgm:prSet phldrT="[Κείμενο]"/>
      <dgm:spPr/>
      <dgm:t>
        <a:bodyPr/>
        <a:lstStyle/>
        <a:p>
          <a:r>
            <a:rPr lang="el-GR" b="0" dirty="0" smtClean="0"/>
            <a:t>Στόχευση, Επάρκεια και Αποτελεσματικότητα Ενεργειών </a:t>
          </a:r>
          <a:r>
            <a:rPr lang="en-US" b="0" dirty="0" smtClean="0"/>
            <a:t>   </a:t>
          </a:r>
          <a:r>
            <a:rPr lang="el-GR" b="0" dirty="0" smtClean="0"/>
            <a:t>Π + Δ για την προσέλκυση Υποψήφιων Επενδυτών</a:t>
          </a:r>
          <a:endParaRPr lang="el-GR" b="0" dirty="0"/>
        </a:p>
      </dgm:t>
    </dgm:pt>
    <dgm:pt modelId="{364E5510-F8EF-445E-9C5C-A92FF628720C}" type="parTrans" cxnId="{089417F1-B2E8-4FFD-8846-47249D128DF0}">
      <dgm:prSet/>
      <dgm:spPr/>
      <dgm:t>
        <a:bodyPr/>
        <a:lstStyle/>
        <a:p>
          <a:endParaRPr lang="el-GR"/>
        </a:p>
      </dgm:t>
    </dgm:pt>
    <dgm:pt modelId="{0DD4346F-9A22-49A2-A1B1-959F29153860}" type="sibTrans" cxnId="{089417F1-B2E8-4FFD-8846-47249D128DF0}">
      <dgm:prSet/>
      <dgm:spPr/>
      <dgm:t>
        <a:bodyPr/>
        <a:lstStyle/>
        <a:p>
          <a:endParaRPr lang="el-GR"/>
        </a:p>
      </dgm:t>
    </dgm:pt>
    <dgm:pt modelId="{A219B8A6-C05B-40AB-8DD4-29EA78C21DB6}">
      <dgm:prSet phldrT="[Κείμενο]"/>
      <dgm:spPr>
        <a:solidFill>
          <a:srgbClr val="00B0F0"/>
        </a:solidFill>
      </dgm:spPr>
      <dgm:t>
        <a:bodyPr/>
        <a:lstStyle/>
        <a:p>
          <a:r>
            <a:rPr lang="el-GR" b="1" dirty="0" smtClean="0"/>
            <a:t>Υποβολή Πρότασης </a:t>
          </a:r>
          <a:endParaRPr lang="el-GR" b="1" dirty="0"/>
        </a:p>
      </dgm:t>
    </dgm:pt>
    <dgm:pt modelId="{D3457D6A-C6F1-47AC-A5DB-E082A419EA6B}" type="parTrans" cxnId="{208E4B8B-4E40-497C-B427-0127EAEEE401}">
      <dgm:prSet/>
      <dgm:spPr/>
      <dgm:t>
        <a:bodyPr/>
        <a:lstStyle/>
        <a:p>
          <a:endParaRPr lang="el-GR"/>
        </a:p>
      </dgm:t>
    </dgm:pt>
    <dgm:pt modelId="{CB6F419A-8693-48FA-AA1B-E85C52494328}" type="sibTrans" cxnId="{208E4B8B-4E40-497C-B427-0127EAEEE401}">
      <dgm:prSet/>
      <dgm:spPr/>
      <dgm:t>
        <a:bodyPr/>
        <a:lstStyle/>
        <a:p>
          <a:endParaRPr lang="el-GR"/>
        </a:p>
      </dgm:t>
    </dgm:pt>
    <dgm:pt modelId="{5AA33038-D047-48F0-A340-C392CC0415C5}">
      <dgm:prSet phldrT="[Κείμενο]"/>
      <dgm:spPr/>
      <dgm:t>
        <a:bodyPr/>
        <a:lstStyle/>
        <a:p>
          <a:r>
            <a:rPr lang="el-GR" b="0" dirty="0" smtClean="0"/>
            <a:t>Ευκολία Υποβολής Πρότασης</a:t>
          </a:r>
          <a:endParaRPr lang="el-GR" b="0" dirty="0"/>
        </a:p>
      </dgm:t>
    </dgm:pt>
    <dgm:pt modelId="{90B16E1B-9447-40BB-9437-07A37D7858B0}" type="parTrans" cxnId="{66C49C67-5F29-40B2-B1F2-6F62EB5FB47E}">
      <dgm:prSet/>
      <dgm:spPr/>
      <dgm:t>
        <a:bodyPr/>
        <a:lstStyle/>
        <a:p>
          <a:endParaRPr lang="el-GR"/>
        </a:p>
      </dgm:t>
    </dgm:pt>
    <dgm:pt modelId="{61CF3240-DF21-40CD-A9AA-D31AF246D54F}" type="sibTrans" cxnId="{66C49C67-5F29-40B2-B1F2-6F62EB5FB47E}">
      <dgm:prSet/>
      <dgm:spPr/>
      <dgm:t>
        <a:bodyPr/>
        <a:lstStyle/>
        <a:p>
          <a:endParaRPr lang="el-GR"/>
        </a:p>
      </dgm:t>
    </dgm:pt>
    <dgm:pt modelId="{EEC3DBC5-CAAB-4AC4-AF41-02D59515C1BC}">
      <dgm:prSet phldrT="[Κείμενο]"/>
      <dgm:spPr/>
      <dgm:t>
        <a:bodyPr/>
        <a:lstStyle/>
        <a:p>
          <a:r>
            <a:rPr lang="el-GR" b="0" dirty="0" smtClean="0"/>
            <a:t>Επάρκεια Διαθέσιμου Χρόνου για υποβολή πρότασης</a:t>
          </a:r>
          <a:endParaRPr lang="el-GR" b="0" dirty="0"/>
        </a:p>
      </dgm:t>
    </dgm:pt>
    <dgm:pt modelId="{4FD2D03C-D98C-41C3-B6CA-EA2BFF1AF6CA}" type="parTrans" cxnId="{61129FAA-6644-4839-8F34-27118C876135}">
      <dgm:prSet/>
      <dgm:spPr/>
      <dgm:t>
        <a:bodyPr/>
        <a:lstStyle/>
        <a:p>
          <a:endParaRPr lang="el-GR"/>
        </a:p>
      </dgm:t>
    </dgm:pt>
    <dgm:pt modelId="{449384F0-BB0F-45E4-A6FE-9193BE00CDF4}" type="sibTrans" cxnId="{61129FAA-6644-4839-8F34-27118C876135}">
      <dgm:prSet/>
      <dgm:spPr/>
      <dgm:t>
        <a:bodyPr/>
        <a:lstStyle/>
        <a:p>
          <a:endParaRPr lang="el-GR"/>
        </a:p>
      </dgm:t>
    </dgm:pt>
    <dgm:pt modelId="{0F93D80C-91A8-4970-A809-8481673024C7}">
      <dgm:prSet phldrT="[Κείμενο]"/>
      <dgm:spPr>
        <a:solidFill>
          <a:srgbClr val="00B0F0"/>
        </a:solidFill>
      </dgm:spPr>
      <dgm:t>
        <a:bodyPr/>
        <a:lstStyle/>
        <a:p>
          <a:r>
            <a:rPr lang="el-GR" b="1" dirty="0" smtClean="0"/>
            <a:t>Έλεγχος και Αξιολόγηση Πρότασης </a:t>
          </a:r>
          <a:endParaRPr lang="el-GR" b="1" dirty="0"/>
        </a:p>
      </dgm:t>
    </dgm:pt>
    <dgm:pt modelId="{29D223B6-4DFE-43E6-BEBC-6ABD6FF8A4BB}" type="parTrans" cxnId="{78DD2F38-33ED-4FA5-B59D-0DFE6BACBFF7}">
      <dgm:prSet/>
      <dgm:spPr/>
      <dgm:t>
        <a:bodyPr/>
        <a:lstStyle/>
        <a:p>
          <a:endParaRPr lang="el-GR"/>
        </a:p>
      </dgm:t>
    </dgm:pt>
    <dgm:pt modelId="{B0A6740F-D33E-4369-8DBA-95A15267D6B7}" type="sibTrans" cxnId="{78DD2F38-33ED-4FA5-B59D-0DFE6BACBFF7}">
      <dgm:prSet/>
      <dgm:spPr/>
      <dgm:t>
        <a:bodyPr/>
        <a:lstStyle/>
        <a:p>
          <a:endParaRPr lang="el-GR"/>
        </a:p>
      </dgm:t>
    </dgm:pt>
    <dgm:pt modelId="{EE450C2F-E93F-4DDA-8C03-86D7D2B185BD}">
      <dgm:prSet phldrT="[Κείμενο]"/>
      <dgm:spPr/>
      <dgm:t>
        <a:bodyPr/>
        <a:lstStyle/>
        <a:p>
          <a:r>
            <a:rPr lang="el-GR" b="0" dirty="0" smtClean="0"/>
            <a:t>Σύντομος Χρόνος Διεκπεραίωσης</a:t>
          </a:r>
          <a:endParaRPr lang="el-GR" b="0" dirty="0"/>
        </a:p>
      </dgm:t>
    </dgm:pt>
    <dgm:pt modelId="{A1F9AFB1-B882-4B12-9F46-EFF384664767}" type="parTrans" cxnId="{D4BE9450-B182-4396-AD92-8B46BFF07B06}">
      <dgm:prSet/>
      <dgm:spPr/>
      <dgm:t>
        <a:bodyPr/>
        <a:lstStyle/>
        <a:p>
          <a:endParaRPr lang="el-GR"/>
        </a:p>
      </dgm:t>
    </dgm:pt>
    <dgm:pt modelId="{0A5BA4CE-0EC4-4624-A31F-F5D596467409}" type="sibTrans" cxnId="{D4BE9450-B182-4396-AD92-8B46BFF07B06}">
      <dgm:prSet/>
      <dgm:spPr/>
      <dgm:t>
        <a:bodyPr/>
        <a:lstStyle/>
        <a:p>
          <a:endParaRPr lang="el-GR"/>
        </a:p>
      </dgm:t>
    </dgm:pt>
    <dgm:pt modelId="{975BFCB8-6EA7-41DC-968F-6B18FFABEAD2}">
      <dgm:prSet phldrT="[Κείμενο]"/>
      <dgm:spPr/>
      <dgm:t>
        <a:bodyPr/>
        <a:lstStyle/>
        <a:p>
          <a:r>
            <a:rPr lang="el-GR" b="0" dirty="0" smtClean="0"/>
            <a:t>Διαφάνεια και ισότιμη μεταχείριση δικαιούχων</a:t>
          </a:r>
          <a:endParaRPr lang="el-GR" b="0" dirty="0"/>
        </a:p>
      </dgm:t>
    </dgm:pt>
    <dgm:pt modelId="{E80D02A8-2161-48E9-97C7-D6CB86A598B3}" type="parTrans" cxnId="{AB713BBF-D2D3-4E34-8AA8-21DF4AD3C497}">
      <dgm:prSet/>
      <dgm:spPr/>
      <dgm:t>
        <a:bodyPr/>
        <a:lstStyle/>
        <a:p>
          <a:endParaRPr lang="el-GR"/>
        </a:p>
      </dgm:t>
    </dgm:pt>
    <dgm:pt modelId="{ACDCE0C7-AB40-482C-AA53-74E4AACB06A0}" type="sibTrans" cxnId="{AB713BBF-D2D3-4E34-8AA8-21DF4AD3C497}">
      <dgm:prSet/>
      <dgm:spPr/>
      <dgm:t>
        <a:bodyPr/>
        <a:lstStyle/>
        <a:p>
          <a:endParaRPr lang="el-GR"/>
        </a:p>
      </dgm:t>
    </dgm:pt>
    <dgm:pt modelId="{744C09C2-C29A-4BEF-98F3-6AB0E733B487}">
      <dgm:prSet phldrT="[Κείμενο]"/>
      <dgm:spPr>
        <a:solidFill>
          <a:srgbClr val="00B0F0"/>
        </a:solidFill>
      </dgm:spPr>
      <dgm:t>
        <a:bodyPr/>
        <a:lstStyle/>
        <a:p>
          <a:r>
            <a:rPr lang="el-GR" b="1" dirty="0" smtClean="0"/>
            <a:t>Υλοποίηση Πράξης</a:t>
          </a:r>
          <a:endParaRPr lang="el-GR" b="1" dirty="0"/>
        </a:p>
      </dgm:t>
    </dgm:pt>
    <dgm:pt modelId="{5E83FF38-66AB-4109-83B3-B748DE2F8826}" type="parTrans" cxnId="{06CE5047-6156-4809-A611-81FECB69F7B8}">
      <dgm:prSet/>
      <dgm:spPr/>
      <dgm:t>
        <a:bodyPr/>
        <a:lstStyle/>
        <a:p>
          <a:endParaRPr lang="el-GR"/>
        </a:p>
      </dgm:t>
    </dgm:pt>
    <dgm:pt modelId="{1CDBB738-6A79-4422-A544-3F601EF58AB7}" type="sibTrans" cxnId="{06CE5047-6156-4809-A611-81FECB69F7B8}">
      <dgm:prSet/>
      <dgm:spPr/>
      <dgm:t>
        <a:bodyPr/>
        <a:lstStyle/>
        <a:p>
          <a:endParaRPr lang="el-GR"/>
        </a:p>
      </dgm:t>
    </dgm:pt>
    <dgm:pt modelId="{DA361F64-DEF8-45CF-924B-30600DB2D68C}">
      <dgm:prSet phldrT="[Κείμενο]"/>
      <dgm:spPr/>
      <dgm:t>
        <a:bodyPr/>
        <a:lstStyle/>
        <a:p>
          <a:r>
            <a:rPr lang="el-GR" b="0" dirty="0" smtClean="0"/>
            <a:t>Σύντομος Χρόνος Εξέτασης και Ανταπόκρισης σε Αιτήματα</a:t>
          </a:r>
          <a:endParaRPr lang="el-GR" b="0" dirty="0"/>
        </a:p>
      </dgm:t>
    </dgm:pt>
    <dgm:pt modelId="{0D456804-57A3-4EEE-BCC6-26910755F514}" type="parTrans" cxnId="{CC41916A-DC08-4F0C-98F6-D9E295029194}">
      <dgm:prSet/>
      <dgm:spPr/>
      <dgm:t>
        <a:bodyPr/>
        <a:lstStyle/>
        <a:p>
          <a:endParaRPr lang="el-GR"/>
        </a:p>
      </dgm:t>
    </dgm:pt>
    <dgm:pt modelId="{70518DD7-D6E4-4D6C-A381-E8B17CF58F26}" type="sibTrans" cxnId="{CC41916A-DC08-4F0C-98F6-D9E295029194}">
      <dgm:prSet/>
      <dgm:spPr/>
      <dgm:t>
        <a:bodyPr/>
        <a:lstStyle/>
        <a:p>
          <a:endParaRPr lang="el-GR"/>
        </a:p>
      </dgm:t>
    </dgm:pt>
    <dgm:pt modelId="{4BB795E4-A488-45A9-AF2A-8FF88BF81604}">
      <dgm:prSet phldrT="[Κείμενο]"/>
      <dgm:spPr/>
      <dgm:t>
        <a:bodyPr/>
        <a:lstStyle/>
        <a:p>
          <a:r>
            <a:rPr lang="el-GR" b="0" dirty="0" smtClean="0"/>
            <a:t>Σύντομος Χρόνος Εκτέλεσης Πληρωμών</a:t>
          </a:r>
          <a:endParaRPr lang="el-GR" b="0" dirty="0"/>
        </a:p>
      </dgm:t>
    </dgm:pt>
    <dgm:pt modelId="{75091B81-64AF-43D5-9FAD-CB1B7B4BABF7}" type="parTrans" cxnId="{637C8012-6772-429C-9BC7-BA3E86FBD522}">
      <dgm:prSet/>
      <dgm:spPr/>
      <dgm:t>
        <a:bodyPr/>
        <a:lstStyle/>
        <a:p>
          <a:endParaRPr lang="el-GR"/>
        </a:p>
      </dgm:t>
    </dgm:pt>
    <dgm:pt modelId="{2D5B8FB4-CC3A-4FEA-8A53-1D96317B74B4}" type="sibTrans" cxnId="{637C8012-6772-429C-9BC7-BA3E86FBD522}">
      <dgm:prSet/>
      <dgm:spPr/>
      <dgm:t>
        <a:bodyPr/>
        <a:lstStyle/>
        <a:p>
          <a:endParaRPr lang="el-GR"/>
        </a:p>
      </dgm:t>
    </dgm:pt>
    <dgm:pt modelId="{9920D922-B205-4B8E-AA28-8BC9C9011C5A}">
      <dgm:prSet phldrT="[Κείμενο]" custT="1"/>
      <dgm:spPr>
        <a:solidFill>
          <a:srgbClr val="00B0F0"/>
        </a:solidFill>
      </dgm:spPr>
      <dgm:t>
        <a:bodyPr/>
        <a:lstStyle/>
        <a:p>
          <a:r>
            <a:rPr lang="el-GR" sz="2000" b="1" dirty="0" smtClean="0"/>
            <a:t>ΣΤΑΔΙΑ</a:t>
          </a:r>
          <a:endParaRPr lang="el-GR" sz="2000" b="1" dirty="0"/>
        </a:p>
      </dgm:t>
    </dgm:pt>
    <dgm:pt modelId="{8DD20B47-C72D-4740-A150-6E2D28A8B26F}" type="parTrans" cxnId="{DA16FEAD-B1D0-46BE-973B-8189AEB9AE21}">
      <dgm:prSet/>
      <dgm:spPr/>
      <dgm:t>
        <a:bodyPr/>
        <a:lstStyle/>
        <a:p>
          <a:endParaRPr lang="el-GR"/>
        </a:p>
      </dgm:t>
    </dgm:pt>
    <dgm:pt modelId="{4C668E01-7E44-47E9-AC79-3AF82E371838}" type="sibTrans" cxnId="{DA16FEAD-B1D0-46BE-973B-8189AEB9AE21}">
      <dgm:prSet/>
      <dgm:spPr/>
      <dgm:t>
        <a:bodyPr/>
        <a:lstStyle/>
        <a:p>
          <a:endParaRPr lang="el-GR"/>
        </a:p>
      </dgm:t>
    </dgm:pt>
    <dgm:pt modelId="{E1259A2F-5FD6-4ACD-81B1-B20AA4FD0DB4}">
      <dgm:prSet phldrT="[Κείμενο]" custT="1"/>
      <dgm:spPr/>
      <dgm:t>
        <a:bodyPr/>
        <a:lstStyle/>
        <a:p>
          <a:r>
            <a:rPr lang="en-US" sz="2000" b="1" dirty="0" smtClean="0"/>
            <a:t>K</a:t>
          </a:r>
          <a:r>
            <a:rPr lang="el-GR" sz="2000" b="1" dirty="0" smtClean="0"/>
            <a:t>ΡΙΤΗΡΙΟ ΙΚΑΝΟΠΟΙΗΣΗΣ ΣΤΑΔΙΟΥ</a:t>
          </a:r>
          <a:endParaRPr lang="el-GR" sz="2000" b="1" dirty="0"/>
        </a:p>
      </dgm:t>
    </dgm:pt>
    <dgm:pt modelId="{E69248C4-4908-4863-A8C2-7AE4E97047D5}" type="parTrans" cxnId="{87328558-B9C8-4B2E-ABA5-1A4CD7BEDED2}">
      <dgm:prSet/>
      <dgm:spPr/>
      <dgm:t>
        <a:bodyPr/>
        <a:lstStyle/>
        <a:p>
          <a:endParaRPr lang="el-GR"/>
        </a:p>
      </dgm:t>
    </dgm:pt>
    <dgm:pt modelId="{5A2EE094-B28E-4CC8-AC8A-94B7ABCD93BB}" type="sibTrans" cxnId="{87328558-B9C8-4B2E-ABA5-1A4CD7BEDED2}">
      <dgm:prSet/>
      <dgm:spPr/>
      <dgm:t>
        <a:bodyPr/>
        <a:lstStyle/>
        <a:p>
          <a:endParaRPr lang="el-GR"/>
        </a:p>
      </dgm:t>
    </dgm:pt>
    <dgm:pt modelId="{B411A4A9-C433-41B5-81DC-0677A49FB8AB}" type="pres">
      <dgm:prSet presAssocID="{B33E0F85-170F-4CC8-94D5-F76F2F9AFDB3}" presName="Name0" presStyleCnt="0">
        <dgm:presLayoutVars>
          <dgm:dir/>
          <dgm:animLvl val="lvl"/>
          <dgm:resizeHandles val="exact"/>
        </dgm:presLayoutVars>
      </dgm:prSet>
      <dgm:spPr/>
      <dgm:t>
        <a:bodyPr/>
        <a:lstStyle/>
        <a:p>
          <a:endParaRPr lang="el-GR"/>
        </a:p>
      </dgm:t>
    </dgm:pt>
    <dgm:pt modelId="{53312A10-276D-4831-A4CF-374028B792B6}" type="pres">
      <dgm:prSet presAssocID="{9920D922-B205-4B8E-AA28-8BC9C9011C5A}" presName="linNode" presStyleCnt="0"/>
      <dgm:spPr/>
      <dgm:t>
        <a:bodyPr/>
        <a:lstStyle/>
        <a:p>
          <a:endParaRPr lang="el-GR"/>
        </a:p>
      </dgm:t>
    </dgm:pt>
    <dgm:pt modelId="{6FEF060D-081B-4543-8F1A-67A5B493018A}" type="pres">
      <dgm:prSet presAssocID="{9920D922-B205-4B8E-AA28-8BC9C9011C5A}" presName="parentText" presStyleLbl="node1" presStyleIdx="0" presStyleCnt="6">
        <dgm:presLayoutVars>
          <dgm:chMax val="1"/>
          <dgm:bulletEnabled val="1"/>
        </dgm:presLayoutVars>
      </dgm:prSet>
      <dgm:spPr/>
      <dgm:t>
        <a:bodyPr/>
        <a:lstStyle/>
        <a:p>
          <a:endParaRPr lang="el-GR"/>
        </a:p>
      </dgm:t>
    </dgm:pt>
    <dgm:pt modelId="{9F6B5EB0-11D5-46A9-B199-8C30DBCFA451}" type="pres">
      <dgm:prSet presAssocID="{9920D922-B205-4B8E-AA28-8BC9C9011C5A}" presName="descendantText" presStyleLbl="alignAccFollowNode1" presStyleIdx="0" presStyleCnt="6">
        <dgm:presLayoutVars>
          <dgm:bulletEnabled val="1"/>
        </dgm:presLayoutVars>
      </dgm:prSet>
      <dgm:spPr/>
      <dgm:t>
        <a:bodyPr/>
        <a:lstStyle/>
        <a:p>
          <a:endParaRPr lang="el-GR"/>
        </a:p>
      </dgm:t>
    </dgm:pt>
    <dgm:pt modelId="{5EF9C261-8604-45A6-9458-2FCDC1A7EF27}" type="pres">
      <dgm:prSet presAssocID="{4C668E01-7E44-47E9-AC79-3AF82E371838}" presName="sp" presStyleCnt="0"/>
      <dgm:spPr/>
      <dgm:t>
        <a:bodyPr/>
        <a:lstStyle/>
        <a:p>
          <a:endParaRPr lang="el-GR"/>
        </a:p>
      </dgm:t>
    </dgm:pt>
    <dgm:pt modelId="{FFB0E11A-339B-4288-82C0-FEBEFB2EDEFE}" type="pres">
      <dgm:prSet presAssocID="{B6FD923D-D357-48A9-93E7-E81C376E79BE}" presName="linNode" presStyleCnt="0"/>
      <dgm:spPr/>
      <dgm:t>
        <a:bodyPr/>
        <a:lstStyle/>
        <a:p>
          <a:endParaRPr lang="el-GR"/>
        </a:p>
      </dgm:t>
    </dgm:pt>
    <dgm:pt modelId="{98546CBA-BDFB-4B82-9465-AD3419C871A4}" type="pres">
      <dgm:prSet presAssocID="{B6FD923D-D357-48A9-93E7-E81C376E79BE}" presName="parentText" presStyleLbl="node1" presStyleIdx="1" presStyleCnt="6">
        <dgm:presLayoutVars>
          <dgm:chMax val="1"/>
          <dgm:bulletEnabled val="1"/>
        </dgm:presLayoutVars>
      </dgm:prSet>
      <dgm:spPr/>
      <dgm:t>
        <a:bodyPr/>
        <a:lstStyle/>
        <a:p>
          <a:endParaRPr lang="el-GR"/>
        </a:p>
      </dgm:t>
    </dgm:pt>
    <dgm:pt modelId="{32455C12-8E95-4B17-837E-2E2E23AA36B4}" type="pres">
      <dgm:prSet presAssocID="{B6FD923D-D357-48A9-93E7-E81C376E79BE}" presName="descendantText" presStyleLbl="alignAccFollowNode1" presStyleIdx="1" presStyleCnt="6">
        <dgm:presLayoutVars>
          <dgm:bulletEnabled val="1"/>
        </dgm:presLayoutVars>
      </dgm:prSet>
      <dgm:spPr/>
      <dgm:t>
        <a:bodyPr/>
        <a:lstStyle/>
        <a:p>
          <a:endParaRPr lang="el-GR"/>
        </a:p>
      </dgm:t>
    </dgm:pt>
    <dgm:pt modelId="{43D8A881-F1EB-49FF-A896-3E3D6FE4556F}" type="pres">
      <dgm:prSet presAssocID="{83B3299F-6DD1-40FB-877F-9DF85B2138FA}" presName="sp" presStyleCnt="0"/>
      <dgm:spPr/>
      <dgm:t>
        <a:bodyPr/>
        <a:lstStyle/>
        <a:p>
          <a:endParaRPr lang="el-GR"/>
        </a:p>
      </dgm:t>
    </dgm:pt>
    <dgm:pt modelId="{5DB7CF61-696F-455B-9D19-4C1AC886F02B}" type="pres">
      <dgm:prSet presAssocID="{CCF89537-C1E8-4886-A5BD-10CB4F891424}" presName="linNode" presStyleCnt="0"/>
      <dgm:spPr/>
      <dgm:t>
        <a:bodyPr/>
        <a:lstStyle/>
        <a:p>
          <a:endParaRPr lang="el-GR"/>
        </a:p>
      </dgm:t>
    </dgm:pt>
    <dgm:pt modelId="{A75AE5F9-1AD8-4488-A7AD-504363608579}" type="pres">
      <dgm:prSet presAssocID="{CCF89537-C1E8-4886-A5BD-10CB4F891424}" presName="parentText" presStyleLbl="node1" presStyleIdx="2" presStyleCnt="6">
        <dgm:presLayoutVars>
          <dgm:chMax val="1"/>
          <dgm:bulletEnabled val="1"/>
        </dgm:presLayoutVars>
      </dgm:prSet>
      <dgm:spPr/>
      <dgm:t>
        <a:bodyPr/>
        <a:lstStyle/>
        <a:p>
          <a:endParaRPr lang="el-GR"/>
        </a:p>
      </dgm:t>
    </dgm:pt>
    <dgm:pt modelId="{338230C3-5A31-495E-8CA4-F99127E1DB28}" type="pres">
      <dgm:prSet presAssocID="{CCF89537-C1E8-4886-A5BD-10CB4F891424}" presName="descendantText" presStyleLbl="alignAccFollowNode1" presStyleIdx="2" presStyleCnt="6">
        <dgm:presLayoutVars>
          <dgm:bulletEnabled val="1"/>
        </dgm:presLayoutVars>
      </dgm:prSet>
      <dgm:spPr/>
      <dgm:t>
        <a:bodyPr/>
        <a:lstStyle/>
        <a:p>
          <a:endParaRPr lang="el-GR"/>
        </a:p>
      </dgm:t>
    </dgm:pt>
    <dgm:pt modelId="{45B6F065-48B2-4C53-80B7-031D25DF2093}" type="pres">
      <dgm:prSet presAssocID="{129AD65D-F1CD-4912-8682-88262F9BEF96}" presName="sp" presStyleCnt="0"/>
      <dgm:spPr/>
      <dgm:t>
        <a:bodyPr/>
        <a:lstStyle/>
        <a:p>
          <a:endParaRPr lang="el-GR"/>
        </a:p>
      </dgm:t>
    </dgm:pt>
    <dgm:pt modelId="{5743619D-9104-4569-8262-9CC807CF5307}" type="pres">
      <dgm:prSet presAssocID="{A219B8A6-C05B-40AB-8DD4-29EA78C21DB6}" presName="linNode" presStyleCnt="0"/>
      <dgm:spPr/>
      <dgm:t>
        <a:bodyPr/>
        <a:lstStyle/>
        <a:p>
          <a:endParaRPr lang="el-GR"/>
        </a:p>
      </dgm:t>
    </dgm:pt>
    <dgm:pt modelId="{531FF280-FE4E-46A6-91C8-7A2970F826FF}" type="pres">
      <dgm:prSet presAssocID="{A219B8A6-C05B-40AB-8DD4-29EA78C21DB6}" presName="parentText" presStyleLbl="node1" presStyleIdx="3" presStyleCnt="6">
        <dgm:presLayoutVars>
          <dgm:chMax val="1"/>
          <dgm:bulletEnabled val="1"/>
        </dgm:presLayoutVars>
      </dgm:prSet>
      <dgm:spPr/>
      <dgm:t>
        <a:bodyPr/>
        <a:lstStyle/>
        <a:p>
          <a:endParaRPr lang="el-GR"/>
        </a:p>
      </dgm:t>
    </dgm:pt>
    <dgm:pt modelId="{B41956A3-8A78-481F-BEBC-A7D8914112AD}" type="pres">
      <dgm:prSet presAssocID="{A219B8A6-C05B-40AB-8DD4-29EA78C21DB6}" presName="descendantText" presStyleLbl="alignAccFollowNode1" presStyleIdx="3" presStyleCnt="6">
        <dgm:presLayoutVars>
          <dgm:bulletEnabled val="1"/>
        </dgm:presLayoutVars>
      </dgm:prSet>
      <dgm:spPr/>
      <dgm:t>
        <a:bodyPr/>
        <a:lstStyle/>
        <a:p>
          <a:endParaRPr lang="el-GR"/>
        </a:p>
      </dgm:t>
    </dgm:pt>
    <dgm:pt modelId="{7DAE4798-C190-46A9-BA58-652566E8EBC1}" type="pres">
      <dgm:prSet presAssocID="{CB6F419A-8693-48FA-AA1B-E85C52494328}" presName="sp" presStyleCnt="0"/>
      <dgm:spPr/>
      <dgm:t>
        <a:bodyPr/>
        <a:lstStyle/>
        <a:p>
          <a:endParaRPr lang="el-GR"/>
        </a:p>
      </dgm:t>
    </dgm:pt>
    <dgm:pt modelId="{D15DA10D-70D1-420C-B392-CB3E7B34DAE0}" type="pres">
      <dgm:prSet presAssocID="{0F93D80C-91A8-4970-A809-8481673024C7}" presName="linNode" presStyleCnt="0"/>
      <dgm:spPr/>
      <dgm:t>
        <a:bodyPr/>
        <a:lstStyle/>
        <a:p>
          <a:endParaRPr lang="el-GR"/>
        </a:p>
      </dgm:t>
    </dgm:pt>
    <dgm:pt modelId="{E4CE4757-58B6-4753-A35C-975C28DD3F23}" type="pres">
      <dgm:prSet presAssocID="{0F93D80C-91A8-4970-A809-8481673024C7}" presName="parentText" presStyleLbl="node1" presStyleIdx="4" presStyleCnt="6">
        <dgm:presLayoutVars>
          <dgm:chMax val="1"/>
          <dgm:bulletEnabled val="1"/>
        </dgm:presLayoutVars>
      </dgm:prSet>
      <dgm:spPr/>
      <dgm:t>
        <a:bodyPr/>
        <a:lstStyle/>
        <a:p>
          <a:endParaRPr lang="el-GR"/>
        </a:p>
      </dgm:t>
    </dgm:pt>
    <dgm:pt modelId="{62BE7CB0-F2CB-4FEA-B788-ACE505791CA5}" type="pres">
      <dgm:prSet presAssocID="{0F93D80C-91A8-4970-A809-8481673024C7}" presName="descendantText" presStyleLbl="alignAccFollowNode1" presStyleIdx="4" presStyleCnt="6">
        <dgm:presLayoutVars>
          <dgm:bulletEnabled val="1"/>
        </dgm:presLayoutVars>
      </dgm:prSet>
      <dgm:spPr/>
      <dgm:t>
        <a:bodyPr/>
        <a:lstStyle/>
        <a:p>
          <a:endParaRPr lang="el-GR"/>
        </a:p>
      </dgm:t>
    </dgm:pt>
    <dgm:pt modelId="{635BF114-2843-4498-942D-55541093D244}" type="pres">
      <dgm:prSet presAssocID="{B0A6740F-D33E-4369-8DBA-95A15267D6B7}" presName="sp" presStyleCnt="0"/>
      <dgm:spPr/>
      <dgm:t>
        <a:bodyPr/>
        <a:lstStyle/>
        <a:p>
          <a:endParaRPr lang="el-GR"/>
        </a:p>
      </dgm:t>
    </dgm:pt>
    <dgm:pt modelId="{CC8D0129-9CB8-481C-A6CD-B0448DFEB0BF}" type="pres">
      <dgm:prSet presAssocID="{744C09C2-C29A-4BEF-98F3-6AB0E733B487}" presName="linNode" presStyleCnt="0"/>
      <dgm:spPr/>
      <dgm:t>
        <a:bodyPr/>
        <a:lstStyle/>
        <a:p>
          <a:endParaRPr lang="el-GR"/>
        </a:p>
      </dgm:t>
    </dgm:pt>
    <dgm:pt modelId="{7F74C5AB-B0E8-4D6F-BB7E-F7BF4A8FD94D}" type="pres">
      <dgm:prSet presAssocID="{744C09C2-C29A-4BEF-98F3-6AB0E733B487}" presName="parentText" presStyleLbl="node1" presStyleIdx="5" presStyleCnt="6" custLinFactNeighborX="-18311" custLinFactNeighborY="613">
        <dgm:presLayoutVars>
          <dgm:chMax val="1"/>
          <dgm:bulletEnabled val="1"/>
        </dgm:presLayoutVars>
      </dgm:prSet>
      <dgm:spPr/>
      <dgm:t>
        <a:bodyPr/>
        <a:lstStyle/>
        <a:p>
          <a:endParaRPr lang="el-GR"/>
        </a:p>
      </dgm:t>
    </dgm:pt>
    <dgm:pt modelId="{2334C067-713F-4909-8874-4A60F313E4DA}" type="pres">
      <dgm:prSet presAssocID="{744C09C2-C29A-4BEF-98F3-6AB0E733B487}" presName="descendantText" presStyleLbl="alignAccFollowNode1" presStyleIdx="5" presStyleCnt="6">
        <dgm:presLayoutVars>
          <dgm:bulletEnabled val="1"/>
        </dgm:presLayoutVars>
      </dgm:prSet>
      <dgm:spPr/>
      <dgm:t>
        <a:bodyPr/>
        <a:lstStyle/>
        <a:p>
          <a:endParaRPr lang="el-GR"/>
        </a:p>
      </dgm:t>
    </dgm:pt>
  </dgm:ptLst>
  <dgm:cxnLst>
    <dgm:cxn modelId="{A8F71262-DE89-4B2C-8B25-507C0595121A}" srcId="{B33E0F85-170F-4CC8-94D5-F76F2F9AFDB3}" destId="{B6FD923D-D357-48A9-93E7-E81C376E79BE}" srcOrd="1" destOrd="0" parTransId="{816D6A4A-9260-4E86-9967-8B7381AB731A}" sibTransId="{83B3299F-6DD1-40FB-877F-9DF85B2138FA}"/>
    <dgm:cxn modelId="{089417F1-B2E8-4FFD-8846-47249D128DF0}" srcId="{CCF89537-C1E8-4886-A5BD-10CB4F891424}" destId="{FFC82D22-72C6-46AE-BCB7-AB6E38FA7F73}" srcOrd="0" destOrd="0" parTransId="{364E5510-F8EF-445E-9C5C-A92FF628720C}" sibTransId="{0DD4346F-9A22-49A2-A1B1-959F29153860}"/>
    <dgm:cxn modelId="{637C8012-6772-429C-9BC7-BA3E86FBD522}" srcId="{744C09C2-C29A-4BEF-98F3-6AB0E733B487}" destId="{4BB795E4-A488-45A9-AF2A-8FF88BF81604}" srcOrd="1" destOrd="0" parTransId="{75091B81-64AF-43D5-9FAD-CB1B7B4BABF7}" sibTransId="{2D5B8FB4-CC3A-4FEA-8A53-1D96317B74B4}"/>
    <dgm:cxn modelId="{A0DC8867-0224-4738-827B-6A51A58365AA}" type="presOf" srcId="{5AA33038-D047-48F0-A340-C392CC0415C5}" destId="{B41956A3-8A78-481F-BEBC-A7D8914112AD}" srcOrd="0" destOrd="0" presId="urn:microsoft.com/office/officeart/2005/8/layout/vList5"/>
    <dgm:cxn modelId="{7F59932B-0CCC-425F-AA1A-8DDE023CA152}" type="presOf" srcId="{9FFE4974-AEE1-4AB1-ACF5-43B4F9E11A0C}" destId="{32455C12-8E95-4B17-837E-2E2E23AA36B4}" srcOrd="0" destOrd="0" presId="urn:microsoft.com/office/officeart/2005/8/layout/vList5"/>
    <dgm:cxn modelId="{62DCA4F1-4B8E-4403-8DCE-4EA60654B7DC}" type="presOf" srcId="{DA361F64-DEF8-45CF-924B-30600DB2D68C}" destId="{2334C067-713F-4909-8874-4A60F313E4DA}" srcOrd="0" destOrd="0" presId="urn:microsoft.com/office/officeart/2005/8/layout/vList5"/>
    <dgm:cxn modelId="{61129FAA-6644-4839-8F34-27118C876135}" srcId="{A219B8A6-C05B-40AB-8DD4-29EA78C21DB6}" destId="{EEC3DBC5-CAAB-4AC4-AF41-02D59515C1BC}" srcOrd="1" destOrd="0" parTransId="{4FD2D03C-D98C-41C3-B6CA-EA2BFF1AF6CA}" sibTransId="{449384F0-BB0F-45E4-A6FE-9193BE00CDF4}"/>
    <dgm:cxn modelId="{78DD2F38-33ED-4FA5-B59D-0DFE6BACBFF7}" srcId="{B33E0F85-170F-4CC8-94D5-F76F2F9AFDB3}" destId="{0F93D80C-91A8-4970-A809-8481673024C7}" srcOrd="4" destOrd="0" parTransId="{29D223B6-4DFE-43E6-BEBC-6ABD6FF8A4BB}" sibTransId="{B0A6740F-D33E-4369-8DBA-95A15267D6B7}"/>
    <dgm:cxn modelId="{D4BE9450-B182-4396-AD92-8B46BFF07B06}" srcId="{0F93D80C-91A8-4970-A809-8481673024C7}" destId="{EE450C2F-E93F-4DDA-8C03-86D7D2B185BD}" srcOrd="0" destOrd="0" parTransId="{A1F9AFB1-B882-4B12-9F46-EFF384664767}" sibTransId="{0A5BA4CE-0EC4-4624-A31F-F5D596467409}"/>
    <dgm:cxn modelId="{2E0E6D4C-F4CB-4A2A-858B-9DD81C577994}" type="presOf" srcId="{E1259A2F-5FD6-4ACD-81B1-B20AA4FD0DB4}" destId="{9F6B5EB0-11D5-46A9-B199-8C30DBCFA451}" srcOrd="0" destOrd="0" presId="urn:microsoft.com/office/officeart/2005/8/layout/vList5"/>
    <dgm:cxn modelId="{9815FBA7-B893-4A78-828A-112F1252A620}" type="presOf" srcId="{EEC3DBC5-CAAB-4AC4-AF41-02D59515C1BC}" destId="{B41956A3-8A78-481F-BEBC-A7D8914112AD}" srcOrd="0" destOrd="1" presId="urn:microsoft.com/office/officeart/2005/8/layout/vList5"/>
    <dgm:cxn modelId="{208E4B8B-4E40-497C-B427-0127EAEEE401}" srcId="{B33E0F85-170F-4CC8-94D5-F76F2F9AFDB3}" destId="{A219B8A6-C05B-40AB-8DD4-29EA78C21DB6}" srcOrd="3" destOrd="0" parTransId="{D3457D6A-C6F1-47AC-A5DB-E082A419EA6B}" sibTransId="{CB6F419A-8693-48FA-AA1B-E85C52494328}"/>
    <dgm:cxn modelId="{06CE5047-6156-4809-A611-81FECB69F7B8}" srcId="{B33E0F85-170F-4CC8-94D5-F76F2F9AFDB3}" destId="{744C09C2-C29A-4BEF-98F3-6AB0E733B487}" srcOrd="5" destOrd="0" parTransId="{5E83FF38-66AB-4109-83B3-B748DE2F8826}" sibTransId="{1CDBB738-6A79-4422-A544-3F601EF58AB7}"/>
    <dgm:cxn modelId="{DA16FEAD-B1D0-46BE-973B-8189AEB9AE21}" srcId="{B33E0F85-170F-4CC8-94D5-F76F2F9AFDB3}" destId="{9920D922-B205-4B8E-AA28-8BC9C9011C5A}" srcOrd="0" destOrd="0" parTransId="{8DD20B47-C72D-4740-A150-6E2D28A8B26F}" sibTransId="{4C668E01-7E44-47E9-AC79-3AF82E371838}"/>
    <dgm:cxn modelId="{591EEA00-A780-4DA5-80A7-A1D464319E1C}" type="presOf" srcId="{B33E0F85-170F-4CC8-94D5-F76F2F9AFDB3}" destId="{B411A4A9-C433-41B5-81DC-0677A49FB8AB}" srcOrd="0" destOrd="0" presId="urn:microsoft.com/office/officeart/2005/8/layout/vList5"/>
    <dgm:cxn modelId="{F3B7630B-282D-4FF2-81C7-D0825049F3B9}" type="presOf" srcId="{975BFCB8-6EA7-41DC-968F-6B18FFABEAD2}" destId="{62BE7CB0-F2CB-4FEA-B788-ACE505791CA5}" srcOrd="0" destOrd="1" presId="urn:microsoft.com/office/officeart/2005/8/layout/vList5"/>
    <dgm:cxn modelId="{CC41916A-DC08-4F0C-98F6-D9E295029194}" srcId="{744C09C2-C29A-4BEF-98F3-6AB0E733B487}" destId="{DA361F64-DEF8-45CF-924B-30600DB2D68C}" srcOrd="0" destOrd="0" parTransId="{0D456804-57A3-4EEE-BCC6-26910755F514}" sibTransId="{70518DD7-D6E4-4D6C-A381-E8B17CF58F26}"/>
    <dgm:cxn modelId="{0163E5FA-C1F5-4903-BECB-B1B0BF03C902}" type="presOf" srcId="{FFC82D22-72C6-46AE-BCB7-AB6E38FA7F73}" destId="{338230C3-5A31-495E-8CA4-F99127E1DB28}" srcOrd="0" destOrd="0" presId="urn:microsoft.com/office/officeart/2005/8/layout/vList5"/>
    <dgm:cxn modelId="{87328558-B9C8-4B2E-ABA5-1A4CD7BEDED2}" srcId="{9920D922-B205-4B8E-AA28-8BC9C9011C5A}" destId="{E1259A2F-5FD6-4ACD-81B1-B20AA4FD0DB4}" srcOrd="0" destOrd="0" parTransId="{E69248C4-4908-4863-A8C2-7AE4E97047D5}" sibTransId="{5A2EE094-B28E-4CC8-AC8A-94B7ABCD93BB}"/>
    <dgm:cxn modelId="{691C9FD7-DB89-4B87-A1D8-4B9511E39664}" srcId="{B33E0F85-170F-4CC8-94D5-F76F2F9AFDB3}" destId="{CCF89537-C1E8-4886-A5BD-10CB4F891424}" srcOrd="2" destOrd="0" parTransId="{AED1C538-F870-4842-88FF-5AA87883799E}" sibTransId="{129AD65D-F1CD-4912-8682-88262F9BEF96}"/>
    <dgm:cxn modelId="{192742F1-76E9-43D9-ACAC-FE2F5E432BCB}" type="presOf" srcId="{744C09C2-C29A-4BEF-98F3-6AB0E733B487}" destId="{7F74C5AB-B0E8-4D6F-BB7E-F7BF4A8FD94D}" srcOrd="0" destOrd="0" presId="urn:microsoft.com/office/officeart/2005/8/layout/vList5"/>
    <dgm:cxn modelId="{AB2ECE23-960E-437F-9747-CBA5F8ED6AC8}" type="presOf" srcId="{EE450C2F-E93F-4DDA-8C03-86D7D2B185BD}" destId="{62BE7CB0-F2CB-4FEA-B788-ACE505791CA5}" srcOrd="0" destOrd="0" presId="urn:microsoft.com/office/officeart/2005/8/layout/vList5"/>
    <dgm:cxn modelId="{AB713BBF-D2D3-4E34-8AA8-21DF4AD3C497}" srcId="{0F93D80C-91A8-4970-A809-8481673024C7}" destId="{975BFCB8-6EA7-41DC-968F-6B18FFABEAD2}" srcOrd="1" destOrd="0" parTransId="{E80D02A8-2161-48E9-97C7-D6CB86A598B3}" sibTransId="{ACDCE0C7-AB40-482C-AA53-74E4AACB06A0}"/>
    <dgm:cxn modelId="{00727AD1-B3B5-4C08-84B1-026E2ABC02B5}" type="presOf" srcId="{0F93D80C-91A8-4970-A809-8481673024C7}" destId="{E4CE4757-58B6-4753-A35C-975C28DD3F23}" srcOrd="0" destOrd="0" presId="urn:microsoft.com/office/officeart/2005/8/layout/vList5"/>
    <dgm:cxn modelId="{7345AF1A-45FE-4BCD-B0C4-1A863A67ADEC}" srcId="{B6FD923D-D357-48A9-93E7-E81C376E79BE}" destId="{9FFE4974-AEE1-4AB1-ACF5-43B4F9E11A0C}" srcOrd="0" destOrd="0" parTransId="{43F89935-F607-4B9F-A0CA-54985B1D8F80}" sibTransId="{7B0A6334-2AC0-4506-9E49-6E2F2839D900}"/>
    <dgm:cxn modelId="{F56143B8-4377-446F-AF6A-CAF60F6038D9}" type="presOf" srcId="{4BB795E4-A488-45A9-AF2A-8FF88BF81604}" destId="{2334C067-713F-4909-8874-4A60F313E4DA}" srcOrd="0" destOrd="1" presId="urn:microsoft.com/office/officeart/2005/8/layout/vList5"/>
    <dgm:cxn modelId="{5F08D662-F623-4FB2-82D1-93532FBC6330}" type="presOf" srcId="{B6FD923D-D357-48A9-93E7-E81C376E79BE}" destId="{98546CBA-BDFB-4B82-9465-AD3419C871A4}" srcOrd="0" destOrd="0" presId="urn:microsoft.com/office/officeart/2005/8/layout/vList5"/>
    <dgm:cxn modelId="{C3468893-035A-418E-8592-3DEA41CCC50A}" type="presOf" srcId="{A219B8A6-C05B-40AB-8DD4-29EA78C21DB6}" destId="{531FF280-FE4E-46A6-91C8-7A2970F826FF}" srcOrd="0" destOrd="0" presId="urn:microsoft.com/office/officeart/2005/8/layout/vList5"/>
    <dgm:cxn modelId="{4A809E5E-2DA2-467A-9112-B5CCF61AB69B}" type="presOf" srcId="{9920D922-B205-4B8E-AA28-8BC9C9011C5A}" destId="{6FEF060D-081B-4543-8F1A-67A5B493018A}" srcOrd="0" destOrd="0" presId="urn:microsoft.com/office/officeart/2005/8/layout/vList5"/>
    <dgm:cxn modelId="{A4BD866F-3896-437E-9766-84098F20AB99}" type="presOf" srcId="{CCF89537-C1E8-4886-A5BD-10CB4F891424}" destId="{A75AE5F9-1AD8-4488-A7AD-504363608579}" srcOrd="0" destOrd="0" presId="urn:microsoft.com/office/officeart/2005/8/layout/vList5"/>
    <dgm:cxn modelId="{66C49C67-5F29-40B2-B1F2-6F62EB5FB47E}" srcId="{A219B8A6-C05B-40AB-8DD4-29EA78C21DB6}" destId="{5AA33038-D047-48F0-A340-C392CC0415C5}" srcOrd="0" destOrd="0" parTransId="{90B16E1B-9447-40BB-9437-07A37D7858B0}" sibTransId="{61CF3240-DF21-40CD-A9AA-D31AF246D54F}"/>
    <dgm:cxn modelId="{DBA2F5A4-8116-4654-B001-7F70915C799E}" type="presParOf" srcId="{B411A4A9-C433-41B5-81DC-0677A49FB8AB}" destId="{53312A10-276D-4831-A4CF-374028B792B6}" srcOrd="0" destOrd="0" presId="urn:microsoft.com/office/officeart/2005/8/layout/vList5"/>
    <dgm:cxn modelId="{A0ACD470-77E3-4AC8-9820-A8A81682180E}" type="presParOf" srcId="{53312A10-276D-4831-A4CF-374028B792B6}" destId="{6FEF060D-081B-4543-8F1A-67A5B493018A}" srcOrd="0" destOrd="0" presId="urn:microsoft.com/office/officeart/2005/8/layout/vList5"/>
    <dgm:cxn modelId="{B48077AD-A7E3-46D1-99E1-BF0059656ABA}" type="presParOf" srcId="{53312A10-276D-4831-A4CF-374028B792B6}" destId="{9F6B5EB0-11D5-46A9-B199-8C30DBCFA451}" srcOrd="1" destOrd="0" presId="urn:microsoft.com/office/officeart/2005/8/layout/vList5"/>
    <dgm:cxn modelId="{A7311748-27CF-48EA-9D81-54CB200453DF}" type="presParOf" srcId="{B411A4A9-C433-41B5-81DC-0677A49FB8AB}" destId="{5EF9C261-8604-45A6-9458-2FCDC1A7EF27}" srcOrd="1" destOrd="0" presId="urn:microsoft.com/office/officeart/2005/8/layout/vList5"/>
    <dgm:cxn modelId="{40324B4F-3F02-41EB-B95D-CBDA45CF4EF4}" type="presParOf" srcId="{B411A4A9-C433-41B5-81DC-0677A49FB8AB}" destId="{FFB0E11A-339B-4288-82C0-FEBEFB2EDEFE}" srcOrd="2" destOrd="0" presId="urn:microsoft.com/office/officeart/2005/8/layout/vList5"/>
    <dgm:cxn modelId="{9AF31C59-A036-41B2-BF50-000902DD32DA}" type="presParOf" srcId="{FFB0E11A-339B-4288-82C0-FEBEFB2EDEFE}" destId="{98546CBA-BDFB-4B82-9465-AD3419C871A4}" srcOrd="0" destOrd="0" presId="urn:microsoft.com/office/officeart/2005/8/layout/vList5"/>
    <dgm:cxn modelId="{B093C0CE-B573-40E0-B919-AFF52B6DE0BB}" type="presParOf" srcId="{FFB0E11A-339B-4288-82C0-FEBEFB2EDEFE}" destId="{32455C12-8E95-4B17-837E-2E2E23AA36B4}" srcOrd="1" destOrd="0" presId="urn:microsoft.com/office/officeart/2005/8/layout/vList5"/>
    <dgm:cxn modelId="{1C4792BB-30CC-44E5-8CBF-49DA31FD7491}" type="presParOf" srcId="{B411A4A9-C433-41B5-81DC-0677A49FB8AB}" destId="{43D8A881-F1EB-49FF-A896-3E3D6FE4556F}" srcOrd="3" destOrd="0" presId="urn:microsoft.com/office/officeart/2005/8/layout/vList5"/>
    <dgm:cxn modelId="{4AECF66A-243E-4436-8306-2AB4B680B113}" type="presParOf" srcId="{B411A4A9-C433-41B5-81DC-0677A49FB8AB}" destId="{5DB7CF61-696F-455B-9D19-4C1AC886F02B}" srcOrd="4" destOrd="0" presId="urn:microsoft.com/office/officeart/2005/8/layout/vList5"/>
    <dgm:cxn modelId="{BDAF5892-5F43-46E6-9CBD-2F064B5AD8F5}" type="presParOf" srcId="{5DB7CF61-696F-455B-9D19-4C1AC886F02B}" destId="{A75AE5F9-1AD8-4488-A7AD-504363608579}" srcOrd="0" destOrd="0" presId="urn:microsoft.com/office/officeart/2005/8/layout/vList5"/>
    <dgm:cxn modelId="{F09AA672-0125-4878-AB0B-8D5947EF5655}" type="presParOf" srcId="{5DB7CF61-696F-455B-9D19-4C1AC886F02B}" destId="{338230C3-5A31-495E-8CA4-F99127E1DB28}" srcOrd="1" destOrd="0" presId="urn:microsoft.com/office/officeart/2005/8/layout/vList5"/>
    <dgm:cxn modelId="{EB2AB818-896B-46D9-851B-148725F3840C}" type="presParOf" srcId="{B411A4A9-C433-41B5-81DC-0677A49FB8AB}" destId="{45B6F065-48B2-4C53-80B7-031D25DF2093}" srcOrd="5" destOrd="0" presId="urn:microsoft.com/office/officeart/2005/8/layout/vList5"/>
    <dgm:cxn modelId="{0503DCBC-A4EA-4580-ADAB-9FB04EA99EC7}" type="presParOf" srcId="{B411A4A9-C433-41B5-81DC-0677A49FB8AB}" destId="{5743619D-9104-4569-8262-9CC807CF5307}" srcOrd="6" destOrd="0" presId="urn:microsoft.com/office/officeart/2005/8/layout/vList5"/>
    <dgm:cxn modelId="{6D551889-5E74-4012-8017-F3D7D0D01EE7}" type="presParOf" srcId="{5743619D-9104-4569-8262-9CC807CF5307}" destId="{531FF280-FE4E-46A6-91C8-7A2970F826FF}" srcOrd="0" destOrd="0" presId="urn:microsoft.com/office/officeart/2005/8/layout/vList5"/>
    <dgm:cxn modelId="{453A9001-1218-4A14-ADE0-948BEEFBC5FC}" type="presParOf" srcId="{5743619D-9104-4569-8262-9CC807CF5307}" destId="{B41956A3-8A78-481F-BEBC-A7D8914112AD}" srcOrd="1" destOrd="0" presId="urn:microsoft.com/office/officeart/2005/8/layout/vList5"/>
    <dgm:cxn modelId="{14E7A7BD-9235-432F-A676-D3B81B78D9F3}" type="presParOf" srcId="{B411A4A9-C433-41B5-81DC-0677A49FB8AB}" destId="{7DAE4798-C190-46A9-BA58-652566E8EBC1}" srcOrd="7" destOrd="0" presId="urn:microsoft.com/office/officeart/2005/8/layout/vList5"/>
    <dgm:cxn modelId="{EA8056BB-259B-451E-A67E-DFADC1B38D84}" type="presParOf" srcId="{B411A4A9-C433-41B5-81DC-0677A49FB8AB}" destId="{D15DA10D-70D1-420C-B392-CB3E7B34DAE0}" srcOrd="8" destOrd="0" presId="urn:microsoft.com/office/officeart/2005/8/layout/vList5"/>
    <dgm:cxn modelId="{EECCA0C3-2BCF-403D-8AA8-3F5C37C2CF6C}" type="presParOf" srcId="{D15DA10D-70D1-420C-B392-CB3E7B34DAE0}" destId="{E4CE4757-58B6-4753-A35C-975C28DD3F23}" srcOrd="0" destOrd="0" presId="urn:microsoft.com/office/officeart/2005/8/layout/vList5"/>
    <dgm:cxn modelId="{4332372C-0AF3-48A8-AB5A-4A934B45E374}" type="presParOf" srcId="{D15DA10D-70D1-420C-B392-CB3E7B34DAE0}" destId="{62BE7CB0-F2CB-4FEA-B788-ACE505791CA5}" srcOrd="1" destOrd="0" presId="urn:microsoft.com/office/officeart/2005/8/layout/vList5"/>
    <dgm:cxn modelId="{627ADB54-409A-49C1-94D2-4C548DB5DFE0}" type="presParOf" srcId="{B411A4A9-C433-41B5-81DC-0677A49FB8AB}" destId="{635BF114-2843-4498-942D-55541093D244}" srcOrd="9" destOrd="0" presId="urn:microsoft.com/office/officeart/2005/8/layout/vList5"/>
    <dgm:cxn modelId="{79A33623-F9B4-48CB-9C40-7B1D80036828}" type="presParOf" srcId="{B411A4A9-C433-41B5-81DC-0677A49FB8AB}" destId="{CC8D0129-9CB8-481C-A6CD-B0448DFEB0BF}" srcOrd="10" destOrd="0" presId="urn:microsoft.com/office/officeart/2005/8/layout/vList5"/>
    <dgm:cxn modelId="{5FDD0623-F148-4D95-8C2F-2BBFF1E60A09}" type="presParOf" srcId="{CC8D0129-9CB8-481C-A6CD-B0448DFEB0BF}" destId="{7F74C5AB-B0E8-4D6F-BB7E-F7BF4A8FD94D}" srcOrd="0" destOrd="0" presId="urn:microsoft.com/office/officeart/2005/8/layout/vList5"/>
    <dgm:cxn modelId="{25A13CAE-A41A-472E-8D78-EEEF1B8203A4}" type="presParOf" srcId="{CC8D0129-9CB8-481C-A6CD-B0448DFEB0BF}" destId="{2334C067-713F-4909-8874-4A60F313E4DA}"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A467D8-8D60-4DB6-A36B-7CE71292984E}" type="doc">
      <dgm:prSet loTypeId="urn:microsoft.com/office/officeart/2005/8/layout/vList5" loCatId="list" qsTypeId="urn:microsoft.com/office/officeart/2005/8/quickstyle/3d1" qsCatId="3D" csTypeId="urn:microsoft.com/office/officeart/2005/8/colors/accent6_5" csCatId="accent6" phldr="1"/>
      <dgm:spPr/>
      <dgm:t>
        <a:bodyPr/>
        <a:lstStyle/>
        <a:p>
          <a:endParaRPr lang="el-GR"/>
        </a:p>
      </dgm:t>
    </dgm:pt>
    <dgm:pt modelId="{545AA5C8-36B5-4BF7-A4AB-484ED979BD57}">
      <dgm:prSet phldrT="[Κείμενο]"/>
      <dgm:spPr>
        <a:solidFill>
          <a:srgbClr val="00B050"/>
        </a:solidFill>
      </dgm:spPr>
      <dgm:t>
        <a:bodyPr/>
        <a:lstStyle/>
        <a:p>
          <a:r>
            <a:rPr lang="el-GR" b="1" dirty="0" smtClean="0"/>
            <a:t>ΣΤΑΔΙΑ ΔΙΑΔΙΚΑΣΙΩΝ</a:t>
          </a:r>
          <a:endParaRPr lang="el-GR" b="1" dirty="0"/>
        </a:p>
      </dgm:t>
    </dgm:pt>
    <dgm:pt modelId="{8DE48925-F97C-4EA4-9E48-11B04B3C0B69}" type="parTrans" cxnId="{97EFB9AE-2039-4985-BABB-B5D128B0BF81}">
      <dgm:prSet/>
      <dgm:spPr/>
      <dgm:t>
        <a:bodyPr/>
        <a:lstStyle/>
        <a:p>
          <a:endParaRPr lang="el-GR"/>
        </a:p>
      </dgm:t>
    </dgm:pt>
    <dgm:pt modelId="{2F10E13C-7AE0-417D-A1CE-0282553B296F}" type="sibTrans" cxnId="{97EFB9AE-2039-4985-BABB-B5D128B0BF81}">
      <dgm:prSet/>
      <dgm:spPr/>
      <dgm:t>
        <a:bodyPr/>
        <a:lstStyle/>
        <a:p>
          <a:endParaRPr lang="el-GR"/>
        </a:p>
      </dgm:t>
    </dgm:pt>
    <dgm:pt modelId="{1568E76C-F851-4CE6-9B75-98BC1B1DD392}">
      <dgm:prSet phldrT="[Κείμενο]" custT="1"/>
      <dgm:spPr/>
      <dgm:t>
        <a:bodyPr/>
        <a:lstStyle/>
        <a:p>
          <a:r>
            <a:rPr lang="el-GR" sz="1600" b="1" dirty="0" smtClean="0"/>
            <a:t>ΣΗΜΕΙΑ ΔΙΕΠΑΦΗΣ ΚΑΙ ΑΛΛΗΛΕΠΙΔΡΑΣΗΣ</a:t>
          </a:r>
          <a:endParaRPr lang="el-GR" sz="1600" b="1" dirty="0"/>
        </a:p>
      </dgm:t>
    </dgm:pt>
    <dgm:pt modelId="{56D2CA08-A71F-4928-A70E-1E7E54BBB093}" type="parTrans" cxnId="{E2EF8C38-DD76-4740-947E-6B83EA079003}">
      <dgm:prSet/>
      <dgm:spPr/>
      <dgm:t>
        <a:bodyPr/>
        <a:lstStyle/>
        <a:p>
          <a:endParaRPr lang="el-GR"/>
        </a:p>
      </dgm:t>
    </dgm:pt>
    <dgm:pt modelId="{DFC9CB4F-82F7-4622-AA26-D5A0C2DA7D67}" type="sibTrans" cxnId="{E2EF8C38-DD76-4740-947E-6B83EA079003}">
      <dgm:prSet/>
      <dgm:spPr/>
      <dgm:t>
        <a:bodyPr/>
        <a:lstStyle/>
        <a:p>
          <a:endParaRPr lang="el-GR"/>
        </a:p>
      </dgm:t>
    </dgm:pt>
    <dgm:pt modelId="{1AB59AF6-9AA9-4EBA-B10F-72600CCB7C03}">
      <dgm:prSet phldrT="[Κείμενο]"/>
      <dgm:spPr>
        <a:solidFill>
          <a:srgbClr val="00B050"/>
        </a:solidFill>
      </dgm:spPr>
      <dgm:t>
        <a:bodyPr/>
        <a:lstStyle/>
        <a:p>
          <a:r>
            <a:rPr lang="el-GR" b="1" dirty="0" smtClean="0"/>
            <a:t>Σχεδιασμός και Προκήρυξη Δράσεων</a:t>
          </a:r>
          <a:endParaRPr lang="el-GR" b="1" dirty="0"/>
        </a:p>
      </dgm:t>
    </dgm:pt>
    <dgm:pt modelId="{68826281-E187-4A2A-8D1C-B12B01803930}" type="parTrans" cxnId="{2B4D4707-4F6D-4862-BA3A-995614F1AB1B}">
      <dgm:prSet/>
      <dgm:spPr/>
      <dgm:t>
        <a:bodyPr/>
        <a:lstStyle/>
        <a:p>
          <a:endParaRPr lang="el-GR"/>
        </a:p>
      </dgm:t>
    </dgm:pt>
    <dgm:pt modelId="{AE23CBA3-67C8-4011-AC6C-30BB8A46E9B1}" type="sibTrans" cxnId="{2B4D4707-4F6D-4862-BA3A-995614F1AB1B}">
      <dgm:prSet/>
      <dgm:spPr/>
      <dgm:t>
        <a:bodyPr/>
        <a:lstStyle/>
        <a:p>
          <a:endParaRPr lang="el-GR"/>
        </a:p>
      </dgm:t>
    </dgm:pt>
    <dgm:pt modelId="{EE8ED015-B52E-4C1F-BAAB-73E996B8C03E}">
      <dgm:prSet phldrT="[Κείμενο]" custT="1"/>
      <dgm:spPr/>
      <dgm:t>
        <a:bodyPr/>
        <a:lstStyle/>
        <a:p>
          <a:r>
            <a:rPr lang="el-GR" sz="1300" b="0" dirty="0" smtClean="0"/>
            <a:t>Οδηγός Προγράμματος</a:t>
          </a:r>
          <a:endParaRPr lang="el-GR" sz="1300" b="0" dirty="0"/>
        </a:p>
      </dgm:t>
    </dgm:pt>
    <dgm:pt modelId="{F31478BA-E434-4EC5-B155-EB0A15A47338}" type="parTrans" cxnId="{2B2226F6-7705-4142-95B3-A3425A0B4966}">
      <dgm:prSet/>
      <dgm:spPr/>
      <dgm:t>
        <a:bodyPr/>
        <a:lstStyle/>
        <a:p>
          <a:endParaRPr lang="el-GR"/>
        </a:p>
      </dgm:t>
    </dgm:pt>
    <dgm:pt modelId="{5A5CBD18-C288-43A4-BCA1-218306457CA1}" type="sibTrans" cxnId="{2B2226F6-7705-4142-95B3-A3425A0B4966}">
      <dgm:prSet/>
      <dgm:spPr/>
      <dgm:t>
        <a:bodyPr/>
        <a:lstStyle/>
        <a:p>
          <a:endParaRPr lang="el-GR"/>
        </a:p>
      </dgm:t>
    </dgm:pt>
    <dgm:pt modelId="{0625C56D-D69A-4EFA-9BA5-1DCA3A0F762C}">
      <dgm:prSet phldrT="[Κείμενο]"/>
      <dgm:spPr>
        <a:solidFill>
          <a:srgbClr val="00B050"/>
        </a:solidFill>
      </dgm:spPr>
      <dgm:t>
        <a:bodyPr/>
        <a:lstStyle/>
        <a:p>
          <a:r>
            <a:rPr lang="el-GR" b="1" dirty="0" smtClean="0"/>
            <a:t>Ενέργειες Πληροφόρησης και Δημοσιότητας</a:t>
          </a:r>
          <a:endParaRPr lang="el-GR" b="1" dirty="0"/>
        </a:p>
      </dgm:t>
    </dgm:pt>
    <dgm:pt modelId="{0D45352E-96BA-4536-9D99-33E34F4F82C1}" type="parTrans" cxnId="{083CC261-9345-4FBB-82A1-979AB2651AEC}">
      <dgm:prSet/>
      <dgm:spPr/>
      <dgm:t>
        <a:bodyPr/>
        <a:lstStyle/>
        <a:p>
          <a:endParaRPr lang="el-GR"/>
        </a:p>
      </dgm:t>
    </dgm:pt>
    <dgm:pt modelId="{57BDB3A7-0B42-4758-B2AC-10A4D3412911}" type="sibTrans" cxnId="{083CC261-9345-4FBB-82A1-979AB2651AEC}">
      <dgm:prSet/>
      <dgm:spPr/>
      <dgm:t>
        <a:bodyPr/>
        <a:lstStyle/>
        <a:p>
          <a:endParaRPr lang="el-GR"/>
        </a:p>
      </dgm:t>
    </dgm:pt>
    <dgm:pt modelId="{AE1A7A7D-3278-44C6-A4C2-FBDC83C589B8}">
      <dgm:prSet phldrT="[Κείμενο]" custT="1"/>
      <dgm:spPr/>
      <dgm:t>
        <a:bodyPr/>
        <a:lstStyle/>
        <a:p>
          <a:r>
            <a:rPr lang="el-GR" sz="1300" b="0" dirty="0" smtClean="0"/>
            <a:t>Δημοσιεύσεις/ Καταχωρήσεις σε εφημερίδες</a:t>
          </a:r>
          <a:endParaRPr lang="el-GR" sz="1300" b="0" dirty="0"/>
        </a:p>
      </dgm:t>
    </dgm:pt>
    <dgm:pt modelId="{1D4BBBDB-3920-46ED-8967-1AB490AC40B8}" type="parTrans" cxnId="{60E23D29-A6A8-4C0F-884A-26DBDEDC98E4}">
      <dgm:prSet/>
      <dgm:spPr/>
      <dgm:t>
        <a:bodyPr/>
        <a:lstStyle/>
        <a:p>
          <a:endParaRPr lang="el-GR"/>
        </a:p>
      </dgm:t>
    </dgm:pt>
    <dgm:pt modelId="{F2C9D697-986E-4046-BE07-81278AD89C6E}" type="sibTrans" cxnId="{60E23D29-A6A8-4C0F-884A-26DBDEDC98E4}">
      <dgm:prSet/>
      <dgm:spPr/>
      <dgm:t>
        <a:bodyPr/>
        <a:lstStyle/>
        <a:p>
          <a:endParaRPr lang="el-GR"/>
        </a:p>
      </dgm:t>
    </dgm:pt>
    <dgm:pt modelId="{DE01680D-7198-4AC4-A617-4CFAEE4DBE3F}">
      <dgm:prSet phldrT="[Κείμενο]" custT="1"/>
      <dgm:spPr/>
      <dgm:t>
        <a:bodyPr/>
        <a:lstStyle/>
        <a:p>
          <a:r>
            <a:rPr lang="el-GR" sz="1300" b="0" dirty="0" smtClean="0"/>
            <a:t>Ραδιοφωνικά/ Τηλεοπτικά  </a:t>
          </a:r>
          <a:r>
            <a:rPr lang="en-US" sz="1300" b="0" dirty="0" smtClean="0"/>
            <a:t>spots</a:t>
          </a:r>
          <a:endParaRPr lang="el-GR" sz="1300" b="0" dirty="0"/>
        </a:p>
      </dgm:t>
    </dgm:pt>
    <dgm:pt modelId="{AC8ED01D-9CD7-471D-94F6-9604655B8833}" type="parTrans" cxnId="{310AF744-2B06-4BAB-8EB5-19D9D5602A00}">
      <dgm:prSet/>
      <dgm:spPr/>
      <dgm:t>
        <a:bodyPr/>
        <a:lstStyle/>
        <a:p>
          <a:endParaRPr lang="el-GR"/>
        </a:p>
      </dgm:t>
    </dgm:pt>
    <dgm:pt modelId="{529FF378-58EB-4B28-B875-A4453C536D00}" type="sibTrans" cxnId="{310AF744-2B06-4BAB-8EB5-19D9D5602A00}">
      <dgm:prSet/>
      <dgm:spPr/>
      <dgm:t>
        <a:bodyPr/>
        <a:lstStyle/>
        <a:p>
          <a:endParaRPr lang="el-GR"/>
        </a:p>
      </dgm:t>
    </dgm:pt>
    <dgm:pt modelId="{42FEC760-6161-4CE0-89E8-0CC46D4A4FD9}">
      <dgm:prSet phldrT="[Κείμενο]" custT="1"/>
      <dgm:spPr/>
      <dgm:t>
        <a:bodyPr/>
        <a:lstStyle/>
        <a:p>
          <a:r>
            <a:rPr lang="el-GR" sz="1300" b="0" dirty="0" smtClean="0"/>
            <a:t>Ημερίδες , Ενημερώσεις, λοιπές ενέργειες</a:t>
          </a:r>
          <a:endParaRPr lang="el-GR" sz="1300" b="0" dirty="0"/>
        </a:p>
      </dgm:t>
    </dgm:pt>
    <dgm:pt modelId="{29E50DF6-915D-43F0-99A3-04E961FB19F4}" type="parTrans" cxnId="{BF03A4BA-E3DC-4CDE-9864-AB064B6D592A}">
      <dgm:prSet/>
      <dgm:spPr/>
      <dgm:t>
        <a:bodyPr/>
        <a:lstStyle/>
        <a:p>
          <a:endParaRPr lang="el-GR"/>
        </a:p>
      </dgm:t>
    </dgm:pt>
    <dgm:pt modelId="{1B07CA73-8620-4F66-9B53-664765AE49C4}" type="sibTrans" cxnId="{BF03A4BA-E3DC-4CDE-9864-AB064B6D592A}">
      <dgm:prSet/>
      <dgm:spPr/>
      <dgm:t>
        <a:bodyPr/>
        <a:lstStyle/>
        <a:p>
          <a:endParaRPr lang="el-GR"/>
        </a:p>
      </dgm:t>
    </dgm:pt>
    <dgm:pt modelId="{5F858374-32AB-4F2E-9546-40184AF58B79}">
      <dgm:prSet phldrT="[Κείμενο]"/>
      <dgm:spPr>
        <a:solidFill>
          <a:srgbClr val="00B050"/>
        </a:solidFill>
      </dgm:spPr>
      <dgm:t>
        <a:bodyPr/>
        <a:lstStyle/>
        <a:p>
          <a:r>
            <a:rPr lang="el-GR" b="1" dirty="0" smtClean="0"/>
            <a:t>Υποβολή Πρότασης </a:t>
          </a:r>
          <a:endParaRPr lang="el-GR" b="1" dirty="0"/>
        </a:p>
      </dgm:t>
    </dgm:pt>
    <dgm:pt modelId="{CC974194-0C67-4098-B15F-8B82FFABFC0D}" type="parTrans" cxnId="{D950F02B-BB9B-4859-BC2C-FFC74035C0A3}">
      <dgm:prSet/>
      <dgm:spPr/>
      <dgm:t>
        <a:bodyPr/>
        <a:lstStyle/>
        <a:p>
          <a:endParaRPr lang="el-GR"/>
        </a:p>
      </dgm:t>
    </dgm:pt>
    <dgm:pt modelId="{51CA8315-D2B6-4EDE-8ED7-E1F7C8651467}" type="sibTrans" cxnId="{D950F02B-BB9B-4859-BC2C-FFC74035C0A3}">
      <dgm:prSet/>
      <dgm:spPr/>
      <dgm:t>
        <a:bodyPr/>
        <a:lstStyle/>
        <a:p>
          <a:endParaRPr lang="el-GR"/>
        </a:p>
      </dgm:t>
    </dgm:pt>
    <dgm:pt modelId="{3AFF7C5F-2949-4470-AAE7-BBAD8F034AE1}">
      <dgm:prSet phldrT="[Κείμενο]" custT="1"/>
      <dgm:spPr/>
      <dgm:t>
        <a:bodyPr/>
        <a:lstStyle/>
        <a:p>
          <a:r>
            <a:rPr lang="el-GR" sz="1300" b="0" dirty="0" smtClean="0"/>
            <a:t>Δικαιολογητικά </a:t>
          </a:r>
          <a:endParaRPr lang="el-GR" sz="1300" b="0" dirty="0"/>
        </a:p>
      </dgm:t>
    </dgm:pt>
    <dgm:pt modelId="{0BE8E437-B543-40A7-8A72-B99497AD82CB}" type="parTrans" cxnId="{D42F9403-00CA-47F1-A41E-215529C0A5D9}">
      <dgm:prSet/>
      <dgm:spPr/>
      <dgm:t>
        <a:bodyPr/>
        <a:lstStyle/>
        <a:p>
          <a:endParaRPr lang="el-GR"/>
        </a:p>
      </dgm:t>
    </dgm:pt>
    <dgm:pt modelId="{98DD18C9-08CE-44C4-A5A9-496C848E0E42}" type="sibTrans" cxnId="{D42F9403-00CA-47F1-A41E-215529C0A5D9}">
      <dgm:prSet/>
      <dgm:spPr/>
      <dgm:t>
        <a:bodyPr/>
        <a:lstStyle/>
        <a:p>
          <a:endParaRPr lang="el-GR"/>
        </a:p>
      </dgm:t>
    </dgm:pt>
    <dgm:pt modelId="{2696CA53-4A7B-4712-A1C2-9255A414006E}">
      <dgm:prSet phldrT="[Κείμενο]" custT="1"/>
      <dgm:spPr/>
      <dgm:t>
        <a:bodyPr/>
        <a:lstStyle/>
        <a:p>
          <a:r>
            <a:rPr lang="el-GR" sz="1300" b="0" dirty="0" smtClean="0"/>
            <a:t>Έντυπο Υποβολής</a:t>
          </a:r>
          <a:endParaRPr lang="el-GR" sz="1300" b="0" dirty="0"/>
        </a:p>
      </dgm:t>
    </dgm:pt>
    <dgm:pt modelId="{80382839-6B7C-4FF1-AA8D-F54687550169}" type="parTrans" cxnId="{A61D4EA3-17ED-489A-B68F-FB449ADAB969}">
      <dgm:prSet/>
      <dgm:spPr/>
      <dgm:t>
        <a:bodyPr/>
        <a:lstStyle/>
        <a:p>
          <a:endParaRPr lang="el-GR"/>
        </a:p>
      </dgm:t>
    </dgm:pt>
    <dgm:pt modelId="{953FD1EF-48B8-44A7-80D1-0AFFB3296E72}" type="sibTrans" cxnId="{A61D4EA3-17ED-489A-B68F-FB449ADAB969}">
      <dgm:prSet/>
      <dgm:spPr/>
      <dgm:t>
        <a:bodyPr/>
        <a:lstStyle/>
        <a:p>
          <a:endParaRPr lang="el-GR"/>
        </a:p>
      </dgm:t>
    </dgm:pt>
    <dgm:pt modelId="{8CDEB59F-F170-48C2-A94B-5A43DDE5FBBD}">
      <dgm:prSet phldrT="[Κείμενο]" custT="1"/>
      <dgm:spPr/>
      <dgm:t>
        <a:bodyPr/>
        <a:lstStyle/>
        <a:p>
          <a:r>
            <a:rPr lang="el-GR" sz="1300" b="0" dirty="0" smtClean="0"/>
            <a:t>ΠΣΚΕ</a:t>
          </a:r>
          <a:endParaRPr lang="el-GR" sz="1300" b="0" dirty="0"/>
        </a:p>
      </dgm:t>
    </dgm:pt>
    <dgm:pt modelId="{83DFC916-C5C3-4ED4-8B47-87A9C0D8CE30}" type="parTrans" cxnId="{A4A57D78-D1D5-46D6-BFAE-D6F9D9E435A3}">
      <dgm:prSet/>
      <dgm:spPr/>
      <dgm:t>
        <a:bodyPr/>
        <a:lstStyle/>
        <a:p>
          <a:endParaRPr lang="el-GR"/>
        </a:p>
      </dgm:t>
    </dgm:pt>
    <dgm:pt modelId="{FA6716CB-7A35-42D7-B450-3F801FBF6E1C}" type="sibTrans" cxnId="{A4A57D78-D1D5-46D6-BFAE-D6F9D9E435A3}">
      <dgm:prSet/>
      <dgm:spPr/>
      <dgm:t>
        <a:bodyPr/>
        <a:lstStyle/>
        <a:p>
          <a:endParaRPr lang="el-GR"/>
        </a:p>
      </dgm:t>
    </dgm:pt>
    <dgm:pt modelId="{1542755F-50FB-4258-9E33-DD5CCBE3AB05}">
      <dgm:prSet phldrT="[Κείμενο]"/>
      <dgm:spPr>
        <a:solidFill>
          <a:srgbClr val="00B050"/>
        </a:solidFill>
      </dgm:spPr>
      <dgm:t>
        <a:bodyPr/>
        <a:lstStyle/>
        <a:p>
          <a:r>
            <a:rPr lang="el-GR" b="1" dirty="0" smtClean="0"/>
            <a:t>Υλοποίηση Πράξης</a:t>
          </a:r>
          <a:endParaRPr lang="el-GR" b="1" dirty="0"/>
        </a:p>
      </dgm:t>
    </dgm:pt>
    <dgm:pt modelId="{B5FAC7B9-2C75-453A-A413-742AEF5B91D5}" type="parTrans" cxnId="{55A3CF65-C5BF-4FE6-80D8-71226063D815}">
      <dgm:prSet/>
      <dgm:spPr/>
      <dgm:t>
        <a:bodyPr/>
        <a:lstStyle/>
        <a:p>
          <a:endParaRPr lang="el-GR"/>
        </a:p>
      </dgm:t>
    </dgm:pt>
    <dgm:pt modelId="{E80DA172-4A3C-4FF4-BF8A-083B1D95B2E3}" type="sibTrans" cxnId="{55A3CF65-C5BF-4FE6-80D8-71226063D815}">
      <dgm:prSet/>
      <dgm:spPr/>
      <dgm:t>
        <a:bodyPr/>
        <a:lstStyle/>
        <a:p>
          <a:endParaRPr lang="el-GR"/>
        </a:p>
      </dgm:t>
    </dgm:pt>
    <dgm:pt modelId="{BB6D4FAB-85C5-438A-9FD4-132431C1212F}">
      <dgm:prSet phldrT="[Κείμενο]" custT="1"/>
      <dgm:spPr/>
      <dgm:t>
        <a:bodyPr/>
        <a:lstStyle/>
        <a:p>
          <a:r>
            <a:rPr lang="el-GR" sz="1200" b="0" dirty="0" smtClean="0"/>
            <a:t>Οδηγός – Οδηγίες Υλοποίησης</a:t>
          </a:r>
          <a:endParaRPr lang="el-GR" sz="1200" b="0" dirty="0"/>
        </a:p>
      </dgm:t>
    </dgm:pt>
    <dgm:pt modelId="{BBC9D4DD-7F59-4CB0-AD5E-012B0071659F}" type="parTrans" cxnId="{B97E727F-38B6-4FE2-8BEC-624EFE25624D}">
      <dgm:prSet/>
      <dgm:spPr/>
      <dgm:t>
        <a:bodyPr/>
        <a:lstStyle/>
        <a:p>
          <a:endParaRPr lang="el-GR"/>
        </a:p>
      </dgm:t>
    </dgm:pt>
    <dgm:pt modelId="{4D936AB9-7190-4A95-92D4-5D95ACC10A2D}" type="sibTrans" cxnId="{B97E727F-38B6-4FE2-8BEC-624EFE25624D}">
      <dgm:prSet/>
      <dgm:spPr/>
      <dgm:t>
        <a:bodyPr/>
        <a:lstStyle/>
        <a:p>
          <a:endParaRPr lang="el-GR"/>
        </a:p>
      </dgm:t>
    </dgm:pt>
    <dgm:pt modelId="{5976EAAD-3CBE-4BEA-8CFC-06BA198CDEC5}">
      <dgm:prSet phldrT="[Κείμενο]" custT="1"/>
      <dgm:spPr/>
      <dgm:t>
        <a:bodyPr/>
        <a:lstStyle/>
        <a:p>
          <a:r>
            <a:rPr lang="el-GR" sz="1200" b="0" dirty="0" smtClean="0"/>
            <a:t> Δικαιολογητικά </a:t>
          </a:r>
          <a:endParaRPr lang="el-GR" sz="1200" b="0" dirty="0"/>
        </a:p>
      </dgm:t>
    </dgm:pt>
    <dgm:pt modelId="{D3B0A271-42CD-453E-AAD6-CD102857A2EF}" type="parTrans" cxnId="{C5D03FEC-9801-4005-9606-98CACBDDBD01}">
      <dgm:prSet/>
      <dgm:spPr/>
      <dgm:t>
        <a:bodyPr/>
        <a:lstStyle/>
        <a:p>
          <a:endParaRPr lang="el-GR"/>
        </a:p>
      </dgm:t>
    </dgm:pt>
    <dgm:pt modelId="{28FFC8E2-A99A-4CC1-8F0B-56582342FEAE}" type="sibTrans" cxnId="{C5D03FEC-9801-4005-9606-98CACBDDBD01}">
      <dgm:prSet/>
      <dgm:spPr/>
      <dgm:t>
        <a:bodyPr/>
        <a:lstStyle/>
        <a:p>
          <a:endParaRPr lang="el-GR"/>
        </a:p>
      </dgm:t>
    </dgm:pt>
    <dgm:pt modelId="{460469E7-BAF6-4195-B389-9ACFB5026924}">
      <dgm:prSet phldrT="[Κείμενο]" custT="1"/>
      <dgm:spPr/>
      <dgm:t>
        <a:bodyPr/>
        <a:lstStyle/>
        <a:p>
          <a:r>
            <a:rPr lang="el-GR" sz="1200" b="0" dirty="0" smtClean="0"/>
            <a:t>Έντυπο Υποβολής</a:t>
          </a:r>
          <a:endParaRPr lang="el-GR" sz="1200" b="0" dirty="0"/>
        </a:p>
      </dgm:t>
    </dgm:pt>
    <dgm:pt modelId="{56AC4789-07BF-4DDA-9D66-0ECF75F73A06}" type="parTrans" cxnId="{501F2AE9-63B7-4941-9DD5-0EED0D39012E}">
      <dgm:prSet/>
      <dgm:spPr/>
      <dgm:t>
        <a:bodyPr/>
        <a:lstStyle/>
        <a:p>
          <a:endParaRPr lang="el-GR"/>
        </a:p>
      </dgm:t>
    </dgm:pt>
    <dgm:pt modelId="{400B3D33-80A9-4EAC-AD1C-1CE4D0D2A082}" type="sibTrans" cxnId="{501F2AE9-63B7-4941-9DD5-0EED0D39012E}">
      <dgm:prSet/>
      <dgm:spPr/>
      <dgm:t>
        <a:bodyPr/>
        <a:lstStyle/>
        <a:p>
          <a:endParaRPr lang="el-GR"/>
        </a:p>
      </dgm:t>
    </dgm:pt>
    <dgm:pt modelId="{8E273CD9-F193-4D52-A5E8-7B0AD35BC7E4}">
      <dgm:prSet phldrT="[Κείμενο]" custT="1"/>
      <dgm:spPr/>
      <dgm:t>
        <a:bodyPr/>
        <a:lstStyle/>
        <a:p>
          <a:r>
            <a:rPr lang="el-GR" sz="1200" b="0" dirty="0" smtClean="0"/>
            <a:t>ΠΣΚΕ</a:t>
          </a:r>
          <a:endParaRPr lang="el-GR" sz="1200" b="0" dirty="0"/>
        </a:p>
      </dgm:t>
    </dgm:pt>
    <dgm:pt modelId="{920B5361-BCBE-4D7F-A664-1301C987DE94}" type="parTrans" cxnId="{E68D3AEA-CFB3-4705-9669-69BF9E943A65}">
      <dgm:prSet/>
      <dgm:spPr/>
      <dgm:t>
        <a:bodyPr/>
        <a:lstStyle/>
        <a:p>
          <a:endParaRPr lang="el-GR"/>
        </a:p>
      </dgm:t>
    </dgm:pt>
    <dgm:pt modelId="{A9502096-8E56-4E7C-87CD-E342F9E0D59E}" type="sibTrans" cxnId="{E68D3AEA-CFB3-4705-9669-69BF9E943A65}">
      <dgm:prSet/>
      <dgm:spPr/>
      <dgm:t>
        <a:bodyPr/>
        <a:lstStyle/>
        <a:p>
          <a:endParaRPr lang="el-GR"/>
        </a:p>
      </dgm:t>
    </dgm:pt>
    <dgm:pt modelId="{3DC64764-843C-4EA0-A6D5-9798F335F1D5}">
      <dgm:prSet phldrT="[Κείμενο]"/>
      <dgm:spPr>
        <a:solidFill>
          <a:srgbClr val="00B050"/>
        </a:solidFill>
      </dgm:spPr>
      <dgm:t>
        <a:bodyPr/>
        <a:lstStyle/>
        <a:p>
          <a:r>
            <a:rPr lang="el-GR" b="1" dirty="0" smtClean="0"/>
            <a:t>Επικοινωνία – Ανθρώπινο Δυναμικό</a:t>
          </a:r>
          <a:endParaRPr lang="el-GR" b="1" dirty="0"/>
        </a:p>
      </dgm:t>
    </dgm:pt>
    <dgm:pt modelId="{933C90A9-5E17-40F5-BEB5-78DF0EEC2727}" type="parTrans" cxnId="{AE93C9CA-8548-47BB-8815-D6D966DF759F}">
      <dgm:prSet/>
      <dgm:spPr/>
      <dgm:t>
        <a:bodyPr/>
        <a:lstStyle/>
        <a:p>
          <a:endParaRPr lang="el-GR"/>
        </a:p>
      </dgm:t>
    </dgm:pt>
    <dgm:pt modelId="{57F80A41-7C73-48DA-833B-E30A330E714E}" type="sibTrans" cxnId="{AE93C9CA-8548-47BB-8815-D6D966DF759F}">
      <dgm:prSet/>
      <dgm:spPr/>
      <dgm:t>
        <a:bodyPr/>
        <a:lstStyle/>
        <a:p>
          <a:endParaRPr lang="el-GR"/>
        </a:p>
      </dgm:t>
    </dgm:pt>
    <dgm:pt modelId="{B3434597-A6AB-4B60-B990-FFD0FC928035}">
      <dgm:prSet phldrT="[Κείμενο]" custT="1"/>
      <dgm:spPr/>
      <dgm:t>
        <a:bodyPr/>
        <a:lstStyle/>
        <a:p>
          <a:r>
            <a:rPr lang="el-GR" sz="1300" b="0" dirty="0" smtClean="0"/>
            <a:t>Προσωπική Επαφή με στελέχη του ΕΦΕΠΑΕ</a:t>
          </a:r>
          <a:endParaRPr lang="el-GR" sz="1300" b="0" dirty="0"/>
        </a:p>
      </dgm:t>
    </dgm:pt>
    <dgm:pt modelId="{494EAFEA-4960-4C4E-A0B9-CBCA2B65DB3C}" type="parTrans" cxnId="{1D86FFD3-EDD1-43B1-920F-CAEC2939F4E2}">
      <dgm:prSet/>
      <dgm:spPr/>
      <dgm:t>
        <a:bodyPr/>
        <a:lstStyle/>
        <a:p>
          <a:endParaRPr lang="el-GR"/>
        </a:p>
      </dgm:t>
    </dgm:pt>
    <dgm:pt modelId="{711A29B8-314F-4D1B-A480-433F5F5ADD97}" type="sibTrans" cxnId="{1D86FFD3-EDD1-43B1-920F-CAEC2939F4E2}">
      <dgm:prSet/>
      <dgm:spPr/>
      <dgm:t>
        <a:bodyPr/>
        <a:lstStyle/>
        <a:p>
          <a:endParaRPr lang="el-GR"/>
        </a:p>
      </dgm:t>
    </dgm:pt>
    <dgm:pt modelId="{7BA963DA-4091-4490-8158-58608FE3C360}">
      <dgm:prSet phldrT="[Κείμενο]" custT="1"/>
      <dgm:spPr/>
      <dgm:t>
        <a:bodyPr/>
        <a:lstStyle/>
        <a:p>
          <a:r>
            <a:rPr lang="el-GR" sz="1300" b="0" dirty="0" smtClean="0"/>
            <a:t>Τηλεφωνική, </a:t>
          </a:r>
          <a:r>
            <a:rPr lang="en-US" sz="1300" b="0" dirty="0" smtClean="0"/>
            <a:t>email, </a:t>
          </a:r>
          <a:r>
            <a:rPr lang="el-GR" sz="1300" b="0" dirty="0" smtClean="0"/>
            <a:t>επιστολές, ιστοσελίδα </a:t>
          </a:r>
          <a:endParaRPr lang="el-GR" sz="1300" b="0" dirty="0"/>
        </a:p>
      </dgm:t>
    </dgm:pt>
    <dgm:pt modelId="{7EEC58BA-3871-4309-A337-4564FD14E81F}" type="parTrans" cxnId="{E48D73F5-0DFE-492D-96F2-4925329306F3}">
      <dgm:prSet/>
      <dgm:spPr/>
      <dgm:t>
        <a:bodyPr/>
        <a:lstStyle/>
        <a:p>
          <a:endParaRPr lang="el-GR"/>
        </a:p>
      </dgm:t>
    </dgm:pt>
    <dgm:pt modelId="{084699D2-001A-4F84-A402-9D6B6A9E245E}" type="sibTrans" cxnId="{E48D73F5-0DFE-492D-96F2-4925329306F3}">
      <dgm:prSet/>
      <dgm:spPr/>
      <dgm:t>
        <a:bodyPr/>
        <a:lstStyle/>
        <a:p>
          <a:endParaRPr lang="el-GR"/>
        </a:p>
      </dgm:t>
    </dgm:pt>
    <dgm:pt modelId="{0CB9F408-E674-4017-A67C-89E3B4DC1A3F}" type="pres">
      <dgm:prSet presAssocID="{9AA467D8-8D60-4DB6-A36B-7CE71292984E}" presName="Name0" presStyleCnt="0">
        <dgm:presLayoutVars>
          <dgm:dir/>
          <dgm:animLvl val="lvl"/>
          <dgm:resizeHandles val="exact"/>
        </dgm:presLayoutVars>
      </dgm:prSet>
      <dgm:spPr/>
      <dgm:t>
        <a:bodyPr/>
        <a:lstStyle/>
        <a:p>
          <a:endParaRPr lang="el-GR"/>
        </a:p>
      </dgm:t>
    </dgm:pt>
    <dgm:pt modelId="{3E020C5E-303C-4DF2-8616-B60AAC666AB0}" type="pres">
      <dgm:prSet presAssocID="{545AA5C8-36B5-4BF7-A4AB-484ED979BD57}" presName="linNode" presStyleCnt="0"/>
      <dgm:spPr/>
    </dgm:pt>
    <dgm:pt modelId="{36A0ECE3-D5DD-4AB3-83C3-7E7FBE677CDE}" type="pres">
      <dgm:prSet presAssocID="{545AA5C8-36B5-4BF7-A4AB-484ED979BD57}" presName="parentText" presStyleLbl="node1" presStyleIdx="0" presStyleCnt="6">
        <dgm:presLayoutVars>
          <dgm:chMax val="1"/>
          <dgm:bulletEnabled val="1"/>
        </dgm:presLayoutVars>
      </dgm:prSet>
      <dgm:spPr/>
      <dgm:t>
        <a:bodyPr/>
        <a:lstStyle/>
        <a:p>
          <a:endParaRPr lang="el-GR"/>
        </a:p>
      </dgm:t>
    </dgm:pt>
    <dgm:pt modelId="{93D95E7E-DA14-4873-94B9-4EC9BF024120}" type="pres">
      <dgm:prSet presAssocID="{545AA5C8-36B5-4BF7-A4AB-484ED979BD57}" presName="descendantText" presStyleLbl="alignAccFollowNode1" presStyleIdx="0" presStyleCnt="6">
        <dgm:presLayoutVars>
          <dgm:bulletEnabled val="1"/>
        </dgm:presLayoutVars>
      </dgm:prSet>
      <dgm:spPr/>
      <dgm:t>
        <a:bodyPr/>
        <a:lstStyle/>
        <a:p>
          <a:endParaRPr lang="el-GR"/>
        </a:p>
      </dgm:t>
    </dgm:pt>
    <dgm:pt modelId="{7052A696-CD43-414C-875E-9A9FC4015EF4}" type="pres">
      <dgm:prSet presAssocID="{2F10E13C-7AE0-417D-A1CE-0282553B296F}" presName="sp" presStyleCnt="0"/>
      <dgm:spPr/>
    </dgm:pt>
    <dgm:pt modelId="{7624C713-77BD-4C76-BC45-D69C4327C500}" type="pres">
      <dgm:prSet presAssocID="{1AB59AF6-9AA9-4EBA-B10F-72600CCB7C03}" presName="linNode" presStyleCnt="0"/>
      <dgm:spPr/>
    </dgm:pt>
    <dgm:pt modelId="{3CD417CE-0C58-481F-ABEC-F15373DEE3D6}" type="pres">
      <dgm:prSet presAssocID="{1AB59AF6-9AA9-4EBA-B10F-72600CCB7C03}" presName="parentText" presStyleLbl="node1" presStyleIdx="1" presStyleCnt="6">
        <dgm:presLayoutVars>
          <dgm:chMax val="1"/>
          <dgm:bulletEnabled val="1"/>
        </dgm:presLayoutVars>
      </dgm:prSet>
      <dgm:spPr/>
      <dgm:t>
        <a:bodyPr/>
        <a:lstStyle/>
        <a:p>
          <a:endParaRPr lang="el-GR"/>
        </a:p>
      </dgm:t>
    </dgm:pt>
    <dgm:pt modelId="{243FAB40-7BFA-4AA0-B706-BA5317709D49}" type="pres">
      <dgm:prSet presAssocID="{1AB59AF6-9AA9-4EBA-B10F-72600CCB7C03}" presName="descendantText" presStyleLbl="alignAccFollowNode1" presStyleIdx="1" presStyleCnt="6">
        <dgm:presLayoutVars>
          <dgm:bulletEnabled val="1"/>
        </dgm:presLayoutVars>
      </dgm:prSet>
      <dgm:spPr/>
      <dgm:t>
        <a:bodyPr/>
        <a:lstStyle/>
        <a:p>
          <a:endParaRPr lang="el-GR"/>
        </a:p>
      </dgm:t>
    </dgm:pt>
    <dgm:pt modelId="{C7E3144B-D017-4A3E-A205-599D1D5EDF99}" type="pres">
      <dgm:prSet presAssocID="{AE23CBA3-67C8-4011-AC6C-30BB8A46E9B1}" presName="sp" presStyleCnt="0"/>
      <dgm:spPr/>
    </dgm:pt>
    <dgm:pt modelId="{0EE229A7-6E58-423B-83F0-3EDC26568B11}" type="pres">
      <dgm:prSet presAssocID="{0625C56D-D69A-4EFA-9BA5-1DCA3A0F762C}" presName="linNode" presStyleCnt="0"/>
      <dgm:spPr/>
    </dgm:pt>
    <dgm:pt modelId="{D1693E87-8AF1-4139-940A-3949ACB9E011}" type="pres">
      <dgm:prSet presAssocID="{0625C56D-D69A-4EFA-9BA5-1DCA3A0F762C}" presName="parentText" presStyleLbl="node1" presStyleIdx="2" presStyleCnt="6">
        <dgm:presLayoutVars>
          <dgm:chMax val="1"/>
          <dgm:bulletEnabled val="1"/>
        </dgm:presLayoutVars>
      </dgm:prSet>
      <dgm:spPr/>
      <dgm:t>
        <a:bodyPr/>
        <a:lstStyle/>
        <a:p>
          <a:endParaRPr lang="el-GR"/>
        </a:p>
      </dgm:t>
    </dgm:pt>
    <dgm:pt modelId="{37053FDA-2EA5-40AA-BC08-8CA0EFAA7D4F}" type="pres">
      <dgm:prSet presAssocID="{0625C56D-D69A-4EFA-9BA5-1DCA3A0F762C}" presName="descendantText" presStyleLbl="alignAccFollowNode1" presStyleIdx="2" presStyleCnt="6">
        <dgm:presLayoutVars>
          <dgm:bulletEnabled val="1"/>
        </dgm:presLayoutVars>
      </dgm:prSet>
      <dgm:spPr/>
      <dgm:t>
        <a:bodyPr/>
        <a:lstStyle/>
        <a:p>
          <a:endParaRPr lang="el-GR"/>
        </a:p>
      </dgm:t>
    </dgm:pt>
    <dgm:pt modelId="{DD597F99-4792-4E48-A7D6-91352652D3BA}" type="pres">
      <dgm:prSet presAssocID="{57BDB3A7-0B42-4758-B2AC-10A4D3412911}" presName="sp" presStyleCnt="0"/>
      <dgm:spPr/>
    </dgm:pt>
    <dgm:pt modelId="{5154E24A-29E3-4610-8F5B-0970F8ACFF24}" type="pres">
      <dgm:prSet presAssocID="{5F858374-32AB-4F2E-9546-40184AF58B79}" presName="linNode" presStyleCnt="0"/>
      <dgm:spPr/>
    </dgm:pt>
    <dgm:pt modelId="{302925E4-ADF1-41D3-89B6-B3F1A540044C}" type="pres">
      <dgm:prSet presAssocID="{5F858374-32AB-4F2E-9546-40184AF58B79}" presName="parentText" presStyleLbl="node1" presStyleIdx="3" presStyleCnt="6">
        <dgm:presLayoutVars>
          <dgm:chMax val="1"/>
          <dgm:bulletEnabled val="1"/>
        </dgm:presLayoutVars>
      </dgm:prSet>
      <dgm:spPr/>
      <dgm:t>
        <a:bodyPr/>
        <a:lstStyle/>
        <a:p>
          <a:endParaRPr lang="el-GR"/>
        </a:p>
      </dgm:t>
    </dgm:pt>
    <dgm:pt modelId="{09439CC3-927D-40F8-8496-F3D5563F29F2}" type="pres">
      <dgm:prSet presAssocID="{5F858374-32AB-4F2E-9546-40184AF58B79}" presName="descendantText" presStyleLbl="alignAccFollowNode1" presStyleIdx="3" presStyleCnt="6">
        <dgm:presLayoutVars>
          <dgm:bulletEnabled val="1"/>
        </dgm:presLayoutVars>
      </dgm:prSet>
      <dgm:spPr/>
      <dgm:t>
        <a:bodyPr/>
        <a:lstStyle/>
        <a:p>
          <a:endParaRPr lang="el-GR"/>
        </a:p>
      </dgm:t>
    </dgm:pt>
    <dgm:pt modelId="{7801B7EF-B3B8-4962-8774-46B5410FFB49}" type="pres">
      <dgm:prSet presAssocID="{51CA8315-D2B6-4EDE-8ED7-E1F7C8651467}" presName="sp" presStyleCnt="0"/>
      <dgm:spPr/>
    </dgm:pt>
    <dgm:pt modelId="{2C6A20DC-B104-4A08-81D5-6918FC2E9303}" type="pres">
      <dgm:prSet presAssocID="{1542755F-50FB-4258-9E33-DD5CCBE3AB05}" presName="linNode" presStyleCnt="0"/>
      <dgm:spPr/>
    </dgm:pt>
    <dgm:pt modelId="{FDBB9936-4B73-4608-ABCB-B00F8759D9E9}" type="pres">
      <dgm:prSet presAssocID="{1542755F-50FB-4258-9E33-DD5CCBE3AB05}" presName="parentText" presStyleLbl="node1" presStyleIdx="4" presStyleCnt="6">
        <dgm:presLayoutVars>
          <dgm:chMax val="1"/>
          <dgm:bulletEnabled val="1"/>
        </dgm:presLayoutVars>
      </dgm:prSet>
      <dgm:spPr/>
      <dgm:t>
        <a:bodyPr/>
        <a:lstStyle/>
        <a:p>
          <a:endParaRPr lang="el-GR"/>
        </a:p>
      </dgm:t>
    </dgm:pt>
    <dgm:pt modelId="{2261188C-9FDB-41E4-9B60-65EB9F6E77C6}" type="pres">
      <dgm:prSet presAssocID="{1542755F-50FB-4258-9E33-DD5CCBE3AB05}" presName="descendantText" presStyleLbl="alignAccFollowNode1" presStyleIdx="4" presStyleCnt="6">
        <dgm:presLayoutVars>
          <dgm:bulletEnabled val="1"/>
        </dgm:presLayoutVars>
      </dgm:prSet>
      <dgm:spPr/>
      <dgm:t>
        <a:bodyPr/>
        <a:lstStyle/>
        <a:p>
          <a:endParaRPr lang="el-GR"/>
        </a:p>
      </dgm:t>
    </dgm:pt>
    <dgm:pt modelId="{47873C26-D3E0-4C4B-A27A-92E3E157FB1B}" type="pres">
      <dgm:prSet presAssocID="{E80DA172-4A3C-4FF4-BF8A-083B1D95B2E3}" presName="sp" presStyleCnt="0"/>
      <dgm:spPr/>
    </dgm:pt>
    <dgm:pt modelId="{CCA58E1C-B1FD-40A0-93EA-6F6D24B614CD}" type="pres">
      <dgm:prSet presAssocID="{3DC64764-843C-4EA0-A6D5-9798F335F1D5}" presName="linNode" presStyleCnt="0"/>
      <dgm:spPr/>
    </dgm:pt>
    <dgm:pt modelId="{8EAB92B6-698C-4206-8200-E0F23AB33CEB}" type="pres">
      <dgm:prSet presAssocID="{3DC64764-843C-4EA0-A6D5-9798F335F1D5}" presName="parentText" presStyleLbl="node1" presStyleIdx="5" presStyleCnt="6">
        <dgm:presLayoutVars>
          <dgm:chMax val="1"/>
          <dgm:bulletEnabled val="1"/>
        </dgm:presLayoutVars>
      </dgm:prSet>
      <dgm:spPr/>
      <dgm:t>
        <a:bodyPr/>
        <a:lstStyle/>
        <a:p>
          <a:endParaRPr lang="el-GR"/>
        </a:p>
      </dgm:t>
    </dgm:pt>
    <dgm:pt modelId="{E8AE38A5-70EF-4CDB-B9D6-E00B042D9DF6}" type="pres">
      <dgm:prSet presAssocID="{3DC64764-843C-4EA0-A6D5-9798F335F1D5}" presName="descendantText" presStyleLbl="alignAccFollowNode1" presStyleIdx="5" presStyleCnt="6">
        <dgm:presLayoutVars>
          <dgm:bulletEnabled val="1"/>
        </dgm:presLayoutVars>
      </dgm:prSet>
      <dgm:spPr/>
      <dgm:t>
        <a:bodyPr/>
        <a:lstStyle/>
        <a:p>
          <a:endParaRPr lang="el-GR"/>
        </a:p>
      </dgm:t>
    </dgm:pt>
  </dgm:ptLst>
  <dgm:cxnLst>
    <dgm:cxn modelId="{2B2226F6-7705-4142-95B3-A3425A0B4966}" srcId="{1AB59AF6-9AA9-4EBA-B10F-72600CCB7C03}" destId="{EE8ED015-B52E-4C1F-BAAB-73E996B8C03E}" srcOrd="0" destOrd="0" parTransId="{F31478BA-E434-4EC5-B155-EB0A15A47338}" sibTransId="{5A5CBD18-C288-43A4-BCA1-218306457CA1}"/>
    <dgm:cxn modelId="{066424C2-C582-48F1-A92C-B39EC609822D}" type="presOf" srcId="{1568E76C-F851-4CE6-9B75-98BC1B1DD392}" destId="{93D95E7E-DA14-4873-94B9-4EC9BF024120}" srcOrd="0" destOrd="0" presId="urn:microsoft.com/office/officeart/2005/8/layout/vList5"/>
    <dgm:cxn modelId="{B97E727F-38B6-4FE2-8BEC-624EFE25624D}" srcId="{1542755F-50FB-4258-9E33-DD5CCBE3AB05}" destId="{BB6D4FAB-85C5-438A-9FD4-132431C1212F}" srcOrd="0" destOrd="0" parTransId="{BBC9D4DD-7F59-4CB0-AD5E-012B0071659F}" sibTransId="{4D936AB9-7190-4A95-92D4-5D95ACC10A2D}"/>
    <dgm:cxn modelId="{87D0CE98-51C1-40CC-9F66-E3BC9E00578F}" type="presOf" srcId="{8E273CD9-F193-4D52-A5E8-7B0AD35BC7E4}" destId="{2261188C-9FDB-41E4-9B60-65EB9F6E77C6}" srcOrd="0" destOrd="3" presId="urn:microsoft.com/office/officeart/2005/8/layout/vList5"/>
    <dgm:cxn modelId="{97EFB9AE-2039-4985-BABB-B5D128B0BF81}" srcId="{9AA467D8-8D60-4DB6-A36B-7CE71292984E}" destId="{545AA5C8-36B5-4BF7-A4AB-484ED979BD57}" srcOrd="0" destOrd="0" parTransId="{8DE48925-F97C-4EA4-9E48-11B04B3C0B69}" sibTransId="{2F10E13C-7AE0-417D-A1CE-0282553B296F}"/>
    <dgm:cxn modelId="{D73C95B0-C901-4A18-8EE1-FA31EFEC34FC}" type="presOf" srcId="{3AFF7C5F-2949-4470-AAE7-BBAD8F034AE1}" destId="{09439CC3-927D-40F8-8496-F3D5563F29F2}" srcOrd="0" destOrd="0" presId="urn:microsoft.com/office/officeart/2005/8/layout/vList5"/>
    <dgm:cxn modelId="{29C81D78-5D88-42AE-A636-9E4AE28F177A}" type="presOf" srcId="{AE1A7A7D-3278-44C6-A4C2-FBDC83C589B8}" destId="{37053FDA-2EA5-40AA-BC08-8CA0EFAA7D4F}" srcOrd="0" destOrd="0" presId="urn:microsoft.com/office/officeart/2005/8/layout/vList5"/>
    <dgm:cxn modelId="{BB19C672-2424-4A27-ABEB-C1CFFBA96C27}" type="presOf" srcId="{0625C56D-D69A-4EFA-9BA5-1DCA3A0F762C}" destId="{D1693E87-8AF1-4139-940A-3949ACB9E011}" srcOrd="0" destOrd="0" presId="urn:microsoft.com/office/officeart/2005/8/layout/vList5"/>
    <dgm:cxn modelId="{1D86FFD3-EDD1-43B1-920F-CAEC2939F4E2}" srcId="{3DC64764-843C-4EA0-A6D5-9798F335F1D5}" destId="{B3434597-A6AB-4B60-B990-FFD0FC928035}" srcOrd="1" destOrd="0" parTransId="{494EAFEA-4960-4C4E-A0B9-CBCA2B65DB3C}" sibTransId="{711A29B8-314F-4D1B-A480-433F5F5ADD97}"/>
    <dgm:cxn modelId="{2B764C69-6ED5-44FE-87D0-FC8D16957A6C}" type="presOf" srcId="{2696CA53-4A7B-4712-A1C2-9255A414006E}" destId="{09439CC3-927D-40F8-8496-F3D5563F29F2}" srcOrd="0" destOrd="1" presId="urn:microsoft.com/office/officeart/2005/8/layout/vList5"/>
    <dgm:cxn modelId="{310AF744-2B06-4BAB-8EB5-19D9D5602A00}" srcId="{0625C56D-D69A-4EFA-9BA5-1DCA3A0F762C}" destId="{DE01680D-7198-4AC4-A617-4CFAEE4DBE3F}" srcOrd="1" destOrd="0" parTransId="{AC8ED01D-9CD7-471D-94F6-9604655B8833}" sibTransId="{529FF378-58EB-4B28-B875-A4453C536D00}"/>
    <dgm:cxn modelId="{BAAEDD9E-B47E-42A4-A5FC-01A8DEE9A8EB}" type="presOf" srcId="{8CDEB59F-F170-48C2-A94B-5A43DDE5FBBD}" destId="{09439CC3-927D-40F8-8496-F3D5563F29F2}" srcOrd="0" destOrd="2" presId="urn:microsoft.com/office/officeart/2005/8/layout/vList5"/>
    <dgm:cxn modelId="{98C13FFA-B52A-4D4F-B210-8963BD10F2FA}" type="presOf" srcId="{DE01680D-7198-4AC4-A617-4CFAEE4DBE3F}" destId="{37053FDA-2EA5-40AA-BC08-8CA0EFAA7D4F}" srcOrd="0" destOrd="1" presId="urn:microsoft.com/office/officeart/2005/8/layout/vList5"/>
    <dgm:cxn modelId="{3EC03E03-2ADD-4E7F-878A-4106234C30E9}" type="presOf" srcId="{9AA467D8-8D60-4DB6-A36B-7CE71292984E}" destId="{0CB9F408-E674-4017-A67C-89E3B4DC1A3F}" srcOrd="0" destOrd="0" presId="urn:microsoft.com/office/officeart/2005/8/layout/vList5"/>
    <dgm:cxn modelId="{1BB62EBF-5260-4495-A794-DD224C00DC42}" type="presOf" srcId="{460469E7-BAF6-4195-B389-9ACFB5026924}" destId="{2261188C-9FDB-41E4-9B60-65EB9F6E77C6}" srcOrd="0" destOrd="2" presId="urn:microsoft.com/office/officeart/2005/8/layout/vList5"/>
    <dgm:cxn modelId="{D950F02B-BB9B-4859-BC2C-FFC74035C0A3}" srcId="{9AA467D8-8D60-4DB6-A36B-7CE71292984E}" destId="{5F858374-32AB-4F2E-9546-40184AF58B79}" srcOrd="3" destOrd="0" parTransId="{CC974194-0C67-4098-B15F-8B82FFABFC0D}" sibTransId="{51CA8315-D2B6-4EDE-8ED7-E1F7C8651467}"/>
    <dgm:cxn modelId="{BA74211C-B035-4FB4-8073-A01F85956A1F}" type="presOf" srcId="{EE8ED015-B52E-4C1F-BAAB-73E996B8C03E}" destId="{243FAB40-7BFA-4AA0-B706-BA5317709D49}" srcOrd="0" destOrd="0" presId="urn:microsoft.com/office/officeart/2005/8/layout/vList5"/>
    <dgm:cxn modelId="{2B4D4707-4F6D-4862-BA3A-995614F1AB1B}" srcId="{9AA467D8-8D60-4DB6-A36B-7CE71292984E}" destId="{1AB59AF6-9AA9-4EBA-B10F-72600CCB7C03}" srcOrd="1" destOrd="0" parTransId="{68826281-E187-4A2A-8D1C-B12B01803930}" sibTransId="{AE23CBA3-67C8-4011-AC6C-30BB8A46E9B1}"/>
    <dgm:cxn modelId="{E68D3AEA-CFB3-4705-9669-69BF9E943A65}" srcId="{1542755F-50FB-4258-9E33-DD5CCBE3AB05}" destId="{8E273CD9-F193-4D52-A5E8-7B0AD35BC7E4}" srcOrd="3" destOrd="0" parTransId="{920B5361-BCBE-4D7F-A664-1301C987DE94}" sibTransId="{A9502096-8E56-4E7C-87CD-E342F9E0D59E}"/>
    <dgm:cxn modelId="{E2EF8C38-DD76-4740-947E-6B83EA079003}" srcId="{545AA5C8-36B5-4BF7-A4AB-484ED979BD57}" destId="{1568E76C-F851-4CE6-9B75-98BC1B1DD392}" srcOrd="0" destOrd="0" parTransId="{56D2CA08-A71F-4928-A70E-1E7E54BBB093}" sibTransId="{DFC9CB4F-82F7-4622-AA26-D5A0C2DA7D67}"/>
    <dgm:cxn modelId="{8825C1F5-1DB6-4B43-8A75-68C013F2FE6A}" type="presOf" srcId="{1AB59AF6-9AA9-4EBA-B10F-72600CCB7C03}" destId="{3CD417CE-0C58-481F-ABEC-F15373DEE3D6}" srcOrd="0" destOrd="0" presId="urn:microsoft.com/office/officeart/2005/8/layout/vList5"/>
    <dgm:cxn modelId="{A4A57D78-D1D5-46D6-BFAE-D6F9D9E435A3}" srcId="{5F858374-32AB-4F2E-9546-40184AF58B79}" destId="{8CDEB59F-F170-48C2-A94B-5A43DDE5FBBD}" srcOrd="2" destOrd="0" parTransId="{83DFC916-C5C3-4ED4-8B47-87A9C0D8CE30}" sibTransId="{FA6716CB-7A35-42D7-B450-3F801FBF6E1C}"/>
    <dgm:cxn modelId="{501F2AE9-63B7-4941-9DD5-0EED0D39012E}" srcId="{1542755F-50FB-4258-9E33-DD5CCBE3AB05}" destId="{460469E7-BAF6-4195-B389-9ACFB5026924}" srcOrd="2" destOrd="0" parTransId="{56AC4789-07BF-4DDA-9D66-0ECF75F73A06}" sibTransId="{400B3D33-80A9-4EAC-AD1C-1CE4D0D2A082}"/>
    <dgm:cxn modelId="{B3C0D132-E871-4CE0-9CBE-C29CB30A9A41}" type="presOf" srcId="{5976EAAD-3CBE-4BEA-8CFC-06BA198CDEC5}" destId="{2261188C-9FDB-41E4-9B60-65EB9F6E77C6}" srcOrd="0" destOrd="1" presId="urn:microsoft.com/office/officeart/2005/8/layout/vList5"/>
    <dgm:cxn modelId="{FA13A609-648F-4E52-B294-92A4647F372E}" type="presOf" srcId="{7BA963DA-4091-4490-8158-58608FE3C360}" destId="{E8AE38A5-70EF-4CDB-B9D6-E00B042D9DF6}" srcOrd="0" destOrd="0" presId="urn:microsoft.com/office/officeart/2005/8/layout/vList5"/>
    <dgm:cxn modelId="{F33A9D91-C766-4C96-AB0D-2938F349D4D9}" type="presOf" srcId="{1542755F-50FB-4258-9E33-DD5CCBE3AB05}" destId="{FDBB9936-4B73-4608-ABCB-B00F8759D9E9}" srcOrd="0" destOrd="0" presId="urn:microsoft.com/office/officeart/2005/8/layout/vList5"/>
    <dgm:cxn modelId="{C5275FC5-AE77-4A52-ABA4-F8B69561898F}" type="presOf" srcId="{3DC64764-843C-4EA0-A6D5-9798F335F1D5}" destId="{8EAB92B6-698C-4206-8200-E0F23AB33CEB}" srcOrd="0" destOrd="0" presId="urn:microsoft.com/office/officeart/2005/8/layout/vList5"/>
    <dgm:cxn modelId="{083CC261-9345-4FBB-82A1-979AB2651AEC}" srcId="{9AA467D8-8D60-4DB6-A36B-7CE71292984E}" destId="{0625C56D-D69A-4EFA-9BA5-1DCA3A0F762C}" srcOrd="2" destOrd="0" parTransId="{0D45352E-96BA-4536-9D99-33E34F4F82C1}" sibTransId="{57BDB3A7-0B42-4758-B2AC-10A4D3412911}"/>
    <dgm:cxn modelId="{BF03A4BA-E3DC-4CDE-9864-AB064B6D592A}" srcId="{0625C56D-D69A-4EFA-9BA5-1DCA3A0F762C}" destId="{42FEC760-6161-4CE0-89E8-0CC46D4A4FD9}" srcOrd="2" destOrd="0" parTransId="{29E50DF6-915D-43F0-99A3-04E961FB19F4}" sibTransId="{1B07CA73-8620-4F66-9B53-664765AE49C4}"/>
    <dgm:cxn modelId="{E48D73F5-0DFE-492D-96F2-4925329306F3}" srcId="{3DC64764-843C-4EA0-A6D5-9798F335F1D5}" destId="{7BA963DA-4091-4490-8158-58608FE3C360}" srcOrd="0" destOrd="0" parTransId="{7EEC58BA-3871-4309-A337-4564FD14E81F}" sibTransId="{084699D2-001A-4F84-A402-9D6B6A9E245E}"/>
    <dgm:cxn modelId="{F489583A-5BEC-4C39-8AED-6960A7C36A40}" type="presOf" srcId="{BB6D4FAB-85C5-438A-9FD4-132431C1212F}" destId="{2261188C-9FDB-41E4-9B60-65EB9F6E77C6}" srcOrd="0" destOrd="0" presId="urn:microsoft.com/office/officeart/2005/8/layout/vList5"/>
    <dgm:cxn modelId="{C5D03FEC-9801-4005-9606-98CACBDDBD01}" srcId="{1542755F-50FB-4258-9E33-DD5CCBE3AB05}" destId="{5976EAAD-3CBE-4BEA-8CFC-06BA198CDEC5}" srcOrd="1" destOrd="0" parTransId="{D3B0A271-42CD-453E-AAD6-CD102857A2EF}" sibTransId="{28FFC8E2-A99A-4CC1-8F0B-56582342FEAE}"/>
    <dgm:cxn modelId="{D5B21DF6-368F-48F7-9517-B899AEF78E8E}" type="presOf" srcId="{42FEC760-6161-4CE0-89E8-0CC46D4A4FD9}" destId="{37053FDA-2EA5-40AA-BC08-8CA0EFAA7D4F}" srcOrd="0" destOrd="2" presId="urn:microsoft.com/office/officeart/2005/8/layout/vList5"/>
    <dgm:cxn modelId="{AE93C9CA-8548-47BB-8815-D6D966DF759F}" srcId="{9AA467D8-8D60-4DB6-A36B-7CE71292984E}" destId="{3DC64764-843C-4EA0-A6D5-9798F335F1D5}" srcOrd="5" destOrd="0" parTransId="{933C90A9-5E17-40F5-BEB5-78DF0EEC2727}" sibTransId="{57F80A41-7C73-48DA-833B-E30A330E714E}"/>
    <dgm:cxn modelId="{D42F9403-00CA-47F1-A41E-215529C0A5D9}" srcId="{5F858374-32AB-4F2E-9546-40184AF58B79}" destId="{3AFF7C5F-2949-4470-AAE7-BBAD8F034AE1}" srcOrd="0" destOrd="0" parTransId="{0BE8E437-B543-40A7-8A72-B99497AD82CB}" sibTransId="{98DD18C9-08CE-44C4-A5A9-496C848E0E42}"/>
    <dgm:cxn modelId="{55A3CF65-C5BF-4FE6-80D8-71226063D815}" srcId="{9AA467D8-8D60-4DB6-A36B-7CE71292984E}" destId="{1542755F-50FB-4258-9E33-DD5CCBE3AB05}" srcOrd="4" destOrd="0" parTransId="{B5FAC7B9-2C75-453A-A413-742AEF5B91D5}" sibTransId="{E80DA172-4A3C-4FF4-BF8A-083B1D95B2E3}"/>
    <dgm:cxn modelId="{E28541CA-7015-43F6-A032-CCC005F8C437}" type="presOf" srcId="{B3434597-A6AB-4B60-B990-FFD0FC928035}" destId="{E8AE38A5-70EF-4CDB-B9D6-E00B042D9DF6}" srcOrd="0" destOrd="1" presId="urn:microsoft.com/office/officeart/2005/8/layout/vList5"/>
    <dgm:cxn modelId="{60D75C1A-F649-4D0A-B818-DD72A6F72F84}" type="presOf" srcId="{545AA5C8-36B5-4BF7-A4AB-484ED979BD57}" destId="{36A0ECE3-D5DD-4AB3-83C3-7E7FBE677CDE}" srcOrd="0" destOrd="0" presId="urn:microsoft.com/office/officeart/2005/8/layout/vList5"/>
    <dgm:cxn modelId="{60E23D29-A6A8-4C0F-884A-26DBDEDC98E4}" srcId="{0625C56D-D69A-4EFA-9BA5-1DCA3A0F762C}" destId="{AE1A7A7D-3278-44C6-A4C2-FBDC83C589B8}" srcOrd="0" destOrd="0" parTransId="{1D4BBBDB-3920-46ED-8967-1AB490AC40B8}" sibTransId="{F2C9D697-986E-4046-BE07-81278AD89C6E}"/>
    <dgm:cxn modelId="{F6D2B2F4-F031-4595-929B-D8A7A326B118}" type="presOf" srcId="{5F858374-32AB-4F2E-9546-40184AF58B79}" destId="{302925E4-ADF1-41D3-89B6-B3F1A540044C}" srcOrd="0" destOrd="0" presId="urn:microsoft.com/office/officeart/2005/8/layout/vList5"/>
    <dgm:cxn modelId="{A61D4EA3-17ED-489A-B68F-FB449ADAB969}" srcId="{5F858374-32AB-4F2E-9546-40184AF58B79}" destId="{2696CA53-4A7B-4712-A1C2-9255A414006E}" srcOrd="1" destOrd="0" parTransId="{80382839-6B7C-4FF1-AA8D-F54687550169}" sibTransId="{953FD1EF-48B8-44A7-80D1-0AFFB3296E72}"/>
    <dgm:cxn modelId="{AB166DF3-2B72-4784-80C0-B14290C86A53}" type="presParOf" srcId="{0CB9F408-E674-4017-A67C-89E3B4DC1A3F}" destId="{3E020C5E-303C-4DF2-8616-B60AAC666AB0}" srcOrd="0" destOrd="0" presId="urn:microsoft.com/office/officeart/2005/8/layout/vList5"/>
    <dgm:cxn modelId="{0997CA36-250E-4EAF-BF0D-F5EA928FC344}" type="presParOf" srcId="{3E020C5E-303C-4DF2-8616-B60AAC666AB0}" destId="{36A0ECE3-D5DD-4AB3-83C3-7E7FBE677CDE}" srcOrd="0" destOrd="0" presId="urn:microsoft.com/office/officeart/2005/8/layout/vList5"/>
    <dgm:cxn modelId="{AF997F69-B3A2-482F-B35B-980A654C15B3}" type="presParOf" srcId="{3E020C5E-303C-4DF2-8616-B60AAC666AB0}" destId="{93D95E7E-DA14-4873-94B9-4EC9BF024120}" srcOrd="1" destOrd="0" presId="urn:microsoft.com/office/officeart/2005/8/layout/vList5"/>
    <dgm:cxn modelId="{5C362A68-EFE2-475C-8DA1-727E2FABED99}" type="presParOf" srcId="{0CB9F408-E674-4017-A67C-89E3B4DC1A3F}" destId="{7052A696-CD43-414C-875E-9A9FC4015EF4}" srcOrd="1" destOrd="0" presId="urn:microsoft.com/office/officeart/2005/8/layout/vList5"/>
    <dgm:cxn modelId="{DD11B8F6-6517-45BF-8C00-7AC6B9F87596}" type="presParOf" srcId="{0CB9F408-E674-4017-A67C-89E3B4DC1A3F}" destId="{7624C713-77BD-4C76-BC45-D69C4327C500}" srcOrd="2" destOrd="0" presId="urn:microsoft.com/office/officeart/2005/8/layout/vList5"/>
    <dgm:cxn modelId="{785716E4-3F4B-46FD-BD43-0FB338D93D06}" type="presParOf" srcId="{7624C713-77BD-4C76-BC45-D69C4327C500}" destId="{3CD417CE-0C58-481F-ABEC-F15373DEE3D6}" srcOrd="0" destOrd="0" presId="urn:microsoft.com/office/officeart/2005/8/layout/vList5"/>
    <dgm:cxn modelId="{D1FE4FE9-A9E7-46D5-A651-FB380563C7FE}" type="presParOf" srcId="{7624C713-77BD-4C76-BC45-D69C4327C500}" destId="{243FAB40-7BFA-4AA0-B706-BA5317709D49}" srcOrd="1" destOrd="0" presId="urn:microsoft.com/office/officeart/2005/8/layout/vList5"/>
    <dgm:cxn modelId="{AEF5433A-CA90-4EFB-94AB-1E42117E5F79}" type="presParOf" srcId="{0CB9F408-E674-4017-A67C-89E3B4DC1A3F}" destId="{C7E3144B-D017-4A3E-A205-599D1D5EDF99}" srcOrd="3" destOrd="0" presId="urn:microsoft.com/office/officeart/2005/8/layout/vList5"/>
    <dgm:cxn modelId="{54349055-E66E-45A7-9D52-657B6C944035}" type="presParOf" srcId="{0CB9F408-E674-4017-A67C-89E3B4DC1A3F}" destId="{0EE229A7-6E58-423B-83F0-3EDC26568B11}" srcOrd="4" destOrd="0" presId="urn:microsoft.com/office/officeart/2005/8/layout/vList5"/>
    <dgm:cxn modelId="{32B1699F-0106-4518-A323-F96F1C8068AF}" type="presParOf" srcId="{0EE229A7-6E58-423B-83F0-3EDC26568B11}" destId="{D1693E87-8AF1-4139-940A-3949ACB9E011}" srcOrd="0" destOrd="0" presId="urn:microsoft.com/office/officeart/2005/8/layout/vList5"/>
    <dgm:cxn modelId="{C485E2A3-3281-4E79-8CB5-54DB17F869E4}" type="presParOf" srcId="{0EE229A7-6E58-423B-83F0-3EDC26568B11}" destId="{37053FDA-2EA5-40AA-BC08-8CA0EFAA7D4F}" srcOrd="1" destOrd="0" presId="urn:microsoft.com/office/officeart/2005/8/layout/vList5"/>
    <dgm:cxn modelId="{535B963C-AE8D-4E61-BFC8-E2FD4657626A}" type="presParOf" srcId="{0CB9F408-E674-4017-A67C-89E3B4DC1A3F}" destId="{DD597F99-4792-4E48-A7D6-91352652D3BA}" srcOrd="5" destOrd="0" presId="urn:microsoft.com/office/officeart/2005/8/layout/vList5"/>
    <dgm:cxn modelId="{04DE61CF-E5FF-4008-A936-49D2AB139536}" type="presParOf" srcId="{0CB9F408-E674-4017-A67C-89E3B4DC1A3F}" destId="{5154E24A-29E3-4610-8F5B-0970F8ACFF24}" srcOrd="6" destOrd="0" presId="urn:microsoft.com/office/officeart/2005/8/layout/vList5"/>
    <dgm:cxn modelId="{A2326077-3891-4C85-83FF-B0662EE920A3}" type="presParOf" srcId="{5154E24A-29E3-4610-8F5B-0970F8ACFF24}" destId="{302925E4-ADF1-41D3-89B6-B3F1A540044C}" srcOrd="0" destOrd="0" presId="urn:microsoft.com/office/officeart/2005/8/layout/vList5"/>
    <dgm:cxn modelId="{AA89A48F-6449-4F72-AFFF-B878559844A9}" type="presParOf" srcId="{5154E24A-29E3-4610-8F5B-0970F8ACFF24}" destId="{09439CC3-927D-40F8-8496-F3D5563F29F2}" srcOrd="1" destOrd="0" presId="urn:microsoft.com/office/officeart/2005/8/layout/vList5"/>
    <dgm:cxn modelId="{74344353-B664-41F0-82D3-9484B2660EDE}" type="presParOf" srcId="{0CB9F408-E674-4017-A67C-89E3B4DC1A3F}" destId="{7801B7EF-B3B8-4962-8774-46B5410FFB49}" srcOrd="7" destOrd="0" presId="urn:microsoft.com/office/officeart/2005/8/layout/vList5"/>
    <dgm:cxn modelId="{ECD68AC6-AA1C-4B79-9502-817E52413B21}" type="presParOf" srcId="{0CB9F408-E674-4017-A67C-89E3B4DC1A3F}" destId="{2C6A20DC-B104-4A08-81D5-6918FC2E9303}" srcOrd="8" destOrd="0" presId="urn:microsoft.com/office/officeart/2005/8/layout/vList5"/>
    <dgm:cxn modelId="{A9F9467C-C8E8-4DA3-866E-DB44DDF9002A}" type="presParOf" srcId="{2C6A20DC-B104-4A08-81D5-6918FC2E9303}" destId="{FDBB9936-4B73-4608-ABCB-B00F8759D9E9}" srcOrd="0" destOrd="0" presId="urn:microsoft.com/office/officeart/2005/8/layout/vList5"/>
    <dgm:cxn modelId="{651D0D1A-E946-432A-B245-AB8D54AD2D0F}" type="presParOf" srcId="{2C6A20DC-B104-4A08-81D5-6918FC2E9303}" destId="{2261188C-9FDB-41E4-9B60-65EB9F6E77C6}" srcOrd="1" destOrd="0" presId="urn:microsoft.com/office/officeart/2005/8/layout/vList5"/>
    <dgm:cxn modelId="{36BA8286-FB2F-4E25-B4D6-E54C2D8CE42B}" type="presParOf" srcId="{0CB9F408-E674-4017-A67C-89E3B4DC1A3F}" destId="{47873C26-D3E0-4C4B-A27A-92E3E157FB1B}" srcOrd="9" destOrd="0" presId="urn:microsoft.com/office/officeart/2005/8/layout/vList5"/>
    <dgm:cxn modelId="{66D233C6-71E9-4ED0-B2F8-F9243A2FEF19}" type="presParOf" srcId="{0CB9F408-E674-4017-A67C-89E3B4DC1A3F}" destId="{CCA58E1C-B1FD-40A0-93EA-6F6D24B614CD}" srcOrd="10" destOrd="0" presId="urn:microsoft.com/office/officeart/2005/8/layout/vList5"/>
    <dgm:cxn modelId="{AC9B4712-CB6E-4CAD-BCBA-F5BA4CD3346F}" type="presParOf" srcId="{CCA58E1C-B1FD-40A0-93EA-6F6D24B614CD}" destId="{8EAB92B6-698C-4206-8200-E0F23AB33CEB}" srcOrd="0" destOrd="0" presId="urn:microsoft.com/office/officeart/2005/8/layout/vList5"/>
    <dgm:cxn modelId="{24ABE854-B8C5-4411-AD50-7CCDA6DFBF24}" type="presParOf" srcId="{CCA58E1C-B1FD-40A0-93EA-6F6D24B614CD}" destId="{E8AE38A5-70EF-4CDB-B9D6-E00B042D9DF6}"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53C272D-FFB6-44FB-AC6D-3270493B4CB6}" type="doc">
      <dgm:prSet loTypeId="urn:microsoft.com/office/officeart/2005/8/layout/balance1" loCatId="relationship" qsTypeId="urn:microsoft.com/office/officeart/2005/8/quickstyle/3d2" qsCatId="3D" csTypeId="urn:microsoft.com/office/officeart/2005/8/colors/accent6_5" csCatId="accent6" phldr="1"/>
      <dgm:spPr/>
      <dgm:t>
        <a:bodyPr/>
        <a:lstStyle/>
        <a:p>
          <a:endParaRPr lang="el-GR"/>
        </a:p>
      </dgm:t>
    </dgm:pt>
    <dgm:pt modelId="{A797C2CF-7EC8-4F38-B988-4DA77881F63F}">
      <dgm:prSet phldrT="[Κείμενο]" custT="1"/>
      <dgm:spPr>
        <a:solidFill>
          <a:srgbClr val="FF9900">
            <a:alpha val="90000"/>
          </a:srgbClr>
        </a:solidFill>
      </dgm:spPr>
      <dgm:t>
        <a:bodyPr/>
        <a:lstStyle/>
        <a:p>
          <a:r>
            <a:rPr lang="el-GR" sz="1600" b="1" dirty="0" smtClean="0">
              <a:latin typeface="+mj-lt"/>
            </a:rPr>
            <a:t>Δυνατά Σημεία</a:t>
          </a:r>
          <a:endParaRPr lang="el-GR" sz="1600" b="1" dirty="0">
            <a:latin typeface="+mj-lt"/>
          </a:endParaRPr>
        </a:p>
      </dgm:t>
    </dgm:pt>
    <dgm:pt modelId="{86EDD07E-CAB1-4BD1-AD93-48DB28E66DC3}" type="parTrans" cxnId="{C8D6C91D-90E8-4C8D-9046-2FFC4998AF0D}">
      <dgm:prSet/>
      <dgm:spPr/>
      <dgm:t>
        <a:bodyPr/>
        <a:lstStyle/>
        <a:p>
          <a:endParaRPr lang="el-GR"/>
        </a:p>
      </dgm:t>
    </dgm:pt>
    <dgm:pt modelId="{BC66EA3F-772B-4F40-98EE-E656E1A47902}" type="sibTrans" cxnId="{C8D6C91D-90E8-4C8D-9046-2FFC4998AF0D}">
      <dgm:prSet/>
      <dgm:spPr/>
      <dgm:t>
        <a:bodyPr/>
        <a:lstStyle/>
        <a:p>
          <a:endParaRPr lang="el-GR"/>
        </a:p>
      </dgm:t>
    </dgm:pt>
    <dgm:pt modelId="{A89310E5-3CEA-47A8-8D3B-460A4EE3024F}">
      <dgm:prSet phldrT="[Κείμενο]" custT="1"/>
      <dgm:spPr>
        <a:solidFill>
          <a:srgbClr val="FF9900"/>
        </a:solidFill>
      </dgm:spPr>
      <dgm:t>
        <a:bodyPr/>
        <a:lstStyle/>
        <a:p>
          <a:r>
            <a:rPr lang="el-GR" sz="1200" b="1" dirty="0" smtClean="0">
              <a:solidFill>
                <a:schemeClr val="tx1"/>
              </a:solidFill>
            </a:rPr>
            <a:t>Τεχνογνωσία- Εμπειρία</a:t>
          </a:r>
          <a:endParaRPr lang="el-GR" sz="1200" b="1" dirty="0">
            <a:solidFill>
              <a:schemeClr val="tx1"/>
            </a:solidFill>
          </a:endParaRPr>
        </a:p>
      </dgm:t>
    </dgm:pt>
    <dgm:pt modelId="{9D6570B6-7383-4405-B323-274E53C43308}" type="parTrans" cxnId="{A42A8195-317D-4C98-81E2-315F4E169971}">
      <dgm:prSet/>
      <dgm:spPr/>
      <dgm:t>
        <a:bodyPr/>
        <a:lstStyle/>
        <a:p>
          <a:endParaRPr lang="el-GR"/>
        </a:p>
      </dgm:t>
    </dgm:pt>
    <dgm:pt modelId="{25D06735-01B9-418E-884A-96BC0F953A5E}" type="sibTrans" cxnId="{A42A8195-317D-4C98-81E2-315F4E169971}">
      <dgm:prSet/>
      <dgm:spPr/>
      <dgm:t>
        <a:bodyPr/>
        <a:lstStyle/>
        <a:p>
          <a:endParaRPr lang="el-GR"/>
        </a:p>
      </dgm:t>
    </dgm:pt>
    <dgm:pt modelId="{FB1C2120-BA00-4BFA-9681-8D4F794DD5C8}">
      <dgm:prSet phldrT="[Κείμενο]" custT="1"/>
      <dgm:spPr>
        <a:solidFill>
          <a:srgbClr val="FF9900"/>
        </a:solidFill>
      </dgm:spPr>
      <dgm:t>
        <a:bodyPr/>
        <a:lstStyle/>
        <a:p>
          <a:r>
            <a:rPr lang="el-GR" sz="1200" b="1" dirty="0" smtClean="0">
              <a:solidFill>
                <a:schemeClr val="tx1"/>
              </a:solidFill>
            </a:rPr>
            <a:t>Διαφάνεια</a:t>
          </a:r>
          <a:endParaRPr lang="el-GR" sz="1200" b="1" dirty="0">
            <a:solidFill>
              <a:schemeClr val="tx1"/>
            </a:solidFill>
          </a:endParaRPr>
        </a:p>
      </dgm:t>
    </dgm:pt>
    <dgm:pt modelId="{24EBA822-8248-49CD-B832-0E33311E0ECE}" type="parTrans" cxnId="{994275BC-6211-4E99-AB64-3A2C4B69DD38}">
      <dgm:prSet/>
      <dgm:spPr/>
      <dgm:t>
        <a:bodyPr/>
        <a:lstStyle/>
        <a:p>
          <a:endParaRPr lang="el-GR"/>
        </a:p>
      </dgm:t>
    </dgm:pt>
    <dgm:pt modelId="{81BDA39A-A87C-4A05-ACC7-E7E1505F1F4B}" type="sibTrans" cxnId="{994275BC-6211-4E99-AB64-3A2C4B69DD38}">
      <dgm:prSet/>
      <dgm:spPr/>
      <dgm:t>
        <a:bodyPr/>
        <a:lstStyle/>
        <a:p>
          <a:endParaRPr lang="el-GR"/>
        </a:p>
      </dgm:t>
    </dgm:pt>
    <dgm:pt modelId="{868B5B65-8267-452B-885E-C5FB000CCDBE}">
      <dgm:prSet phldrT="[Κείμενο]" custT="1"/>
      <dgm:spPr>
        <a:solidFill>
          <a:srgbClr val="FF9900"/>
        </a:solidFill>
      </dgm:spPr>
      <dgm:t>
        <a:bodyPr/>
        <a:lstStyle/>
        <a:p>
          <a:r>
            <a:rPr lang="el-GR" sz="1200" b="1" dirty="0" smtClean="0">
              <a:solidFill>
                <a:schemeClr val="tx1"/>
              </a:solidFill>
            </a:rPr>
            <a:t>Φιλικότητα Διαδικασιών</a:t>
          </a:r>
          <a:endParaRPr lang="el-GR" sz="1200" b="1" dirty="0">
            <a:solidFill>
              <a:schemeClr val="tx1"/>
            </a:solidFill>
          </a:endParaRPr>
        </a:p>
      </dgm:t>
    </dgm:pt>
    <dgm:pt modelId="{EE51B36B-6E6B-4365-AE81-1BD10F969208}" type="parTrans" cxnId="{7DB1842F-507F-4520-B641-F47685E5821A}">
      <dgm:prSet/>
      <dgm:spPr/>
      <dgm:t>
        <a:bodyPr/>
        <a:lstStyle/>
        <a:p>
          <a:endParaRPr lang="el-GR"/>
        </a:p>
      </dgm:t>
    </dgm:pt>
    <dgm:pt modelId="{72FA5972-64EE-48A4-9A2D-CB97AFBE8237}" type="sibTrans" cxnId="{7DB1842F-507F-4520-B641-F47685E5821A}">
      <dgm:prSet/>
      <dgm:spPr/>
      <dgm:t>
        <a:bodyPr/>
        <a:lstStyle/>
        <a:p>
          <a:endParaRPr lang="el-GR"/>
        </a:p>
      </dgm:t>
    </dgm:pt>
    <dgm:pt modelId="{BE7A598B-443B-4E5A-A9EF-E4300B2ACEF1}">
      <dgm:prSet phldrT="[Κείμενο]" custT="1"/>
      <dgm:spPr>
        <a:solidFill>
          <a:srgbClr val="FF9900"/>
        </a:solidFill>
      </dgm:spPr>
      <dgm:t>
        <a:bodyPr/>
        <a:lstStyle/>
        <a:p>
          <a:r>
            <a:rPr lang="el-GR" sz="1200" b="1" dirty="0" smtClean="0">
              <a:solidFill>
                <a:schemeClr val="tx1"/>
              </a:solidFill>
            </a:rPr>
            <a:t>Πανελλαδική Παρουσία</a:t>
          </a:r>
          <a:endParaRPr lang="el-GR" sz="1200" b="1" dirty="0">
            <a:solidFill>
              <a:schemeClr val="tx1"/>
            </a:solidFill>
          </a:endParaRPr>
        </a:p>
      </dgm:t>
    </dgm:pt>
    <dgm:pt modelId="{60F089AD-2960-489D-9C69-8B655FD2E9CF}" type="parTrans" cxnId="{17EB95B8-CF41-4F98-BD32-CDDC559D2043}">
      <dgm:prSet/>
      <dgm:spPr/>
      <dgm:t>
        <a:bodyPr/>
        <a:lstStyle/>
        <a:p>
          <a:endParaRPr lang="el-GR"/>
        </a:p>
      </dgm:t>
    </dgm:pt>
    <dgm:pt modelId="{0749AE8D-B4E1-4AD9-AC92-4A189AD5EE47}" type="sibTrans" cxnId="{17EB95B8-CF41-4F98-BD32-CDDC559D2043}">
      <dgm:prSet/>
      <dgm:spPr/>
      <dgm:t>
        <a:bodyPr/>
        <a:lstStyle/>
        <a:p>
          <a:endParaRPr lang="el-GR"/>
        </a:p>
      </dgm:t>
    </dgm:pt>
    <dgm:pt modelId="{59BA978A-F12D-4825-873E-150E758BD185}">
      <dgm:prSet phldrT="[Κείμενο]" custT="1"/>
      <dgm:spPr/>
      <dgm:t>
        <a:bodyPr/>
        <a:lstStyle/>
        <a:p>
          <a:endParaRPr lang="el-GR" sz="1600" b="1" dirty="0" smtClean="0">
            <a:latin typeface="+mj-lt"/>
          </a:endParaRPr>
        </a:p>
        <a:p>
          <a:r>
            <a:rPr lang="el-GR" sz="1600" b="1" dirty="0" smtClean="0">
              <a:latin typeface="+mj-lt"/>
            </a:rPr>
            <a:t>Αδύναμα Σημεία</a:t>
          </a:r>
        </a:p>
        <a:p>
          <a:endParaRPr lang="el-GR" sz="1200" dirty="0"/>
        </a:p>
      </dgm:t>
    </dgm:pt>
    <dgm:pt modelId="{2E82C400-1973-4E33-9213-D47ABD9EDA34}" type="parTrans" cxnId="{D798D5C5-0F3E-4A6F-9CE8-AC8B82AF44D9}">
      <dgm:prSet/>
      <dgm:spPr/>
      <dgm:t>
        <a:bodyPr/>
        <a:lstStyle/>
        <a:p>
          <a:endParaRPr lang="el-GR"/>
        </a:p>
      </dgm:t>
    </dgm:pt>
    <dgm:pt modelId="{6E600A2D-A8AF-4231-BF18-6D2E57721776}" type="sibTrans" cxnId="{D798D5C5-0F3E-4A6F-9CE8-AC8B82AF44D9}">
      <dgm:prSet/>
      <dgm:spPr/>
      <dgm:t>
        <a:bodyPr/>
        <a:lstStyle/>
        <a:p>
          <a:endParaRPr lang="el-GR"/>
        </a:p>
      </dgm:t>
    </dgm:pt>
    <dgm:pt modelId="{4C5FB8B3-EEE1-407E-850E-1B4CC8ECE41D}">
      <dgm:prSet phldrT="[Κείμενο]" custT="1"/>
      <dgm:spPr>
        <a:solidFill>
          <a:srgbClr val="FF0000"/>
        </a:solidFill>
      </dgm:spPr>
      <dgm:t>
        <a:bodyPr/>
        <a:lstStyle/>
        <a:p>
          <a:r>
            <a:rPr lang="el-GR" sz="1200" b="1" dirty="0" smtClean="0"/>
            <a:t>Χρόνος Εξυπηρέτησης Αιτημάτων </a:t>
          </a:r>
          <a:endParaRPr lang="el-GR" sz="1200" b="1" dirty="0"/>
        </a:p>
      </dgm:t>
    </dgm:pt>
    <dgm:pt modelId="{35AF007E-B686-4AF7-AF95-15FAA51198DC}" type="parTrans" cxnId="{51C346E3-13AC-4B30-90A6-6A5763872121}">
      <dgm:prSet/>
      <dgm:spPr/>
      <dgm:t>
        <a:bodyPr/>
        <a:lstStyle/>
        <a:p>
          <a:endParaRPr lang="el-GR"/>
        </a:p>
      </dgm:t>
    </dgm:pt>
    <dgm:pt modelId="{FC929AF8-12FD-4869-900B-0569F34F83DA}" type="sibTrans" cxnId="{51C346E3-13AC-4B30-90A6-6A5763872121}">
      <dgm:prSet/>
      <dgm:spPr/>
      <dgm:t>
        <a:bodyPr/>
        <a:lstStyle/>
        <a:p>
          <a:endParaRPr lang="el-GR"/>
        </a:p>
      </dgm:t>
    </dgm:pt>
    <dgm:pt modelId="{925C234D-D3AE-4444-88FB-156ED5A6BA30}" type="pres">
      <dgm:prSet presAssocID="{D53C272D-FFB6-44FB-AC6D-3270493B4CB6}" presName="outerComposite" presStyleCnt="0">
        <dgm:presLayoutVars>
          <dgm:chMax val="2"/>
          <dgm:animLvl val="lvl"/>
          <dgm:resizeHandles val="exact"/>
        </dgm:presLayoutVars>
      </dgm:prSet>
      <dgm:spPr/>
      <dgm:t>
        <a:bodyPr/>
        <a:lstStyle/>
        <a:p>
          <a:endParaRPr lang="el-GR"/>
        </a:p>
      </dgm:t>
    </dgm:pt>
    <dgm:pt modelId="{1324BFF7-A7C7-4943-9D2C-82453571ABDE}" type="pres">
      <dgm:prSet presAssocID="{D53C272D-FFB6-44FB-AC6D-3270493B4CB6}" presName="dummyMaxCanvas" presStyleCnt="0"/>
      <dgm:spPr/>
    </dgm:pt>
    <dgm:pt modelId="{A58F7283-02DA-4705-A2E7-C2017D7BCE01}" type="pres">
      <dgm:prSet presAssocID="{D53C272D-FFB6-44FB-AC6D-3270493B4CB6}" presName="parentComposite" presStyleCnt="0"/>
      <dgm:spPr/>
    </dgm:pt>
    <dgm:pt modelId="{3F814BC6-2EB9-4B78-B61E-9701CC55331F}" type="pres">
      <dgm:prSet presAssocID="{D53C272D-FFB6-44FB-AC6D-3270493B4CB6}" presName="parent1" presStyleLbl="alignAccFollowNode1" presStyleIdx="0" presStyleCnt="4">
        <dgm:presLayoutVars>
          <dgm:chMax val="4"/>
        </dgm:presLayoutVars>
      </dgm:prSet>
      <dgm:spPr/>
      <dgm:t>
        <a:bodyPr/>
        <a:lstStyle/>
        <a:p>
          <a:endParaRPr lang="el-GR"/>
        </a:p>
      </dgm:t>
    </dgm:pt>
    <dgm:pt modelId="{078272A4-7D7F-47D1-8DBD-3E2DD4506DEC}" type="pres">
      <dgm:prSet presAssocID="{D53C272D-FFB6-44FB-AC6D-3270493B4CB6}" presName="parent2" presStyleLbl="alignAccFollowNode1" presStyleIdx="1" presStyleCnt="4">
        <dgm:presLayoutVars>
          <dgm:chMax val="4"/>
        </dgm:presLayoutVars>
      </dgm:prSet>
      <dgm:spPr/>
      <dgm:t>
        <a:bodyPr/>
        <a:lstStyle/>
        <a:p>
          <a:endParaRPr lang="el-GR"/>
        </a:p>
      </dgm:t>
    </dgm:pt>
    <dgm:pt modelId="{F8500281-385D-4204-A70B-9DB69683AAEB}" type="pres">
      <dgm:prSet presAssocID="{D53C272D-FFB6-44FB-AC6D-3270493B4CB6}" presName="childrenComposite" presStyleCnt="0"/>
      <dgm:spPr/>
    </dgm:pt>
    <dgm:pt modelId="{A40F4CFD-42BE-4944-BCD5-E06B6DC21D77}" type="pres">
      <dgm:prSet presAssocID="{D53C272D-FFB6-44FB-AC6D-3270493B4CB6}" presName="dummyMaxCanvas_ChildArea" presStyleCnt="0"/>
      <dgm:spPr/>
    </dgm:pt>
    <dgm:pt modelId="{71305F82-6CDC-4CC0-B001-31042C86D727}" type="pres">
      <dgm:prSet presAssocID="{D53C272D-FFB6-44FB-AC6D-3270493B4CB6}" presName="fulcrum" presStyleLbl="alignAccFollowNode1" presStyleIdx="2" presStyleCnt="4"/>
      <dgm:spPr/>
    </dgm:pt>
    <dgm:pt modelId="{1CF41470-0816-483C-8F1A-5AB7771B6825}" type="pres">
      <dgm:prSet presAssocID="{D53C272D-FFB6-44FB-AC6D-3270493B4CB6}" presName="balance_41" presStyleLbl="alignAccFollowNode1" presStyleIdx="3" presStyleCnt="4">
        <dgm:presLayoutVars>
          <dgm:bulletEnabled val="1"/>
        </dgm:presLayoutVars>
      </dgm:prSet>
      <dgm:spPr/>
    </dgm:pt>
    <dgm:pt modelId="{697FF1DD-9888-4733-95E5-1243B96A4ACC}" type="pres">
      <dgm:prSet presAssocID="{D53C272D-FFB6-44FB-AC6D-3270493B4CB6}" presName="left_41_1" presStyleLbl="node1" presStyleIdx="0" presStyleCnt="5">
        <dgm:presLayoutVars>
          <dgm:bulletEnabled val="1"/>
        </dgm:presLayoutVars>
      </dgm:prSet>
      <dgm:spPr/>
      <dgm:t>
        <a:bodyPr/>
        <a:lstStyle/>
        <a:p>
          <a:endParaRPr lang="el-GR"/>
        </a:p>
      </dgm:t>
    </dgm:pt>
    <dgm:pt modelId="{6CF5485A-3C3B-46D0-A5EE-D4A157F3B4A2}" type="pres">
      <dgm:prSet presAssocID="{D53C272D-FFB6-44FB-AC6D-3270493B4CB6}" presName="left_41_2" presStyleLbl="node1" presStyleIdx="1" presStyleCnt="5">
        <dgm:presLayoutVars>
          <dgm:bulletEnabled val="1"/>
        </dgm:presLayoutVars>
      </dgm:prSet>
      <dgm:spPr/>
      <dgm:t>
        <a:bodyPr/>
        <a:lstStyle/>
        <a:p>
          <a:endParaRPr lang="el-GR"/>
        </a:p>
      </dgm:t>
    </dgm:pt>
    <dgm:pt modelId="{6F257AEB-48C5-4B8E-8244-071A26D63C7B}" type="pres">
      <dgm:prSet presAssocID="{D53C272D-FFB6-44FB-AC6D-3270493B4CB6}" presName="left_41_3" presStyleLbl="node1" presStyleIdx="2" presStyleCnt="5">
        <dgm:presLayoutVars>
          <dgm:bulletEnabled val="1"/>
        </dgm:presLayoutVars>
      </dgm:prSet>
      <dgm:spPr/>
      <dgm:t>
        <a:bodyPr/>
        <a:lstStyle/>
        <a:p>
          <a:endParaRPr lang="el-GR"/>
        </a:p>
      </dgm:t>
    </dgm:pt>
    <dgm:pt modelId="{6CAC8E87-057F-4C79-A4EC-C8CB52891F6D}" type="pres">
      <dgm:prSet presAssocID="{D53C272D-FFB6-44FB-AC6D-3270493B4CB6}" presName="left_41_4" presStyleLbl="node1" presStyleIdx="3" presStyleCnt="5">
        <dgm:presLayoutVars>
          <dgm:bulletEnabled val="1"/>
        </dgm:presLayoutVars>
      </dgm:prSet>
      <dgm:spPr/>
      <dgm:t>
        <a:bodyPr/>
        <a:lstStyle/>
        <a:p>
          <a:endParaRPr lang="el-GR"/>
        </a:p>
      </dgm:t>
    </dgm:pt>
    <dgm:pt modelId="{9798D1A2-CB5B-4CA5-93BD-17A58B1D1AD8}" type="pres">
      <dgm:prSet presAssocID="{D53C272D-FFB6-44FB-AC6D-3270493B4CB6}" presName="right_41_1" presStyleLbl="node1" presStyleIdx="4" presStyleCnt="5">
        <dgm:presLayoutVars>
          <dgm:bulletEnabled val="1"/>
        </dgm:presLayoutVars>
      </dgm:prSet>
      <dgm:spPr/>
      <dgm:t>
        <a:bodyPr/>
        <a:lstStyle/>
        <a:p>
          <a:endParaRPr lang="el-GR"/>
        </a:p>
      </dgm:t>
    </dgm:pt>
  </dgm:ptLst>
  <dgm:cxnLst>
    <dgm:cxn modelId="{4A437010-49DB-4A98-8B69-13363FD96188}" type="presOf" srcId="{868B5B65-8267-452B-885E-C5FB000CCDBE}" destId="{6F257AEB-48C5-4B8E-8244-071A26D63C7B}" srcOrd="0" destOrd="0" presId="urn:microsoft.com/office/officeart/2005/8/layout/balance1"/>
    <dgm:cxn modelId="{0148F7EC-DDAC-4ED2-BAED-881737BECFA6}" type="presOf" srcId="{D53C272D-FFB6-44FB-AC6D-3270493B4CB6}" destId="{925C234D-D3AE-4444-88FB-156ED5A6BA30}" srcOrd="0" destOrd="0" presId="urn:microsoft.com/office/officeart/2005/8/layout/balance1"/>
    <dgm:cxn modelId="{1EEF6925-FF6E-46E5-869A-9FE6440389FA}" type="presOf" srcId="{4C5FB8B3-EEE1-407E-850E-1B4CC8ECE41D}" destId="{9798D1A2-CB5B-4CA5-93BD-17A58B1D1AD8}" srcOrd="0" destOrd="0" presId="urn:microsoft.com/office/officeart/2005/8/layout/balance1"/>
    <dgm:cxn modelId="{D798D5C5-0F3E-4A6F-9CE8-AC8B82AF44D9}" srcId="{D53C272D-FFB6-44FB-AC6D-3270493B4CB6}" destId="{59BA978A-F12D-4825-873E-150E758BD185}" srcOrd="1" destOrd="0" parTransId="{2E82C400-1973-4E33-9213-D47ABD9EDA34}" sibTransId="{6E600A2D-A8AF-4231-BF18-6D2E57721776}"/>
    <dgm:cxn modelId="{A42A8195-317D-4C98-81E2-315F4E169971}" srcId="{A797C2CF-7EC8-4F38-B988-4DA77881F63F}" destId="{A89310E5-3CEA-47A8-8D3B-460A4EE3024F}" srcOrd="0" destOrd="0" parTransId="{9D6570B6-7383-4405-B323-274E53C43308}" sibTransId="{25D06735-01B9-418E-884A-96BC0F953A5E}"/>
    <dgm:cxn modelId="{636F98AB-134B-40EE-A14F-3483255DE188}" type="presOf" srcId="{A797C2CF-7EC8-4F38-B988-4DA77881F63F}" destId="{3F814BC6-2EB9-4B78-B61E-9701CC55331F}" srcOrd="0" destOrd="0" presId="urn:microsoft.com/office/officeart/2005/8/layout/balance1"/>
    <dgm:cxn modelId="{C8D6C91D-90E8-4C8D-9046-2FFC4998AF0D}" srcId="{D53C272D-FFB6-44FB-AC6D-3270493B4CB6}" destId="{A797C2CF-7EC8-4F38-B988-4DA77881F63F}" srcOrd="0" destOrd="0" parTransId="{86EDD07E-CAB1-4BD1-AD93-48DB28E66DC3}" sibTransId="{BC66EA3F-772B-4F40-98EE-E656E1A47902}"/>
    <dgm:cxn modelId="{DCEDCF8A-55B8-4346-A53A-8F05396AF3A4}" type="presOf" srcId="{FB1C2120-BA00-4BFA-9681-8D4F794DD5C8}" destId="{6CF5485A-3C3B-46D0-A5EE-D4A157F3B4A2}" srcOrd="0" destOrd="0" presId="urn:microsoft.com/office/officeart/2005/8/layout/balance1"/>
    <dgm:cxn modelId="{D279A965-D76E-44D4-A757-FBFE54EF8B90}" type="presOf" srcId="{A89310E5-3CEA-47A8-8D3B-460A4EE3024F}" destId="{697FF1DD-9888-4733-95E5-1243B96A4ACC}" srcOrd="0" destOrd="0" presId="urn:microsoft.com/office/officeart/2005/8/layout/balance1"/>
    <dgm:cxn modelId="{994275BC-6211-4E99-AB64-3A2C4B69DD38}" srcId="{A797C2CF-7EC8-4F38-B988-4DA77881F63F}" destId="{FB1C2120-BA00-4BFA-9681-8D4F794DD5C8}" srcOrd="1" destOrd="0" parTransId="{24EBA822-8248-49CD-B832-0E33311E0ECE}" sibTransId="{81BDA39A-A87C-4A05-ACC7-E7E1505F1F4B}"/>
    <dgm:cxn modelId="{7DB1842F-507F-4520-B641-F47685E5821A}" srcId="{A797C2CF-7EC8-4F38-B988-4DA77881F63F}" destId="{868B5B65-8267-452B-885E-C5FB000CCDBE}" srcOrd="2" destOrd="0" parTransId="{EE51B36B-6E6B-4365-AE81-1BD10F969208}" sibTransId="{72FA5972-64EE-48A4-9A2D-CB97AFBE8237}"/>
    <dgm:cxn modelId="{51C346E3-13AC-4B30-90A6-6A5763872121}" srcId="{59BA978A-F12D-4825-873E-150E758BD185}" destId="{4C5FB8B3-EEE1-407E-850E-1B4CC8ECE41D}" srcOrd="0" destOrd="0" parTransId="{35AF007E-B686-4AF7-AF95-15FAA51198DC}" sibTransId="{FC929AF8-12FD-4869-900B-0569F34F83DA}"/>
    <dgm:cxn modelId="{5AE77D9D-ADA5-4D54-9651-1B094267825F}" type="presOf" srcId="{BE7A598B-443B-4E5A-A9EF-E4300B2ACEF1}" destId="{6CAC8E87-057F-4C79-A4EC-C8CB52891F6D}" srcOrd="0" destOrd="0" presId="urn:microsoft.com/office/officeart/2005/8/layout/balance1"/>
    <dgm:cxn modelId="{E9CE411C-F608-474F-88FF-7C3FBC77CE17}" type="presOf" srcId="{59BA978A-F12D-4825-873E-150E758BD185}" destId="{078272A4-7D7F-47D1-8DBD-3E2DD4506DEC}" srcOrd="0" destOrd="0" presId="urn:microsoft.com/office/officeart/2005/8/layout/balance1"/>
    <dgm:cxn modelId="{17EB95B8-CF41-4F98-BD32-CDDC559D2043}" srcId="{A797C2CF-7EC8-4F38-B988-4DA77881F63F}" destId="{BE7A598B-443B-4E5A-A9EF-E4300B2ACEF1}" srcOrd="3" destOrd="0" parTransId="{60F089AD-2960-489D-9C69-8B655FD2E9CF}" sibTransId="{0749AE8D-B4E1-4AD9-AC92-4A189AD5EE47}"/>
    <dgm:cxn modelId="{16BDC2CC-3D19-456F-8AF9-72531B6D183A}" type="presParOf" srcId="{925C234D-D3AE-4444-88FB-156ED5A6BA30}" destId="{1324BFF7-A7C7-4943-9D2C-82453571ABDE}" srcOrd="0" destOrd="0" presId="urn:microsoft.com/office/officeart/2005/8/layout/balance1"/>
    <dgm:cxn modelId="{9415C8D9-CF7B-4B7D-8A87-0756D971262E}" type="presParOf" srcId="{925C234D-D3AE-4444-88FB-156ED5A6BA30}" destId="{A58F7283-02DA-4705-A2E7-C2017D7BCE01}" srcOrd="1" destOrd="0" presId="urn:microsoft.com/office/officeart/2005/8/layout/balance1"/>
    <dgm:cxn modelId="{AB6D21EC-349F-4A7F-A0F8-E35B6995D7ED}" type="presParOf" srcId="{A58F7283-02DA-4705-A2E7-C2017D7BCE01}" destId="{3F814BC6-2EB9-4B78-B61E-9701CC55331F}" srcOrd="0" destOrd="0" presId="urn:microsoft.com/office/officeart/2005/8/layout/balance1"/>
    <dgm:cxn modelId="{93B569E0-6712-467B-9EF5-F6BB3E278556}" type="presParOf" srcId="{A58F7283-02DA-4705-A2E7-C2017D7BCE01}" destId="{078272A4-7D7F-47D1-8DBD-3E2DD4506DEC}" srcOrd="1" destOrd="0" presId="urn:microsoft.com/office/officeart/2005/8/layout/balance1"/>
    <dgm:cxn modelId="{3E16C133-092B-4AF9-8E59-C76195A0C5C3}" type="presParOf" srcId="{925C234D-D3AE-4444-88FB-156ED5A6BA30}" destId="{F8500281-385D-4204-A70B-9DB69683AAEB}" srcOrd="2" destOrd="0" presId="urn:microsoft.com/office/officeart/2005/8/layout/balance1"/>
    <dgm:cxn modelId="{C18AA367-02E1-4A9D-A404-8D52D015664C}" type="presParOf" srcId="{F8500281-385D-4204-A70B-9DB69683AAEB}" destId="{A40F4CFD-42BE-4944-BCD5-E06B6DC21D77}" srcOrd="0" destOrd="0" presId="urn:microsoft.com/office/officeart/2005/8/layout/balance1"/>
    <dgm:cxn modelId="{92BE72CB-0455-426B-B85C-DB8736F773C8}" type="presParOf" srcId="{F8500281-385D-4204-A70B-9DB69683AAEB}" destId="{71305F82-6CDC-4CC0-B001-31042C86D727}" srcOrd="1" destOrd="0" presId="urn:microsoft.com/office/officeart/2005/8/layout/balance1"/>
    <dgm:cxn modelId="{FCBA37CA-7DC9-4D45-A21E-595C5A453019}" type="presParOf" srcId="{F8500281-385D-4204-A70B-9DB69683AAEB}" destId="{1CF41470-0816-483C-8F1A-5AB7771B6825}" srcOrd="2" destOrd="0" presId="urn:microsoft.com/office/officeart/2005/8/layout/balance1"/>
    <dgm:cxn modelId="{C352BC2B-7FCA-4047-84D9-DD0BAC294F99}" type="presParOf" srcId="{F8500281-385D-4204-A70B-9DB69683AAEB}" destId="{697FF1DD-9888-4733-95E5-1243B96A4ACC}" srcOrd="3" destOrd="0" presId="urn:microsoft.com/office/officeart/2005/8/layout/balance1"/>
    <dgm:cxn modelId="{56640A4D-88F1-44D1-986B-FB83BAE99003}" type="presParOf" srcId="{F8500281-385D-4204-A70B-9DB69683AAEB}" destId="{6CF5485A-3C3B-46D0-A5EE-D4A157F3B4A2}" srcOrd="4" destOrd="0" presId="urn:microsoft.com/office/officeart/2005/8/layout/balance1"/>
    <dgm:cxn modelId="{7AF49110-83D8-4997-9EF1-7D474C95A869}" type="presParOf" srcId="{F8500281-385D-4204-A70B-9DB69683AAEB}" destId="{6F257AEB-48C5-4B8E-8244-071A26D63C7B}" srcOrd="5" destOrd="0" presId="urn:microsoft.com/office/officeart/2005/8/layout/balance1"/>
    <dgm:cxn modelId="{5BF02F14-8D2A-40D4-B190-EA5A16DC4F54}" type="presParOf" srcId="{F8500281-385D-4204-A70B-9DB69683AAEB}" destId="{6CAC8E87-057F-4C79-A4EC-C8CB52891F6D}" srcOrd="6" destOrd="0" presId="urn:microsoft.com/office/officeart/2005/8/layout/balance1"/>
    <dgm:cxn modelId="{32BAB33B-FA4A-4756-B89D-72C36164ADBC}" type="presParOf" srcId="{F8500281-385D-4204-A70B-9DB69683AAEB}" destId="{9798D1A2-CB5B-4CA5-93BD-17A58B1D1AD8}" srcOrd="7" destOrd="0" presId="urn:microsoft.com/office/officeart/2005/8/layout/balanc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9A8F53-3D9E-4A4A-9B71-02B95BEDF54D}">
      <dsp:nvSpPr>
        <dsp:cNvPr id="0" name=""/>
        <dsp:cNvSpPr/>
      </dsp:nvSpPr>
      <dsp:spPr>
        <a:xfrm rot="5400000">
          <a:off x="5154968" y="-2079499"/>
          <a:ext cx="882319" cy="5266944"/>
        </a:xfrm>
        <a:prstGeom prst="round2Same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2 Απριλίου – 23 Απριλίου 2014</a:t>
          </a:r>
        </a:p>
      </dsp:txBody>
      <dsp:txXfrm rot="5400000">
        <a:off x="5154968" y="-2079499"/>
        <a:ext cx="882319" cy="5266944"/>
      </dsp:txXfrm>
    </dsp:sp>
    <dsp:sp modelId="{65DD6636-749A-45AF-AB18-71D2930D58F1}">
      <dsp:nvSpPr>
        <dsp:cNvPr id="0" name=""/>
        <dsp:cNvSpPr/>
      </dsp:nvSpPr>
      <dsp:spPr>
        <a:xfrm>
          <a:off x="0" y="2522"/>
          <a:ext cx="2962656" cy="110289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l-GR" sz="1900" b="1" kern="1200" dirty="0" smtClean="0">
              <a:latin typeface="+mn-lt"/>
              <a:cs typeface="Tahoma" pitchFamily="34" charset="0"/>
            </a:rPr>
            <a:t>ΠΕΡΙΟΔΟΣ ΣΥΛΛΟΓΗΣ ΣΤΟΙΧΕΙΩΝ </a:t>
          </a:r>
          <a:endParaRPr lang="el-GR" sz="1900" b="1" kern="1200" dirty="0"/>
        </a:p>
      </dsp:txBody>
      <dsp:txXfrm>
        <a:off x="0" y="2522"/>
        <a:ext cx="2962656" cy="1102899"/>
      </dsp:txXfrm>
    </dsp:sp>
    <dsp:sp modelId="{AD6662C6-CDC6-4ECE-BF74-73AF0A1C5D0C}">
      <dsp:nvSpPr>
        <dsp:cNvPr id="0" name=""/>
        <dsp:cNvSpPr/>
      </dsp:nvSpPr>
      <dsp:spPr>
        <a:xfrm rot="5400000">
          <a:off x="5154968" y="-921455"/>
          <a:ext cx="882319" cy="5266944"/>
        </a:xfrm>
        <a:prstGeom prst="round2Same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6 Δράσεις (ΕΠΑΕ &amp; ΠΕΠ) </a:t>
          </a:r>
          <a:r>
            <a:rPr lang="el-GR" sz="1600" b="0" kern="1200" smtClean="0">
              <a:latin typeface="+mn-lt"/>
              <a:cs typeface="Tahoma" pitchFamily="34" charset="0"/>
            </a:rPr>
            <a:t>– </a:t>
          </a:r>
          <a:r>
            <a:rPr lang="el-GR" sz="1600" kern="1200" smtClean="0"/>
            <a:t>6.265</a:t>
          </a:r>
          <a:r>
            <a:rPr lang="el-GR" sz="1600" b="0" kern="1200" smtClean="0">
              <a:latin typeface="+mn-lt"/>
              <a:cs typeface="Tahoma" pitchFamily="34" charset="0"/>
            </a:rPr>
            <a:t> </a:t>
          </a:r>
          <a:r>
            <a:rPr lang="el-GR" sz="1600" b="0" kern="1200" dirty="0" smtClean="0">
              <a:latin typeface="+mn-lt"/>
              <a:cs typeface="Tahoma" pitchFamily="34" charset="0"/>
            </a:rPr>
            <a:t>Δικαιούχοι </a:t>
          </a:r>
          <a:endParaRPr lang="el-GR" sz="1600" b="0" kern="1200" dirty="0" smtClean="0">
            <a:solidFill>
              <a:srgbClr val="FF0000"/>
            </a:solidFill>
            <a:latin typeface="+mn-lt"/>
            <a:cs typeface="Tahoma" pitchFamily="34" charset="0"/>
          </a:endParaRPr>
        </a:p>
        <a:p>
          <a:pPr marL="171450" lvl="1" indent="-171450" algn="l" defTabSz="711200">
            <a:lnSpc>
              <a:spcPct val="90000"/>
            </a:lnSpc>
            <a:spcBef>
              <a:spcPct val="0"/>
            </a:spcBef>
            <a:spcAft>
              <a:spcPct val="15000"/>
            </a:spcAft>
            <a:buChar char="••"/>
          </a:pPr>
          <a:r>
            <a:rPr lang="el-GR" sz="1600" b="1" kern="1200" dirty="0" smtClean="0">
              <a:solidFill>
                <a:schemeClr val="tx1"/>
              </a:solidFill>
              <a:latin typeface="+mn-lt"/>
              <a:cs typeface="Tahoma" pitchFamily="34" charset="0"/>
            </a:rPr>
            <a:t>(ΠΕΠ, ΜΝΣ, ΝΚΕ, ΕΞ</a:t>
          </a:r>
          <a:r>
            <a:rPr lang="en-US" sz="1600" b="1" kern="1200" dirty="0" smtClean="0">
              <a:solidFill>
                <a:schemeClr val="tx1"/>
              </a:solidFill>
              <a:latin typeface="+mn-lt"/>
              <a:cs typeface="Tahoma" pitchFamily="34" charset="0"/>
            </a:rPr>
            <a:t>, </a:t>
          </a:r>
          <a:r>
            <a:rPr lang="el-GR" sz="1600" b="1" kern="1200" dirty="0" smtClean="0">
              <a:solidFill>
                <a:schemeClr val="tx1"/>
              </a:solidFill>
              <a:latin typeface="+mn-lt"/>
              <a:cs typeface="Tahoma" pitchFamily="34" charset="0"/>
            </a:rPr>
            <a:t>ΠΡ.ΕΠΙΧ., ΠΡ.ΤΟΥΡ)</a:t>
          </a:r>
        </a:p>
      </dsp:txBody>
      <dsp:txXfrm rot="5400000">
        <a:off x="5154968" y="-921455"/>
        <a:ext cx="882319" cy="5266944"/>
      </dsp:txXfrm>
    </dsp:sp>
    <dsp:sp modelId="{5F1C466E-AB6E-4159-ABE0-2E9E8CF21D00}">
      <dsp:nvSpPr>
        <dsp:cNvPr id="0" name=""/>
        <dsp:cNvSpPr/>
      </dsp:nvSpPr>
      <dsp:spPr>
        <a:xfrm>
          <a:off x="0" y="1160566"/>
          <a:ext cx="2962656" cy="110289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l-GR" sz="1900" b="1" kern="1200" dirty="0" smtClean="0">
              <a:latin typeface="+mn-lt"/>
              <a:cs typeface="Tahoma" pitchFamily="34" charset="0"/>
            </a:rPr>
            <a:t>ΕΞΕΤΑΖΟΜΕΝΟΣ ΠΛΗΘΥΣΜΟΣ</a:t>
          </a:r>
          <a:r>
            <a:rPr lang="en-US" sz="1900" b="1" kern="1200" dirty="0" smtClean="0">
              <a:latin typeface="+mn-lt"/>
              <a:cs typeface="Tahoma" pitchFamily="34" charset="0"/>
            </a:rPr>
            <a:t>  </a:t>
          </a:r>
          <a:endParaRPr lang="el-GR" sz="1900" b="1" kern="1200" dirty="0" smtClean="0">
            <a:latin typeface="+mn-lt"/>
            <a:cs typeface="Tahoma" pitchFamily="34" charset="0"/>
          </a:endParaRPr>
        </a:p>
      </dsp:txBody>
      <dsp:txXfrm>
        <a:off x="0" y="1160566"/>
        <a:ext cx="2962656" cy="1102899"/>
      </dsp:txXfrm>
    </dsp:sp>
    <dsp:sp modelId="{0305C9DF-544A-422B-85A5-3E16B1C64FE3}">
      <dsp:nvSpPr>
        <dsp:cNvPr id="0" name=""/>
        <dsp:cNvSpPr/>
      </dsp:nvSpPr>
      <dsp:spPr>
        <a:xfrm rot="5400000">
          <a:off x="5154968" y="236587"/>
          <a:ext cx="882319" cy="5266944"/>
        </a:xfrm>
        <a:prstGeom prst="round2Same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Σύνολο Ελληνικής Επικράτειας</a:t>
          </a:r>
        </a:p>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13 Περιφέρειες</a:t>
          </a:r>
        </a:p>
      </dsp:txBody>
      <dsp:txXfrm rot="5400000">
        <a:off x="5154968" y="236587"/>
        <a:ext cx="882319" cy="5266944"/>
      </dsp:txXfrm>
    </dsp:sp>
    <dsp:sp modelId="{BE83050C-D5CB-4332-80CB-AFDA11DBC0C7}">
      <dsp:nvSpPr>
        <dsp:cNvPr id="0" name=""/>
        <dsp:cNvSpPr/>
      </dsp:nvSpPr>
      <dsp:spPr>
        <a:xfrm>
          <a:off x="0" y="2318610"/>
          <a:ext cx="2962656" cy="110289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l-GR" sz="1900" b="1" kern="1200" dirty="0" smtClean="0">
              <a:latin typeface="+mn-lt"/>
              <a:cs typeface="Tahoma" pitchFamily="34" charset="0"/>
            </a:rPr>
            <a:t>ΠΕΡΙΟΧΕΣ</a:t>
          </a:r>
          <a:r>
            <a:rPr lang="el-GR" sz="2100" kern="1200" dirty="0" smtClean="0">
              <a:latin typeface="+mn-lt"/>
              <a:cs typeface="Tahoma" pitchFamily="34" charset="0"/>
            </a:rPr>
            <a:t> </a:t>
          </a:r>
        </a:p>
      </dsp:txBody>
      <dsp:txXfrm>
        <a:off x="0" y="2318610"/>
        <a:ext cx="2962656" cy="1102899"/>
      </dsp:txXfrm>
    </dsp:sp>
    <dsp:sp modelId="{3FC35CAB-4A1D-417D-ACED-8A115C35549F}">
      <dsp:nvSpPr>
        <dsp:cNvPr id="0" name=""/>
        <dsp:cNvSpPr/>
      </dsp:nvSpPr>
      <dsp:spPr>
        <a:xfrm rot="5400000">
          <a:off x="5154968" y="1394631"/>
          <a:ext cx="882319" cy="5266944"/>
        </a:xfrm>
        <a:prstGeom prst="round2Same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Ανάπτυξη Εφαρμογής Ηλεκτρονικού Ερωτηματολογίου  (</a:t>
          </a:r>
          <a:r>
            <a:rPr lang="en-US" sz="1600" b="0" kern="1200" dirty="0" smtClean="0">
              <a:latin typeface="+mn-lt"/>
              <a:cs typeface="Tahoma" pitchFamily="34" charset="0"/>
            </a:rPr>
            <a:t>Google Docs)</a:t>
          </a:r>
        </a:p>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Επιστολή στους Νόμιμους Εκπροσώπους ΜΜΕ</a:t>
          </a:r>
          <a:endParaRPr lang="en-US" sz="1600" b="0" kern="1200" dirty="0" smtClean="0">
            <a:latin typeface="+mn-lt"/>
            <a:cs typeface="Tahoma" pitchFamily="34" charset="0"/>
          </a:endParaRPr>
        </a:p>
      </dsp:txBody>
      <dsp:txXfrm rot="5400000">
        <a:off x="5154968" y="1394631"/>
        <a:ext cx="882319" cy="5266944"/>
      </dsp:txXfrm>
    </dsp:sp>
    <dsp:sp modelId="{C019FF13-33A0-4A9A-A451-AD4F3386F5BF}">
      <dsp:nvSpPr>
        <dsp:cNvPr id="0" name=""/>
        <dsp:cNvSpPr/>
      </dsp:nvSpPr>
      <dsp:spPr>
        <a:xfrm>
          <a:off x="0" y="3476654"/>
          <a:ext cx="2962656" cy="110289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l-GR" sz="1900" b="1" kern="1200" dirty="0" smtClean="0">
              <a:latin typeface="+mn-lt"/>
              <a:cs typeface="Tahoma" pitchFamily="34" charset="0"/>
            </a:rPr>
            <a:t>ΜΕΘΟΔΟΛΟΓΙΑ</a:t>
          </a:r>
        </a:p>
      </dsp:txBody>
      <dsp:txXfrm>
        <a:off x="0" y="3476654"/>
        <a:ext cx="2962656" cy="1102899"/>
      </dsp:txXfrm>
    </dsp:sp>
    <dsp:sp modelId="{BE6FC7C8-2DC7-45E6-99AE-9046C7A4B92E}">
      <dsp:nvSpPr>
        <dsp:cNvPr id="0" name=""/>
        <dsp:cNvSpPr/>
      </dsp:nvSpPr>
      <dsp:spPr>
        <a:xfrm rot="5400000">
          <a:off x="5069978" y="2552675"/>
          <a:ext cx="1052298" cy="5266944"/>
        </a:xfrm>
        <a:prstGeom prst="round2Same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en-US" sz="1600" b="0" kern="1200" dirty="0" smtClean="0">
            <a:latin typeface="+mn-lt"/>
            <a:cs typeface="Tahoma" pitchFamily="34" charset="0"/>
          </a:endParaRPr>
        </a:p>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Συλλογή, καταχώρηση και ανάλυση στοιχείων σε πραγματικό χρόνο </a:t>
          </a:r>
          <a:endParaRPr lang="en-US" sz="1600" b="0" kern="1200" dirty="0" smtClean="0">
            <a:latin typeface="+mn-lt"/>
            <a:cs typeface="Tahoma" pitchFamily="34" charset="0"/>
          </a:endParaRPr>
        </a:p>
        <a:p>
          <a:pPr marL="171450" lvl="1" indent="-171450" algn="l" defTabSz="711200">
            <a:lnSpc>
              <a:spcPct val="90000"/>
            </a:lnSpc>
            <a:spcBef>
              <a:spcPct val="0"/>
            </a:spcBef>
            <a:spcAft>
              <a:spcPct val="15000"/>
            </a:spcAft>
            <a:buChar char="••"/>
          </a:pPr>
          <a:r>
            <a:rPr lang="el-GR" sz="1600" b="0" kern="1200" dirty="0" smtClean="0">
              <a:latin typeface="+mn-lt"/>
              <a:cs typeface="Tahoma" pitchFamily="34" charset="0"/>
            </a:rPr>
            <a:t>Ποσοστό ανταπόκρισης </a:t>
          </a:r>
          <a:r>
            <a:rPr lang="el-GR" sz="1600" b="1" kern="1200" dirty="0" smtClean="0">
              <a:latin typeface="+mn-lt"/>
              <a:cs typeface="Tahoma" pitchFamily="34" charset="0"/>
            </a:rPr>
            <a:t>5,5%</a:t>
          </a:r>
          <a:endParaRPr lang="en-US" sz="1600" b="1" kern="1200" dirty="0" smtClean="0">
            <a:latin typeface="+mn-lt"/>
            <a:cs typeface="Tahoma" pitchFamily="34" charset="0"/>
          </a:endParaRPr>
        </a:p>
        <a:p>
          <a:pPr marL="171450" lvl="1" indent="-171450" algn="l" defTabSz="711200">
            <a:lnSpc>
              <a:spcPct val="90000"/>
            </a:lnSpc>
            <a:spcBef>
              <a:spcPct val="0"/>
            </a:spcBef>
            <a:spcAft>
              <a:spcPct val="15000"/>
            </a:spcAft>
            <a:buChar char="••"/>
          </a:pPr>
          <a:endParaRPr lang="en-US" sz="1600" b="0" kern="1200" dirty="0" smtClean="0">
            <a:latin typeface="+mn-lt"/>
            <a:cs typeface="Tahoma" pitchFamily="34" charset="0"/>
          </a:endParaRPr>
        </a:p>
        <a:p>
          <a:pPr marL="114300" lvl="1" indent="-114300" algn="l" defTabSz="666750">
            <a:lnSpc>
              <a:spcPct val="90000"/>
            </a:lnSpc>
            <a:spcBef>
              <a:spcPct val="0"/>
            </a:spcBef>
            <a:spcAft>
              <a:spcPct val="15000"/>
            </a:spcAft>
            <a:buChar char="••"/>
          </a:pPr>
          <a:endParaRPr lang="el-GR" sz="1500" b="0" kern="1200" dirty="0">
            <a:latin typeface="+mn-lt"/>
            <a:cs typeface="Tahoma" pitchFamily="34" charset="0"/>
          </a:endParaRPr>
        </a:p>
      </dsp:txBody>
      <dsp:txXfrm rot="5400000">
        <a:off x="5069978" y="2552675"/>
        <a:ext cx="1052298" cy="5266944"/>
      </dsp:txXfrm>
    </dsp:sp>
    <dsp:sp modelId="{7840FB4E-4D59-41DD-9F2A-2A767FFC6A46}">
      <dsp:nvSpPr>
        <dsp:cNvPr id="0" name=""/>
        <dsp:cNvSpPr/>
      </dsp:nvSpPr>
      <dsp:spPr>
        <a:xfrm>
          <a:off x="0" y="4634698"/>
          <a:ext cx="2962656" cy="110289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l-GR" sz="1900" b="1" kern="1200" dirty="0" smtClean="0">
              <a:latin typeface="+mn-lt"/>
              <a:cs typeface="Tahoma" pitchFamily="34" charset="0"/>
            </a:rPr>
            <a:t>ΣΥΛΛΟΓΗ ΣΤΟΙΧΕΙΩΝ</a:t>
          </a:r>
          <a:endParaRPr lang="en-US" sz="1900" b="1" kern="1200" dirty="0" smtClean="0">
            <a:latin typeface="+mn-lt"/>
            <a:cs typeface="Tahoma" pitchFamily="34" charset="0"/>
          </a:endParaRPr>
        </a:p>
      </dsp:txBody>
      <dsp:txXfrm>
        <a:off x="0" y="4634698"/>
        <a:ext cx="2962656" cy="11028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62C997-C9AF-4E3F-8E4C-07A7D43A2460}">
      <dsp:nvSpPr>
        <dsp:cNvPr id="0" name=""/>
        <dsp:cNvSpPr/>
      </dsp:nvSpPr>
      <dsp:spPr>
        <a:xfrm>
          <a:off x="0" y="0"/>
          <a:ext cx="8496944" cy="2527480"/>
        </a:xfrm>
        <a:prstGeom prst="roundRect">
          <a:avLst>
            <a:gd name="adj" fmla="val 10000"/>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71E5052-5D38-4A3A-B914-FAFBD61955FA}">
      <dsp:nvSpPr>
        <dsp:cNvPr id="0" name=""/>
        <dsp:cNvSpPr/>
      </dsp:nvSpPr>
      <dsp:spPr>
        <a:xfrm>
          <a:off x="254908" y="336997"/>
          <a:ext cx="2495977" cy="1853485"/>
        </a:xfrm>
        <a:prstGeom prst="roundRect">
          <a:avLst>
            <a:gd name="adj" fmla="val 10000"/>
          </a:avLst>
        </a:prstGeom>
        <a:blipFill rotWithShape="0">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3285832C-0A5D-4E39-A8BC-851C8816AB05}">
      <dsp:nvSpPr>
        <dsp:cNvPr id="0" name=""/>
        <dsp:cNvSpPr/>
      </dsp:nvSpPr>
      <dsp:spPr>
        <a:xfrm rot="10800000">
          <a:off x="216020" y="2520283"/>
          <a:ext cx="2495977" cy="3089143"/>
        </a:xfrm>
        <a:prstGeom prst="round2SameRect">
          <a:avLst>
            <a:gd name="adj1" fmla="val 10500"/>
            <a:gd name="adj2" fmla="val 0"/>
          </a:avLst>
        </a:prstGeom>
        <a:solidFill>
          <a:schemeClr val="accent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l-GR" sz="1800" b="1" kern="1200" dirty="0" smtClean="0"/>
            <a:t>Ο Δικαιούχος</a:t>
          </a:r>
        </a:p>
        <a:p>
          <a:pPr lvl="0" algn="l" defTabSz="800100">
            <a:lnSpc>
              <a:spcPct val="90000"/>
            </a:lnSpc>
            <a:spcBef>
              <a:spcPct val="0"/>
            </a:spcBef>
            <a:spcAft>
              <a:spcPct val="35000"/>
            </a:spcAft>
          </a:pPr>
          <a:endParaRPr lang="el-GR" sz="1800" b="1" kern="1200" dirty="0" smtClean="0"/>
        </a:p>
        <a:p>
          <a:pPr marL="171450" lvl="1" indent="-171450" algn="l" defTabSz="711200">
            <a:lnSpc>
              <a:spcPct val="90000"/>
            </a:lnSpc>
            <a:spcBef>
              <a:spcPct val="0"/>
            </a:spcBef>
            <a:spcAft>
              <a:spcPct val="15000"/>
            </a:spcAft>
            <a:buChar char="••"/>
          </a:pPr>
          <a:r>
            <a:rPr lang="el-GR" sz="1600" b="0" kern="1200" dirty="0" smtClean="0"/>
            <a:t>Προφίλ</a:t>
          </a:r>
          <a:r>
            <a:rPr lang="en-US" sz="1600" b="0" kern="1200" dirty="0" smtClean="0"/>
            <a:t> </a:t>
          </a:r>
          <a:r>
            <a:rPr lang="el-GR" sz="1600" b="0" kern="1200" dirty="0" smtClean="0"/>
            <a:t>Δικαιούχου</a:t>
          </a:r>
          <a:endParaRPr lang="el-GR" sz="1600" b="0" kern="1200" dirty="0"/>
        </a:p>
        <a:p>
          <a:pPr marL="171450" lvl="1" indent="-171450" algn="l" defTabSz="711200">
            <a:lnSpc>
              <a:spcPct val="90000"/>
            </a:lnSpc>
            <a:spcBef>
              <a:spcPct val="0"/>
            </a:spcBef>
            <a:spcAft>
              <a:spcPct val="15000"/>
            </a:spcAft>
            <a:buChar char="••"/>
          </a:pPr>
          <a:endParaRPr lang="el-GR" sz="1600" b="0" kern="1200" dirty="0"/>
        </a:p>
        <a:p>
          <a:pPr marL="171450" lvl="1" indent="-171450" algn="l" defTabSz="711200">
            <a:lnSpc>
              <a:spcPct val="90000"/>
            </a:lnSpc>
            <a:spcBef>
              <a:spcPct val="0"/>
            </a:spcBef>
            <a:spcAft>
              <a:spcPct val="15000"/>
            </a:spcAft>
            <a:buChar char="••"/>
          </a:pPr>
          <a:r>
            <a:rPr lang="el-GR" sz="1600" b="0" kern="1200" dirty="0" smtClean="0"/>
            <a:t>Τομεακή-Κλαδική Διάρθρωση</a:t>
          </a:r>
          <a:endParaRPr lang="el-GR" sz="1600" b="0" kern="1200" dirty="0"/>
        </a:p>
        <a:p>
          <a:pPr marL="171450" lvl="1" indent="-171450" algn="l" defTabSz="711200">
            <a:lnSpc>
              <a:spcPct val="90000"/>
            </a:lnSpc>
            <a:spcBef>
              <a:spcPct val="0"/>
            </a:spcBef>
            <a:spcAft>
              <a:spcPct val="15000"/>
            </a:spcAft>
            <a:buChar char="••"/>
          </a:pPr>
          <a:endParaRPr lang="el-GR" sz="1600" b="0" kern="1200" dirty="0"/>
        </a:p>
        <a:p>
          <a:pPr marL="171450" lvl="1" indent="-171450" algn="l" defTabSz="711200">
            <a:lnSpc>
              <a:spcPct val="90000"/>
            </a:lnSpc>
            <a:spcBef>
              <a:spcPct val="0"/>
            </a:spcBef>
            <a:spcAft>
              <a:spcPct val="15000"/>
            </a:spcAft>
            <a:buChar char="••"/>
          </a:pPr>
          <a:r>
            <a:rPr lang="el-GR" sz="1600" b="0" kern="1200" dirty="0" smtClean="0"/>
            <a:t>Χωρική Διάρθρωση</a:t>
          </a:r>
          <a:endParaRPr lang="el-GR" sz="1600" b="0" kern="1200" dirty="0"/>
        </a:p>
      </dsp:txBody>
      <dsp:txXfrm rot="10800000">
        <a:off x="216020" y="2520283"/>
        <a:ext cx="2495977" cy="3089143"/>
      </dsp:txXfrm>
    </dsp:sp>
    <dsp:sp modelId="{1A3098DC-C046-4C49-B184-492A52E837BE}">
      <dsp:nvSpPr>
        <dsp:cNvPr id="0" name=""/>
        <dsp:cNvSpPr/>
      </dsp:nvSpPr>
      <dsp:spPr>
        <a:xfrm>
          <a:off x="3000483" y="336997"/>
          <a:ext cx="2495977" cy="1853485"/>
        </a:xfrm>
        <a:prstGeom prst="roundRect">
          <a:avLst>
            <a:gd name="adj" fmla="val 10000"/>
          </a:avLst>
        </a:prstGeom>
        <a:blipFill rotWithShape="0">
          <a:blip xmlns:r="http://schemas.openxmlformats.org/officeDocument/2006/relationships" r:embed="rId2"/>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F0B9D27C-9A21-403B-98E8-B013EC6A9CD2}">
      <dsp:nvSpPr>
        <dsp:cNvPr id="0" name=""/>
        <dsp:cNvSpPr/>
      </dsp:nvSpPr>
      <dsp:spPr>
        <a:xfrm rot="10800000">
          <a:off x="3000483" y="2527480"/>
          <a:ext cx="2495977" cy="3089143"/>
        </a:xfrm>
        <a:prstGeom prst="round2SameRect">
          <a:avLst>
            <a:gd name="adj1" fmla="val 10500"/>
            <a:gd name="adj2" fmla="val 0"/>
          </a:avLst>
        </a:prstGeom>
        <a:solidFill>
          <a:schemeClr val="accent2">
            <a:shade val="80000"/>
            <a:hueOff val="0"/>
            <a:satOff val="-14010"/>
            <a:lumOff val="1587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l-GR" sz="1800" b="1" kern="1200" dirty="0" smtClean="0"/>
            <a:t>Το Έργο του</a:t>
          </a:r>
        </a:p>
        <a:p>
          <a:pPr marL="171450" lvl="1" indent="-171450" algn="l" defTabSz="711200">
            <a:lnSpc>
              <a:spcPct val="90000"/>
            </a:lnSpc>
            <a:spcBef>
              <a:spcPct val="0"/>
            </a:spcBef>
            <a:spcAft>
              <a:spcPct val="15000"/>
            </a:spcAft>
            <a:buChar char="••"/>
          </a:pPr>
          <a:r>
            <a:rPr lang="el-GR" sz="1600" kern="1200" dirty="0" smtClean="0"/>
            <a:t>Ενημέρωση</a:t>
          </a:r>
          <a:endParaRPr lang="el-GR" sz="1600" kern="1200" dirty="0"/>
        </a:p>
        <a:p>
          <a:pPr marL="171450" lvl="1" indent="-171450" algn="l" defTabSz="711200">
            <a:lnSpc>
              <a:spcPct val="90000"/>
            </a:lnSpc>
            <a:spcBef>
              <a:spcPct val="0"/>
            </a:spcBef>
            <a:spcAft>
              <a:spcPct val="15000"/>
            </a:spcAft>
            <a:buChar char="••"/>
          </a:pPr>
          <a:endParaRPr lang="el-GR" sz="1600" kern="1200" dirty="0"/>
        </a:p>
        <a:p>
          <a:pPr marL="171450" lvl="1" indent="-171450" algn="l" defTabSz="711200">
            <a:lnSpc>
              <a:spcPct val="90000"/>
            </a:lnSpc>
            <a:spcBef>
              <a:spcPct val="0"/>
            </a:spcBef>
            <a:spcAft>
              <a:spcPct val="15000"/>
            </a:spcAft>
            <a:buChar char="••"/>
          </a:pPr>
          <a:r>
            <a:rPr lang="el-GR" sz="1600" kern="1200" dirty="0" smtClean="0"/>
            <a:t>Διαχείριση</a:t>
          </a:r>
          <a:endParaRPr lang="el-GR" sz="1600" kern="1200" dirty="0"/>
        </a:p>
        <a:p>
          <a:pPr marL="171450" lvl="1" indent="-171450" algn="l" defTabSz="711200">
            <a:lnSpc>
              <a:spcPct val="90000"/>
            </a:lnSpc>
            <a:spcBef>
              <a:spcPct val="0"/>
            </a:spcBef>
            <a:spcAft>
              <a:spcPct val="15000"/>
            </a:spcAft>
            <a:buChar char="••"/>
          </a:pPr>
          <a:endParaRPr lang="el-GR" sz="1600" kern="1200" dirty="0"/>
        </a:p>
        <a:p>
          <a:pPr marL="171450" lvl="1" indent="-171450" algn="l" defTabSz="711200">
            <a:lnSpc>
              <a:spcPct val="90000"/>
            </a:lnSpc>
            <a:spcBef>
              <a:spcPct val="0"/>
            </a:spcBef>
            <a:spcAft>
              <a:spcPct val="15000"/>
            </a:spcAft>
            <a:buChar char="••"/>
          </a:pPr>
          <a:r>
            <a:rPr lang="el-GR" sz="1600" kern="1200" dirty="0" smtClean="0"/>
            <a:t>Πορεία Υλοποίησης</a:t>
          </a:r>
          <a:endParaRPr lang="el-GR" sz="1600" kern="1200" dirty="0"/>
        </a:p>
        <a:p>
          <a:pPr marL="171450" lvl="1" indent="-171450" algn="l" defTabSz="711200">
            <a:lnSpc>
              <a:spcPct val="90000"/>
            </a:lnSpc>
            <a:spcBef>
              <a:spcPct val="0"/>
            </a:spcBef>
            <a:spcAft>
              <a:spcPct val="15000"/>
            </a:spcAft>
            <a:buChar char="••"/>
          </a:pPr>
          <a:endParaRPr lang="el-GR" sz="1600" kern="1200" dirty="0"/>
        </a:p>
        <a:p>
          <a:pPr marL="171450" lvl="1" indent="-171450" algn="l" defTabSz="711200">
            <a:lnSpc>
              <a:spcPct val="90000"/>
            </a:lnSpc>
            <a:spcBef>
              <a:spcPct val="0"/>
            </a:spcBef>
            <a:spcAft>
              <a:spcPct val="15000"/>
            </a:spcAft>
            <a:buChar char="••"/>
          </a:pPr>
          <a:r>
            <a:rPr lang="el-GR" sz="1600" kern="1200" dirty="0" smtClean="0"/>
            <a:t>Προβλήματα κατά την υλοποίηση </a:t>
          </a:r>
          <a:endParaRPr lang="el-GR" sz="1600" kern="1200" dirty="0"/>
        </a:p>
        <a:p>
          <a:pPr marL="171450" lvl="1" indent="-171450" algn="l" defTabSz="711200">
            <a:lnSpc>
              <a:spcPct val="90000"/>
            </a:lnSpc>
            <a:spcBef>
              <a:spcPct val="0"/>
            </a:spcBef>
            <a:spcAft>
              <a:spcPct val="15000"/>
            </a:spcAft>
            <a:buChar char="••"/>
          </a:pPr>
          <a:endParaRPr lang="el-GR" sz="1600" kern="1200" dirty="0"/>
        </a:p>
        <a:p>
          <a:pPr marL="171450" lvl="1" indent="-171450" algn="l" defTabSz="711200">
            <a:lnSpc>
              <a:spcPct val="90000"/>
            </a:lnSpc>
            <a:spcBef>
              <a:spcPct val="0"/>
            </a:spcBef>
            <a:spcAft>
              <a:spcPct val="15000"/>
            </a:spcAft>
            <a:buChar char="••"/>
          </a:pPr>
          <a:r>
            <a:rPr lang="el-GR" sz="1600" kern="1200" dirty="0" smtClean="0"/>
            <a:t>Οφέλη από την υλοποίηση</a:t>
          </a:r>
          <a:endParaRPr lang="el-GR" sz="1600" kern="1200" dirty="0"/>
        </a:p>
      </dsp:txBody>
      <dsp:txXfrm rot="10800000">
        <a:off x="3000483" y="2527480"/>
        <a:ext cx="2495977" cy="3089143"/>
      </dsp:txXfrm>
    </dsp:sp>
    <dsp:sp modelId="{8FA42374-B36F-4AEE-9A8E-261C0E59498E}">
      <dsp:nvSpPr>
        <dsp:cNvPr id="0" name=""/>
        <dsp:cNvSpPr/>
      </dsp:nvSpPr>
      <dsp:spPr>
        <a:xfrm>
          <a:off x="5746058" y="336997"/>
          <a:ext cx="2495977" cy="1853485"/>
        </a:xfrm>
        <a:prstGeom prst="roundRect">
          <a:avLst>
            <a:gd name="adj" fmla="val 10000"/>
          </a:avLst>
        </a:prstGeom>
        <a:blipFill rotWithShape="0">
          <a:blip xmlns:r="http://schemas.openxmlformats.org/officeDocument/2006/relationships" r:embed="rId3"/>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3773892-2855-40CE-AEF0-C9BAE211C010}">
      <dsp:nvSpPr>
        <dsp:cNvPr id="0" name=""/>
        <dsp:cNvSpPr/>
      </dsp:nvSpPr>
      <dsp:spPr>
        <a:xfrm rot="10800000">
          <a:off x="5832643" y="2520283"/>
          <a:ext cx="2495977" cy="3089143"/>
        </a:xfrm>
        <a:prstGeom prst="round2SameRect">
          <a:avLst>
            <a:gd name="adj1" fmla="val 10500"/>
            <a:gd name="adj2" fmla="val 0"/>
          </a:avLst>
        </a:prstGeom>
        <a:solidFill>
          <a:schemeClr val="accent2">
            <a:shade val="80000"/>
            <a:hueOff val="0"/>
            <a:satOff val="-28019"/>
            <a:lumOff val="31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l-GR" sz="1800" b="1" kern="1200" dirty="0" smtClean="0"/>
            <a:t>Η Εμπειρία του</a:t>
          </a:r>
        </a:p>
        <a:p>
          <a:pPr lvl="0" algn="l" defTabSz="800100">
            <a:lnSpc>
              <a:spcPct val="90000"/>
            </a:lnSpc>
            <a:spcBef>
              <a:spcPct val="0"/>
            </a:spcBef>
            <a:spcAft>
              <a:spcPct val="35000"/>
            </a:spcAft>
          </a:pPr>
          <a:endParaRPr lang="el-GR" sz="1800" b="1" kern="1200" dirty="0"/>
        </a:p>
        <a:p>
          <a:pPr marL="171450" lvl="1" indent="-171450" algn="l" defTabSz="711200">
            <a:lnSpc>
              <a:spcPct val="90000"/>
            </a:lnSpc>
            <a:spcBef>
              <a:spcPct val="0"/>
            </a:spcBef>
            <a:spcAft>
              <a:spcPct val="15000"/>
            </a:spcAft>
            <a:buChar char="••"/>
          </a:pPr>
          <a:r>
            <a:rPr lang="el-GR" sz="1600" kern="1200" dirty="0" smtClean="0"/>
            <a:t>ΕΣΠΑ</a:t>
          </a:r>
          <a:endParaRPr lang="el-GR" sz="1600" kern="1200" dirty="0"/>
        </a:p>
        <a:p>
          <a:pPr marL="171450" lvl="1" indent="-171450" algn="l" defTabSz="711200">
            <a:lnSpc>
              <a:spcPct val="90000"/>
            </a:lnSpc>
            <a:spcBef>
              <a:spcPct val="0"/>
            </a:spcBef>
            <a:spcAft>
              <a:spcPct val="15000"/>
            </a:spcAft>
            <a:buChar char="••"/>
          </a:pPr>
          <a:endParaRPr lang="el-GR" sz="1600" kern="1200" dirty="0"/>
        </a:p>
        <a:p>
          <a:pPr marL="171450" lvl="1" indent="-171450" algn="l" defTabSz="711200">
            <a:lnSpc>
              <a:spcPct val="90000"/>
            </a:lnSpc>
            <a:spcBef>
              <a:spcPct val="0"/>
            </a:spcBef>
            <a:spcAft>
              <a:spcPct val="15000"/>
            </a:spcAft>
            <a:buChar char="••"/>
          </a:pPr>
          <a:r>
            <a:rPr lang="el-GR" sz="1600" kern="1200" dirty="0" smtClean="0"/>
            <a:t>ΕΦΕΠΑΕ</a:t>
          </a:r>
          <a:endParaRPr lang="el-GR" sz="1600" kern="1200" dirty="0"/>
        </a:p>
        <a:p>
          <a:pPr marL="171450" lvl="1" indent="-171450" algn="l" defTabSz="711200">
            <a:lnSpc>
              <a:spcPct val="90000"/>
            </a:lnSpc>
            <a:spcBef>
              <a:spcPct val="0"/>
            </a:spcBef>
            <a:spcAft>
              <a:spcPct val="15000"/>
            </a:spcAft>
            <a:buChar char="••"/>
          </a:pPr>
          <a:endParaRPr lang="el-GR" sz="1600" kern="1200" dirty="0"/>
        </a:p>
        <a:p>
          <a:pPr marL="171450" lvl="1" indent="-171450" algn="l" defTabSz="711200">
            <a:lnSpc>
              <a:spcPct val="90000"/>
            </a:lnSpc>
            <a:spcBef>
              <a:spcPct val="0"/>
            </a:spcBef>
            <a:spcAft>
              <a:spcPct val="15000"/>
            </a:spcAft>
            <a:buChar char="••"/>
          </a:pPr>
          <a:r>
            <a:rPr lang="el-GR" sz="1600" kern="1200" dirty="0" smtClean="0"/>
            <a:t>Προτάσεις Βελτίωσης </a:t>
          </a:r>
          <a:endParaRPr lang="el-GR" sz="1600" kern="1200" dirty="0"/>
        </a:p>
      </dsp:txBody>
      <dsp:txXfrm rot="10800000">
        <a:off x="5832643" y="2520283"/>
        <a:ext cx="2495977" cy="308914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CF32906-2BB8-4691-BEAC-CCA626A3D39B}">
      <dsp:nvSpPr>
        <dsp:cNvPr id="0" name=""/>
        <dsp:cNvSpPr/>
      </dsp:nvSpPr>
      <dsp:spPr>
        <a:xfrm>
          <a:off x="0" y="0"/>
          <a:ext cx="8229600" cy="1207712"/>
        </a:xfrm>
        <a:prstGeom prst="roundRect">
          <a:avLst>
            <a:gd name="adj" fmla="val 10000"/>
          </a:avLst>
        </a:prstGeom>
        <a:solidFill>
          <a:srgbClr val="00B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l-GR" sz="1800" b="1" kern="1200" dirty="0" smtClean="0">
              <a:latin typeface="+mj-lt"/>
              <a:cs typeface="Tahoma" pitchFamily="34" charset="0"/>
            </a:rPr>
            <a:t>ΜΕΤΑΠΟΙΗΣΗ</a:t>
          </a:r>
          <a:endParaRPr lang="el-GR" sz="1800" b="1" kern="1200" dirty="0">
            <a:latin typeface="+mj-lt"/>
            <a:cs typeface="Tahoma" pitchFamily="34" charset="0"/>
          </a:endParaRPr>
        </a:p>
        <a:p>
          <a:pPr marL="114300" lvl="1" indent="-114300" algn="l" defTabSz="533400">
            <a:lnSpc>
              <a:spcPct val="90000"/>
            </a:lnSpc>
            <a:spcBef>
              <a:spcPct val="0"/>
            </a:spcBef>
            <a:spcAft>
              <a:spcPct val="15000"/>
            </a:spcAft>
            <a:buChar char="••"/>
          </a:pPr>
          <a:r>
            <a:rPr lang="el-GR" sz="1200" b="1" kern="1200" dirty="0" smtClean="0">
              <a:latin typeface="+mn-lt"/>
              <a:cs typeface="Tahoma" pitchFamily="34" charset="0"/>
            </a:rPr>
            <a:t>Βιομηχανία Τροφίμων</a:t>
          </a:r>
          <a:endParaRPr lang="el-GR" sz="1200" b="1" kern="1200" dirty="0">
            <a:latin typeface="+mn-lt"/>
            <a:cs typeface="Tahoma" pitchFamily="34" charset="0"/>
          </a:endParaRPr>
        </a:p>
        <a:p>
          <a:pPr marL="114300" lvl="1" indent="-114300" algn="l" defTabSz="533400">
            <a:lnSpc>
              <a:spcPct val="90000"/>
            </a:lnSpc>
            <a:spcBef>
              <a:spcPct val="0"/>
            </a:spcBef>
            <a:spcAft>
              <a:spcPct val="15000"/>
            </a:spcAft>
            <a:buChar char="••"/>
          </a:pPr>
          <a:r>
            <a:rPr lang="el-GR" sz="1200" b="1" kern="1200" dirty="0" smtClean="0">
              <a:latin typeface="+mn-lt"/>
              <a:cs typeface="Tahoma" pitchFamily="34" charset="0"/>
            </a:rPr>
            <a:t>Κατασκευή Ηλεκτρονικών Υπολογιστών, Ηλεκτρονικών &amp; Οπτικών Προϊόντων</a:t>
          </a:r>
          <a:endParaRPr lang="el-GR" sz="1200" b="1" kern="1200" dirty="0">
            <a:latin typeface="+mn-lt"/>
            <a:cs typeface="Tahoma" pitchFamily="34" charset="0"/>
          </a:endParaRPr>
        </a:p>
        <a:p>
          <a:pPr marL="114300" lvl="1" indent="-114300" algn="l" defTabSz="533400">
            <a:lnSpc>
              <a:spcPct val="90000"/>
            </a:lnSpc>
            <a:spcBef>
              <a:spcPct val="0"/>
            </a:spcBef>
            <a:spcAft>
              <a:spcPct val="15000"/>
            </a:spcAft>
            <a:buChar char="••"/>
          </a:pPr>
          <a:r>
            <a:rPr lang="el-GR" sz="1200" b="1" kern="1200" dirty="0" smtClean="0">
              <a:latin typeface="+mn-lt"/>
              <a:cs typeface="Tahoma" pitchFamily="34" charset="0"/>
            </a:rPr>
            <a:t>Εκτυπώσεις – Εκδόσεις</a:t>
          </a:r>
          <a:endParaRPr lang="el-GR" sz="1200" b="1" kern="1200" dirty="0">
            <a:latin typeface="+mn-lt"/>
            <a:cs typeface="Tahoma" pitchFamily="34" charset="0"/>
          </a:endParaRPr>
        </a:p>
        <a:p>
          <a:pPr marL="114300" lvl="1" indent="-114300" algn="l" defTabSz="533400">
            <a:lnSpc>
              <a:spcPct val="90000"/>
            </a:lnSpc>
            <a:spcBef>
              <a:spcPct val="0"/>
            </a:spcBef>
            <a:spcAft>
              <a:spcPct val="15000"/>
            </a:spcAft>
            <a:buChar char="••"/>
          </a:pPr>
          <a:r>
            <a:rPr lang="el-GR" sz="1200" b="1" kern="1200" dirty="0" smtClean="0">
              <a:latin typeface="+mn-lt"/>
              <a:cs typeface="Tahoma" pitchFamily="34" charset="0"/>
            </a:rPr>
            <a:t>Μεταλλικά Προϊόντα</a:t>
          </a:r>
          <a:endParaRPr lang="el-GR" sz="1200" b="1" kern="1200" dirty="0">
            <a:latin typeface="+mn-lt"/>
            <a:cs typeface="Tahoma" pitchFamily="34" charset="0"/>
          </a:endParaRPr>
        </a:p>
        <a:p>
          <a:pPr marL="114300" lvl="1" indent="-114300" algn="l" defTabSz="533400">
            <a:lnSpc>
              <a:spcPct val="90000"/>
            </a:lnSpc>
            <a:spcBef>
              <a:spcPct val="0"/>
            </a:spcBef>
            <a:spcAft>
              <a:spcPct val="15000"/>
            </a:spcAft>
            <a:buChar char="••"/>
          </a:pPr>
          <a:endParaRPr lang="el-GR" sz="1200" b="1" kern="1200" dirty="0"/>
        </a:p>
      </dsp:txBody>
      <dsp:txXfrm>
        <a:off x="1741753" y="0"/>
        <a:ext cx="6487846" cy="1207712"/>
      </dsp:txXfrm>
    </dsp:sp>
    <dsp:sp modelId="{43912ECA-B14D-4752-837E-206476ADC1FD}">
      <dsp:nvSpPr>
        <dsp:cNvPr id="0" name=""/>
        <dsp:cNvSpPr/>
      </dsp:nvSpPr>
      <dsp:spPr>
        <a:xfrm>
          <a:off x="95833" y="144016"/>
          <a:ext cx="1645920" cy="766667"/>
        </a:xfrm>
        <a:prstGeom prst="roundRect">
          <a:avLst>
            <a:gd name="adj" fmla="val 10000"/>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268CB92-0848-412D-BA2D-AAF1BF835B65}">
      <dsp:nvSpPr>
        <dsp:cNvPr id="0" name=""/>
        <dsp:cNvSpPr/>
      </dsp:nvSpPr>
      <dsp:spPr>
        <a:xfrm>
          <a:off x="0" y="1303546"/>
          <a:ext cx="8229600" cy="1512549"/>
        </a:xfrm>
        <a:prstGeom prst="roundRect">
          <a:avLst>
            <a:gd name="adj" fmla="val 10000"/>
          </a:avLst>
        </a:prstGeom>
        <a:solidFill>
          <a:srgbClr val="FF006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l-GR" sz="1800" b="1" kern="1200" dirty="0" smtClean="0">
              <a:latin typeface="+mj-lt"/>
            </a:rPr>
            <a:t>ΥΠΗΡΕΣΙΕΣ</a:t>
          </a:r>
          <a:endParaRPr lang="el-GR" sz="1800" b="1" kern="1200" dirty="0">
            <a:latin typeface="+mj-lt"/>
          </a:endParaRPr>
        </a:p>
        <a:p>
          <a:pPr marL="114300" lvl="1" indent="-114300" algn="l" defTabSz="533400">
            <a:lnSpc>
              <a:spcPct val="90000"/>
            </a:lnSpc>
            <a:spcBef>
              <a:spcPct val="0"/>
            </a:spcBef>
            <a:spcAft>
              <a:spcPct val="15000"/>
            </a:spcAft>
            <a:buChar char="••"/>
          </a:pPr>
          <a:r>
            <a:rPr lang="el-GR" sz="1200" b="1" kern="1200" dirty="0" smtClean="0"/>
            <a:t>Δραστηριότητες Προγραμματισμού Ηλεκτρονικών Υπολογιστών, Παροχής Συμβούλων και Συναφείς Δραστηριότητες  (</a:t>
          </a:r>
          <a:r>
            <a:rPr lang="en-US" sz="1200" b="1" kern="1200" dirty="0" smtClean="0"/>
            <a:t>Software)</a:t>
          </a:r>
          <a:endParaRPr lang="el-GR" sz="1200" b="1" kern="1200" dirty="0"/>
        </a:p>
        <a:p>
          <a:pPr marL="114300" lvl="1" indent="-114300" algn="l" defTabSz="533400">
            <a:lnSpc>
              <a:spcPct val="90000"/>
            </a:lnSpc>
            <a:spcBef>
              <a:spcPct val="0"/>
            </a:spcBef>
            <a:spcAft>
              <a:spcPct val="15000"/>
            </a:spcAft>
            <a:buChar char="••"/>
          </a:pPr>
          <a:r>
            <a:rPr lang="el-GR" sz="1200" b="1" kern="1200" dirty="0" smtClean="0"/>
            <a:t>Συμβουλευτικές Υπηρεσίες  προς Επιχειρήσεις</a:t>
          </a:r>
          <a:r>
            <a:rPr lang="en-US" sz="1200" b="1" kern="1200" dirty="0" smtClean="0"/>
            <a:t> (Consulting) </a:t>
          </a:r>
          <a:endParaRPr lang="el-GR" sz="1200" b="1" kern="1200" dirty="0"/>
        </a:p>
        <a:p>
          <a:pPr marL="114300" lvl="1" indent="-114300" algn="l" defTabSz="533400">
            <a:lnSpc>
              <a:spcPct val="90000"/>
            </a:lnSpc>
            <a:spcBef>
              <a:spcPct val="0"/>
            </a:spcBef>
            <a:spcAft>
              <a:spcPct val="15000"/>
            </a:spcAft>
            <a:buChar char="••"/>
          </a:pPr>
          <a:r>
            <a:rPr lang="el-GR" sz="1200" b="1" kern="1200" dirty="0" smtClean="0"/>
            <a:t>Αρχιτεκτονικές δραστηριότητες και δραστηριότητες μηχανικών τεχνικές και αναλύσεις</a:t>
          </a:r>
          <a:r>
            <a:rPr lang="en-US" sz="1200" b="1" kern="1200" dirty="0" smtClean="0"/>
            <a:t> (Engineering)</a:t>
          </a:r>
          <a:endParaRPr lang="el-GR" sz="1200" b="1" kern="1200" dirty="0"/>
        </a:p>
        <a:p>
          <a:pPr marL="114300" lvl="1" indent="-114300" algn="l" defTabSz="533400">
            <a:lnSpc>
              <a:spcPct val="90000"/>
            </a:lnSpc>
            <a:spcBef>
              <a:spcPct val="0"/>
            </a:spcBef>
            <a:spcAft>
              <a:spcPct val="15000"/>
            </a:spcAft>
            <a:buChar char="••"/>
          </a:pPr>
          <a:r>
            <a:rPr lang="el-GR" sz="1200" b="1" kern="1200" dirty="0" smtClean="0"/>
            <a:t>Αποθηκευτικές και υποστηρικτικές προς την μεταφορά δραστηριότητες</a:t>
          </a:r>
          <a:r>
            <a:rPr lang="en-US" sz="1200" b="1" kern="1200" dirty="0" smtClean="0"/>
            <a:t> (Logistics)</a:t>
          </a:r>
          <a:endParaRPr lang="el-GR" sz="1200" b="1" kern="1200" dirty="0"/>
        </a:p>
      </dsp:txBody>
      <dsp:txXfrm>
        <a:off x="1741753" y="1303546"/>
        <a:ext cx="6487846" cy="1512549"/>
      </dsp:txXfrm>
    </dsp:sp>
    <dsp:sp modelId="{F1D9C9AB-4774-4F28-888F-8A28B7231751}">
      <dsp:nvSpPr>
        <dsp:cNvPr id="0" name=""/>
        <dsp:cNvSpPr/>
      </dsp:nvSpPr>
      <dsp:spPr>
        <a:xfrm>
          <a:off x="95833" y="1676487"/>
          <a:ext cx="1645920" cy="766667"/>
        </a:xfrm>
        <a:prstGeom prst="roundRect">
          <a:avLst>
            <a:gd name="adj" fmla="val 10000"/>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C8D363E-088F-4B1D-B99C-74E7A313C552}">
      <dsp:nvSpPr>
        <dsp:cNvPr id="0" name=""/>
        <dsp:cNvSpPr/>
      </dsp:nvSpPr>
      <dsp:spPr>
        <a:xfrm>
          <a:off x="0" y="2911929"/>
          <a:ext cx="8229600" cy="958334"/>
        </a:xfrm>
        <a:prstGeom prst="roundRect">
          <a:avLst>
            <a:gd name="adj" fmla="val 10000"/>
          </a:avLst>
        </a:prstGeom>
        <a:solidFill>
          <a:srgbClr val="00B0F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l-GR" sz="1800" b="1" kern="1200" dirty="0" smtClean="0">
              <a:latin typeface="+mj-lt"/>
            </a:rPr>
            <a:t>ΤΟΥΡΙΣΜΟΣ</a:t>
          </a:r>
          <a:endParaRPr lang="el-GR" sz="1800" b="1" kern="1200" dirty="0">
            <a:latin typeface="+mj-lt"/>
          </a:endParaRPr>
        </a:p>
        <a:p>
          <a:pPr marL="114300" lvl="1" indent="-114300" algn="l" defTabSz="533400">
            <a:lnSpc>
              <a:spcPct val="90000"/>
            </a:lnSpc>
            <a:spcBef>
              <a:spcPct val="0"/>
            </a:spcBef>
            <a:spcAft>
              <a:spcPct val="15000"/>
            </a:spcAft>
            <a:buChar char="••"/>
          </a:pPr>
          <a:r>
            <a:rPr lang="el-GR" sz="1200" b="1" kern="1200" dirty="0" smtClean="0"/>
            <a:t>Ξενοδοχεία και Παρόμοια Καταλύματα</a:t>
          </a:r>
          <a:endParaRPr lang="el-GR" sz="1200" b="1" kern="1200" dirty="0"/>
        </a:p>
        <a:p>
          <a:pPr marL="114300" lvl="1" indent="-114300" algn="l" defTabSz="533400">
            <a:lnSpc>
              <a:spcPct val="90000"/>
            </a:lnSpc>
            <a:spcBef>
              <a:spcPct val="0"/>
            </a:spcBef>
            <a:spcAft>
              <a:spcPct val="15000"/>
            </a:spcAft>
            <a:buChar char="••"/>
          </a:pPr>
          <a:r>
            <a:rPr lang="el-GR" sz="1200" b="1" kern="1200" dirty="0" smtClean="0"/>
            <a:t>Καταλύματα διακοπών και άλλα καταλύματα σύντομης διαμονής</a:t>
          </a:r>
          <a:endParaRPr lang="el-GR" sz="1200" b="1" kern="1200" dirty="0"/>
        </a:p>
      </dsp:txBody>
      <dsp:txXfrm>
        <a:off x="1741753" y="2911929"/>
        <a:ext cx="6487846" cy="958334"/>
      </dsp:txXfrm>
    </dsp:sp>
    <dsp:sp modelId="{CED1B653-5B5F-4D42-825A-9C05D91AD90F}">
      <dsp:nvSpPr>
        <dsp:cNvPr id="0" name=""/>
        <dsp:cNvSpPr/>
      </dsp:nvSpPr>
      <dsp:spPr>
        <a:xfrm>
          <a:off x="95833" y="3007762"/>
          <a:ext cx="1645920" cy="766667"/>
        </a:xfrm>
        <a:prstGeom prst="roundRect">
          <a:avLst>
            <a:gd name="adj" fmla="val 10000"/>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3D74B97-3C1D-4576-BF19-B6786C25DE5B}">
      <dsp:nvSpPr>
        <dsp:cNvPr id="0" name=""/>
        <dsp:cNvSpPr/>
      </dsp:nvSpPr>
      <dsp:spPr>
        <a:xfrm>
          <a:off x="0" y="3966097"/>
          <a:ext cx="8229600" cy="958334"/>
        </a:xfrm>
        <a:prstGeom prst="roundRect">
          <a:avLst>
            <a:gd name="adj" fmla="val 10000"/>
          </a:avLst>
        </a:prstGeom>
        <a:solidFill>
          <a:schemeClr val="accent6">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l-GR" sz="1800" b="1" kern="1200" dirty="0" smtClean="0">
              <a:latin typeface="+mj-lt"/>
            </a:rPr>
            <a:t>ΕΜΠΟΡΙΟ</a:t>
          </a:r>
          <a:endParaRPr lang="el-GR" sz="1800" b="1" kern="1200" dirty="0">
            <a:latin typeface="+mj-lt"/>
          </a:endParaRPr>
        </a:p>
        <a:p>
          <a:pPr marL="114300" lvl="1" indent="-114300" algn="l" defTabSz="533400">
            <a:lnSpc>
              <a:spcPct val="90000"/>
            </a:lnSpc>
            <a:spcBef>
              <a:spcPct val="0"/>
            </a:spcBef>
            <a:spcAft>
              <a:spcPct val="15000"/>
            </a:spcAft>
            <a:buChar char="••"/>
          </a:pPr>
          <a:r>
            <a:rPr lang="el-GR" sz="1200" b="1" kern="1200" dirty="0" smtClean="0"/>
            <a:t>Χονδρικό εμπόριο εξοπλισμού πληροφοριακών και επικοινωνιακών συστημάτων</a:t>
          </a:r>
          <a:endParaRPr lang="el-GR" sz="1200" b="1" kern="1200" dirty="0"/>
        </a:p>
        <a:p>
          <a:pPr marL="114300" lvl="1" indent="-114300" algn="l" defTabSz="533400">
            <a:lnSpc>
              <a:spcPct val="90000"/>
            </a:lnSpc>
            <a:spcBef>
              <a:spcPct val="0"/>
            </a:spcBef>
            <a:spcAft>
              <a:spcPct val="15000"/>
            </a:spcAft>
            <a:buChar char="••"/>
          </a:pPr>
          <a:r>
            <a:rPr lang="el-GR" sz="1200" b="1" kern="1200" dirty="0" smtClean="0"/>
            <a:t>Χονδρικό Εμπόριο Τροφίμων και Ποτών</a:t>
          </a:r>
          <a:endParaRPr lang="el-GR" sz="1200" b="1" kern="1200" dirty="0"/>
        </a:p>
        <a:p>
          <a:pPr marL="114300" lvl="1" indent="-114300" algn="l" defTabSz="533400">
            <a:lnSpc>
              <a:spcPct val="90000"/>
            </a:lnSpc>
            <a:spcBef>
              <a:spcPct val="0"/>
            </a:spcBef>
            <a:spcAft>
              <a:spcPct val="15000"/>
            </a:spcAft>
            <a:buChar char="••"/>
          </a:pPr>
          <a:endParaRPr lang="el-GR" sz="1200" b="1" kern="1200" dirty="0"/>
        </a:p>
      </dsp:txBody>
      <dsp:txXfrm>
        <a:off x="1741753" y="3966097"/>
        <a:ext cx="6487846" cy="958334"/>
      </dsp:txXfrm>
    </dsp:sp>
    <dsp:sp modelId="{00C90AB6-3D18-446A-924A-E3EC8DC3F5D1}">
      <dsp:nvSpPr>
        <dsp:cNvPr id="0" name=""/>
        <dsp:cNvSpPr/>
      </dsp:nvSpPr>
      <dsp:spPr>
        <a:xfrm>
          <a:off x="95833" y="4061931"/>
          <a:ext cx="1645920" cy="766667"/>
        </a:xfrm>
        <a:prstGeom prst="roundRect">
          <a:avLst>
            <a:gd name="adj" fmla="val 10000"/>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6B5EB0-11D5-46A9-B199-8C30DBCFA451}">
      <dsp:nvSpPr>
        <dsp:cNvPr id="0" name=""/>
        <dsp:cNvSpPr/>
      </dsp:nvSpPr>
      <dsp:spPr>
        <a:xfrm rot="5400000">
          <a:off x="5240896" y="-2187907"/>
          <a:ext cx="710463"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8590" tIns="74295" rIns="148590" bIns="74295"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K</a:t>
          </a:r>
          <a:r>
            <a:rPr lang="el-GR" sz="2000" b="1" kern="1200" dirty="0" smtClean="0"/>
            <a:t>ΡΙΤΗΡΙΟ ΙΚΑΝΟΠΟΙΗΣΗΣ ΣΤΑΔΙΟΥ</a:t>
          </a:r>
          <a:endParaRPr lang="el-GR" sz="2000" b="1" kern="1200" dirty="0"/>
        </a:p>
      </dsp:txBody>
      <dsp:txXfrm rot="5400000">
        <a:off x="5240896" y="-2187907"/>
        <a:ext cx="710463" cy="5266944"/>
      </dsp:txXfrm>
    </dsp:sp>
    <dsp:sp modelId="{6FEF060D-081B-4543-8F1A-67A5B493018A}">
      <dsp:nvSpPr>
        <dsp:cNvPr id="0" name=""/>
        <dsp:cNvSpPr/>
      </dsp:nvSpPr>
      <dsp:spPr>
        <a:xfrm>
          <a:off x="0" y="1525"/>
          <a:ext cx="2962656" cy="88807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l-GR" sz="2000" b="1" kern="1200" dirty="0" smtClean="0"/>
            <a:t>ΣΤΑΔΙΑ</a:t>
          </a:r>
          <a:endParaRPr lang="el-GR" sz="2000" b="1" kern="1200" dirty="0"/>
        </a:p>
      </dsp:txBody>
      <dsp:txXfrm>
        <a:off x="0" y="1525"/>
        <a:ext cx="2962656" cy="888079"/>
      </dsp:txXfrm>
    </dsp:sp>
    <dsp:sp modelId="{32455C12-8E95-4B17-837E-2E2E23AA36B4}">
      <dsp:nvSpPr>
        <dsp:cNvPr id="0" name=""/>
        <dsp:cNvSpPr/>
      </dsp:nvSpPr>
      <dsp:spPr>
        <a:xfrm rot="5400000">
          <a:off x="5240896" y="-1255423"/>
          <a:ext cx="710463"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l-GR" sz="1500" b="0" kern="1200" dirty="0" smtClean="0"/>
            <a:t>Καταλληλότητα / Ανταπόκριση Δράσεων στις ανάγκες των Επιχειρήσεων και της Αγοράς</a:t>
          </a:r>
          <a:endParaRPr lang="el-GR" sz="1500" b="0" kern="1200" dirty="0"/>
        </a:p>
      </dsp:txBody>
      <dsp:txXfrm rot="5400000">
        <a:off x="5240896" y="-1255423"/>
        <a:ext cx="710463" cy="5266944"/>
      </dsp:txXfrm>
    </dsp:sp>
    <dsp:sp modelId="{98546CBA-BDFB-4B82-9465-AD3419C871A4}">
      <dsp:nvSpPr>
        <dsp:cNvPr id="0" name=""/>
        <dsp:cNvSpPr/>
      </dsp:nvSpPr>
      <dsp:spPr>
        <a:xfrm>
          <a:off x="0" y="934008"/>
          <a:ext cx="2962656" cy="88807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Σχεδιασμός και Προκήρυξη Δράσεων</a:t>
          </a:r>
          <a:endParaRPr lang="el-GR" sz="1800" kern="1200" dirty="0"/>
        </a:p>
      </dsp:txBody>
      <dsp:txXfrm>
        <a:off x="0" y="934008"/>
        <a:ext cx="2962656" cy="888079"/>
      </dsp:txXfrm>
    </dsp:sp>
    <dsp:sp modelId="{338230C3-5A31-495E-8CA4-F99127E1DB28}">
      <dsp:nvSpPr>
        <dsp:cNvPr id="0" name=""/>
        <dsp:cNvSpPr/>
      </dsp:nvSpPr>
      <dsp:spPr>
        <a:xfrm rot="5400000">
          <a:off x="5240896" y="-322940"/>
          <a:ext cx="710463"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l-GR" sz="1500" b="0" kern="1200" dirty="0" smtClean="0"/>
            <a:t>Στόχευση, Επάρκεια και Αποτελεσματικότητα Ενεργειών </a:t>
          </a:r>
          <a:r>
            <a:rPr lang="en-US" sz="1500" b="0" kern="1200" dirty="0" smtClean="0"/>
            <a:t>   </a:t>
          </a:r>
          <a:r>
            <a:rPr lang="el-GR" sz="1500" b="0" kern="1200" dirty="0" smtClean="0"/>
            <a:t>Π + Δ για την προσέλκυση Υποψήφιων Επενδυτών</a:t>
          </a:r>
          <a:endParaRPr lang="el-GR" sz="1500" b="0" kern="1200" dirty="0"/>
        </a:p>
      </dsp:txBody>
      <dsp:txXfrm rot="5400000">
        <a:off x="5240896" y="-322940"/>
        <a:ext cx="710463" cy="5266944"/>
      </dsp:txXfrm>
    </dsp:sp>
    <dsp:sp modelId="{A75AE5F9-1AD8-4488-A7AD-504363608579}">
      <dsp:nvSpPr>
        <dsp:cNvPr id="0" name=""/>
        <dsp:cNvSpPr/>
      </dsp:nvSpPr>
      <dsp:spPr>
        <a:xfrm>
          <a:off x="0" y="1866491"/>
          <a:ext cx="2962656" cy="88807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Ενέργειες Πληροφόρησης και Δημοσιότητας</a:t>
          </a:r>
          <a:endParaRPr lang="el-GR" sz="1800" b="1" kern="1200" dirty="0"/>
        </a:p>
      </dsp:txBody>
      <dsp:txXfrm>
        <a:off x="0" y="1866491"/>
        <a:ext cx="2962656" cy="888079"/>
      </dsp:txXfrm>
    </dsp:sp>
    <dsp:sp modelId="{B41956A3-8A78-481F-BEBC-A7D8914112AD}">
      <dsp:nvSpPr>
        <dsp:cNvPr id="0" name=""/>
        <dsp:cNvSpPr/>
      </dsp:nvSpPr>
      <dsp:spPr>
        <a:xfrm rot="5400000">
          <a:off x="5240896" y="609542"/>
          <a:ext cx="710463"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l-GR" sz="1500" b="0" kern="1200" dirty="0" smtClean="0"/>
            <a:t>Ευκολία Υποβολής Πρότασης</a:t>
          </a:r>
          <a:endParaRPr lang="el-GR" sz="1500" b="0" kern="1200" dirty="0"/>
        </a:p>
        <a:p>
          <a:pPr marL="114300" lvl="1" indent="-114300" algn="l" defTabSz="666750">
            <a:lnSpc>
              <a:spcPct val="90000"/>
            </a:lnSpc>
            <a:spcBef>
              <a:spcPct val="0"/>
            </a:spcBef>
            <a:spcAft>
              <a:spcPct val="15000"/>
            </a:spcAft>
            <a:buChar char="••"/>
          </a:pPr>
          <a:r>
            <a:rPr lang="el-GR" sz="1500" b="0" kern="1200" dirty="0" smtClean="0"/>
            <a:t>Επάρκεια Διαθέσιμου Χρόνου για υποβολή πρότασης</a:t>
          </a:r>
          <a:endParaRPr lang="el-GR" sz="1500" b="0" kern="1200" dirty="0"/>
        </a:p>
      </dsp:txBody>
      <dsp:txXfrm rot="5400000">
        <a:off x="5240896" y="609542"/>
        <a:ext cx="710463" cy="5266944"/>
      </dsp:txXfrm>
    </dsp:sp>
    <dsp:sp modelId="{531FF280-FE4E-46A6-91C8-7A2970F826FF}">
      <dsp:nvSpPr>
        <dsp:cNvPr id="0" name=""/>
        <dsp:cNvSpPr/>
      </dsp:nvSpPr>
      <dsp:spPr>
        <a:xfrm>
          <a:off x="0" y="2798974"/>
          <a:ext cx="2962656" cy="88807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Υποβολή Πρότασης </a:t>
          </a:r>
          <a:endParaRPr lang="el-GR" sz="1800" b="1" kern="1200" dirty="0"/>
        </a:p>
      </dsp:txBody>
      <dsp:txXfrm>
        <a:off x="0" y="2798974"/>
        <a:ext cx="2962656" cy="888079"/>
      </dsp:txXfrm>
    </dsp:sp>
    <dsp:sp modelId="{62BE7CB0-F2CB-4FEA-B788-ACE505791CA5}">
      <dsp:nvSpPr>
        <dsp:cNvPr id="0" name=""/>
        <dsp:cNvSpPr/>
      </dsp:nvSpPr>
      <dsp:spPr>
        <a:xfrm rot="5400000">
          <a:off x="5240896" y="1542025"/>
          <a:ext cx="710463"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l-GR" sz="1500" b="0" kern="1200" dirty="0" smtClean="0"/>
            <a:t>Σύντομος Χρόνος Διεκπεραίωσης</a:t>
          </a:r>
          <a:endParaRPr lang="el-GR" sz="1500" b="0" kern="1200" dirty="0"/>
        </a:p>
        <a:p>
          <a:pPr marL="114300" lvl="1" indent="-114300" algn="l" defTabSz="666750">
            <a:lnSpc>
              <a:spcPct val="90000"/>
            </a:lnSpc>
            <a:spcBef>
              <a:spcPct val="0"/>
            </a:spcBef>
            <a:spcAft>
              <a:spcPct val="15000"/>
            </a:spcAft>
            <a:buChar char="••"/>
          </a:pPr>
          <a:r>
            <a:rPr lang="el-GR" sz="1500" b="0" kern="1200" dirty="0" smtClean="0"/>
            <a:t>Διαφάνεια και ισότιμη μεταχείριση δικαιούχων</a:t>
          </a:r>
          <a:endParaRPr lang="el-GR" sz="1500" b="0" kern="1200" dirty="0"/>
        </a:p>
      </dsp:txBody>
      <dsp:txXfrm rot="5400000">
        <a:off x="5240896" y="1542025"/>
        <a:ext cx="710463" cy="5266944"/>
      </dsp:txXfrm>
    </dsp:sp>
    <dsp:sp modelId="{E4CE4757-58B6-4753-A35C-975C28DD3F23}">
      <dsp:nvSpPr>
        <dsp:cNvPr id="0" name=""/>
        <dsp:cNvSpPr/>
      </dsp:nvSpPr>
      <dsp:spPr>
        <a:xfrm>
          <a:off x="0" y="3731458"/>
          <a:ext cx="2962656" cy="88807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Έλεγχος και Αξιολόγηση Πρότασης </a:t>
          </a:r>
          <a:endParaRPr lang="el-GR" sz="1800" b="1" kern="1200" dirty="0"/>
        </a:p>
      </dsp:txBody>
      <dsp:txXfrm>
        <a:off x="0" y="3731458"/>
        <a:ext cx="2962656" cy="888079"/>
      </dsp:txXfrm>
    </dsp:sp>
    <dsp:sp modelId="{2334C067-713F-4909-8874-4A60F313E4DA}">
      <dsp:nvSpPr>
        <dsp:cNvPr id="0" name=""/>
        <dsp:cNvSpPr/>
      </dsp:nvSpPr>
      <dsp:spPr>
        <a:xfrm rot="5400000">
          <a:off x="5240896" y="2474509"/>
          <a:ext cx="710463"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l-GR" sz="1500" b="0" kern="1200" dirty="0" smtClean="0"/>
            <a:t>Σύντομος Χρόνος Εξέτασης και Ανταπόκρισης σε Αιτήματα</a:t>
          </a:r>
          <a:endParaRPr lang="el-GR" sz="1500" b="0" kern="1200" dirty="0"/>
        </a:p>
        <a:p>
          <a:pPr marL="114300" lvl="1" indent="-114300" algn="l" defTabSz="666750">
            <a:lnSpc>
              <a:spcPct val="90000"/>
            </a:lnSpc>
            <a:spcBef>
              <a:spcPct val="0"/>
            </a:spcBef>
            <a:spcAft>
              <a:spcPct val="15000"/>
            </a:spcAft>
            <a:buChar char="••"/>
          </a:pPr>
          <a:r>
            <a:rPr lang="el-GR" sz="1500" b="0" kern="1200" dirty="0" smtClean="0"/>
            <a:t>Σύντομος Χρόνος Εκτέλεσης Πληρωμών</a:t>
          </a:r>
          <a:endParaRPr lang="el-GR" sz="1500" b="0" kern="1200" dirty="0"/>
        </a:p>
      </dsp:txBody>
      <dsp:txXfrm rot="5400000">
        <a:off x="5240896" y="2474509"/>
        <a:ext cx="710463" cy="5266944"/>
      </dsp:txXfrm>
    </dsp:sp>
    <dsp:sp modelId="{7F74C5AB-B0E8-4D6F-BB7E-F7BF4A8FD94D}">
      <dsp:nvSpPr>
        <dsp:cNvPr id="0" name=""/>
        <dsp:cNvSpPr/>
      </dsp:nvSpPr>
      <dsp:spPr>
        <a:xfrm>
          <a:off x="0" y="4665466"/>
          <a:ext cx="2962656" cy="888079"/>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Υλοποίηση Πράξης</a:t>
          </a:r>
          <a:endParaRPr lang="el-GR" sz="1800" b="1" kern="1200" dirty="0"/>
        </a:p>
      </dsp:txBody>
      <dsp:txXfrm>
        <a:off x="0" y="4665466"/>
        <a:ext cx="2962656" cy="88807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D95E7E-DA14-4873-94B9-4EC9BF024120}">
      <dsp:nvSpPr>
        <dsp:cNvPr id="0" name=""/>
        <dsp:cNvSpPr/>
      </dsp:nvSpPr>
      <dsp:spPr>
        <a:xfrm rot="5400000">
          <a:off x="5250644" y="-2200134"/>
          <a:ext cx="690966"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l-GR" sz="1600" b="1" kern="1200" dirty="0" smtClean="0"/>
            <a:t>ΣΗΜΕΙΑ ΔΙΕΠΑΦΗΣ ΚΑΙ ΑΛΛΗΛΕΠΙΔΡΑΣΗΣ</a:t>
          </a:r>
          <a:endParaRPr lang="el-GR" sz="1600" b="1" kern="1200" dirty="0"/>
        </a:p>
      </dsp:txBody>
      <dsp:txXfrm rot="5400000">
        <a:off x="5250644" y="-2200134"/>
        <a:ext cx="690966" cy="5266944"/>
      </dsp:txXfrm>
    </dsp:sp>
    <dsp:sp modelId="{36A0ECE3-D5DD-4AB3-83C3-7E7FBE677CDE}">
      <dsp:nvSpPr>
        <dsp:cNvPr id="0" name=""/>
        <dsp:cNvSpPr/>
      </dsp:nvSpPr>
      <dsp:spPr>
        <a:xfrm>
          <a:off x="0" y="1483"/>
          <a:ext cx="2962656" cy="863708"/>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ΣΤΑΔΙΑ ΔΙΑΔΙΚΑΣΙΩΝ</a:t>
          </a:r>
          <a:endParaRPr lang="el-GR" sz="1800" b="1" kern="1200" dirty="0"/>
        </a:p>
      </dsp:txBody>
      <dsp:txXfrm>
        <a:off x="0" y="1483"/>
        <a:ext cx="2962656" cy="863708"/>
      </dsp:txXfrm>
    </dsp:sp>
    <dsp:sp modelId="{243FAB40-7BFA-4AA0-B706-BA5317709D49}">
      <dsp:nvSpPr>
        <dsp:cNvPr id="0" name=""/>
        <dsp:cNvSpPr/>
      </dsp:nvSpPr>
      <dsp:spPr>
        <a:xfrm rot="5400000">
          <a:off x="5250644" y="-1293240"/>
          <a:ext cx="690966"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77850">
            <a:lnSpc>
              <a:spcPct val="90000"/>
            </a:lnSpc>
            <a:spcBef>
              <a:spcPct val="0"/>
            </a:spcBef>
            <a:spcAft>
              <a:spcPct val="15000"/>
            </a:spcAft>
            <a:buChar char="••"/>
          </a:pPr>
          <a:r>
            <a:rPr lang="el-GR" sz="1300" b="0" kern="1200" dirty="0" smtClean="0"/>
            <a:t>Οδηγός Προγράμματος</a:t>
          </a:r>
          <a:endParaRPr lang="el-GR" sz="1300" b="0" kern="1200" dirty="0"/>
        </a:p>
      </dsp:txBody>
      <dsp:txXfrm rot="5400000">
        <a:off x="5250644" y="-1293240"/>
        <a:ext cx="690966" cy="5266944"/>
      </dsp:txXfrm>
    </dsp:sp>
    <dsp:sp modelId="{3CD417CE-0C58-481F-ABEC-F15373DEE3D6}">
      <dsp:nvSpPr>
        <dsp:cNvPr id="0" name=""/>
        <dsp:cNvSpPr/>
      </dsp:nvSpPr>
      <dsp:spPr>
        <a:xfrm>
          <a:off x="0" y="908377"/>
          <a:ext cx="2962656" cy="863708"/>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Σχεδιασμός και Προκήρυξη Δράσεων</a:t>
          </a:r>
          <a:endParaRPr lang="el-GR" sz="1800" b="1" kern="1200" dirty="0"/>
        </a:p>
      </dsp:txBody>
      <dsp:txXfrm>
        <a:off x="0" y="908377"/>
        <a:ext cx="2962656" cy="863708"/>
      </dsp:txXfrm>
    </dsp:sp>
    <dsp:sp modelId="{37053FDA-2EA5-40AA-BC08-8CA0EFAA7D4F}">
      <dsp:nvSpPr>
        <dsp:cNvPr id="0" name=""/>
        <dsp:cNvSpPr/>
      </dsp:nvSpPr>
      <dsp:spPr>
        <a:xfrm rot="5400000">
          <a:off x="5250644" y="-386346"/>
          <a:ext cx="690966"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77850">
            <a:lnSpc>
              <a:spcPct val="90000"/>
            </a:lnSpc>
            <a:spcBef>
              <a:spcPct val="0"/>
            </a:spcBef>
            <a:spcAft>
              <a:spcPct val="15000"/>
            </a:spcAft>
            <a:buChar char="••"/>
          </a:pPr>
          <a:r>
            <a:rPr lang="el-GR" sz="1300" b="0" kern="1200" dirty="0" smtClean="0"/>
            <a:t>Δημοσιεύσεις/ Καταχωρήσεις σε εφημερίδες</a:t>
          </a:r>
          <a:endParaRPr lang="el-GR" sz="1300" b="0" kern="1200" dirty="0"/>
        </a:p>
        <a:p>
          <a:pPr marL="114300" lvl="1" indent="-114300" algn="l" defTabSz="577850">
            <a:lnSpc>
              <a:spcPct val="90000"/>
            </a:lnSpc>
            <a:spcBef>
              <a:spcPct val="0"/>
            </a:spcBef>
            <a:spcAft>
              <a:spcPct val="15000"/>
            </a:spcAft>
            <a:buChar char="••"/>
          </a:pPr>
          <a:r>
            <a:rPr lang="el-GR" sz="1300" b="0" kern="1200" dirty="0" smtClean="0"/>
            <a:t>Ραδιοφωνικά/ Τηλεοπτικά  </a:t>
          </a:r>
          <a:r>
            <a:rPr lang="en-US" sz="1300" b="0" kern="1200" dirty="0" smtClean="0"/>
            <a:t>spots</a:t>
          </a:r>
          <a:endParaRPr lang="el-GR" sz="1300" b="0" kern="1200" dirty="0"/>
        </a:p>
        <a:p>
          <a:pPr marL="114300" lvl="1" indent="-114300" algn="l" defTabSz="577850">
            <a:lnSpc>
              <a:spcPct val="90000"/>
            </a:lnSpc>
            <a:spcBef>
              <a:spcPct val="0"/>
            </a:spcBef>
            <a:spcAft>
              <a:spcPct val="15000"/>
            </a:spcAft>
            <a:buChar char="••"/>
          </a:pPr>
          <a:r>
            <a:rPr lang="el-GR" sz="1300" b="0" kern="1200" dirty="0" smtClean="0"/>
            <a:t>Ημερίδες , Ενημερώσεις, λοιπές ενέργειες</a:t>
          </a:r>
          <a:endParaRPr lang="el-GR" sz="1300" b="0" kern="1200" dirty="0"/>
        </a:p>
      </dsp:txBody>
      <dsp:txXfrm rot="5400000">
        <a:off x="5250644" y="-386346"/>
        <a:ext cx="690966" cy="5266944"/>
      </dsp:txXfrm>
    </dsp:sp>
    <dsp:sp modelId="{D1693E87-8AF1-4139-940A-3949ACB9E011}">
      <dsp:nvSpPr>
        <dsp:cNvPr id="0" name=""/>
        <dsp:cNvSpPr/>
      </dsp:nvSpPr>
      <dsp:spPr>
        <a:xfrm>
          <a:off x="0" y="1815271"/>
          <a:ext cx="2962656" cy="863708"/>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Ενέργειες Πληροφόρησης και Δημοσιότητας</a:t>
          </a:r>
          <a:endParaRPr lang="el-GR" sz="1800" b="1" kern="1200" dirty="0"/>
        </a:p>
      </dsp:txBody>
      <dsp:txXfrm>
        <a:off x="0" y="1815271"/>
        <a:ext cx="2962656" cy="863708"/>
      </dsp:txXfrm>
    </dsp:sp>
    <dsp:sp modelId="{09439CC3-927D-40F8-8496-F3D5563F29F2}">
      <dsp:nvSpPr>
        <dsp:cNvPr id="0" name=""/>
        <dsp:cNvSpPr/>
      </dsp:nvSpPr>
      <dsp:spPr>
        <a:xfrm rot="5400000">
          <a:off x="5250644" y="520548"/>
          <a:ext cx="690966"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77850">
            <a:lnSpc>
              <a:spcPct val="90000"/>
            </a:lnSpc>
            <a:spcBef>
              <a:spcPct val="0"/>
            </a:spcBef>
            <a:spcAft>
              <a:spcPct val="15000"/>
            </a:spcAft>
            <a:buChar char="••"/>
          </a:pPr>
          <a:r>
            <a:rPr lang="el-GR" sz="1300" b="0" kern="1200" dirty="0" smtClean="0"/>
            <a:t>Δικαιολογητικά </a:t>
          </a:r>
          <a:endParaRPr lang="el-GR" sz="1300" b="0" kern="1200" dirty="0"/>
        </a:p>
        <a:p>
          <a:pPr marL="114300" lvl="1" indent="-114300" algn="l" defTabSz="577850">
            <a:lnSpc>
              <a:spcPct val="90000"/>
            </a:lnSpc>
            <a:spcBef>
              <a:spcPct val="0"/>
            </a:spcBef>
            <a:spcAft>
              <a:spcPct val="15000"/>
            </a:spcAft>
            <a:buChar char="••"/>
          </a:pPr>
          <a:r>
            <a:rPr lang="el-GR" sz="1300" b="0" kern="1200" dirty="0" smtClean="0"/>
            <a:t>Έντυπο Υποβολής</a:t>
          </a:r>
          <a:endParaRPr lang="el-GR" sz="1300" b="0" kern="1200" dirty="0"/>
        </a:p>
        <a:p>
          <a:pPr marL="114300" lvl="1" indent="-114300" algn="l" defTabSz="577850">
            <a:lnSpc>
              <a:spcPct val="90000"/>
            </a:lnSpc>
            <a:spcBef>
              <a:spcPct val="0"/>
            </a:spcBef>
            <a:spcAft>
              <a:spcPct val="15000"/>
            </a:spcAft>
            <a:buChar char="••"/>
          </a:pPr>
          <a:r>
            <a:rPr lang="el-GR" sz="1300" b="0" kern="1200" dirty="0" smtClean="0"/>
            <a:t>ΠΣΚΕ</a:t>
          </a:r>
          <a:endParaRPr lang="el-GR" sz="1300" b="0" kern="1200" dirty="0"/>
        </a:p>
      </dsp:txBody>
      <dsp:txXfrm rot="5400000">
        <a:off x="5250644" y="520548"/>
        <a:ext cx="690966" cy="5266944"/>
      </dsp:txXfrm>
    </dsp:sp>
    <dsp:sp modelId="{302925E4-ADF1-41D3-89B6-B3F1A540044C}">
      <dsp:nvSpPr>
        <dsp:cNvPr id="0" name=""/>
        <dsp:cNvSpPr/>
      </dsp:nvSpPr>
      <dsp:spPr>
        <a:xfrm>
          <a:off x="0" y="2722165"/>
          <a:ext cx="2962656" cy="863708"/>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Υποβολή Πρότασης </a:t>
          </a:r>
          <a:endParaRPr lang="el-GR" sz="1800" b="1" kern="1200" dirty="0"/>
        </a:p>
      </dsp:txBody>
      <dsp:txXfrm>
        <a:off x="0" y="2722165"/>
        <a:ext cx="2962656" cy="863708"/>
      </dsp:txXfrm>
    </dsp:sp>
    <dsp:sp modelId="{2261188C-9FDB-41E4-9B60-65EB9F6E77C6}">
      <dsp:nvSpPr>
        <dsp:cNvPr id="0" name=""/>
        <dsp:cNvSpPr/>
      </dsp:nvSpPr>
      <dsp:spPr>
        <a:xfrm rot="5400000">
          <a:off x="5250644" y="1427442"/>
          <a:ext cx="690966"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l-GR" sz="1200" b="0" kern="1200" dirty="0" smtClean="0"/>
            <a:t>Οδηγός – Οδηγίες Υλοποίησης</a:t>
          </a:r>
          <a:endParaRPr lang="el-GR" sz="1200" b="0" kern="1200" dirty="0"/>
        </a:p>
        <a:p>
          <a:pPr marL="114300" lvl="1" indent="-114300" algn="l" defTabSz="533400">
            <a:lnSpc>
              <a:spcPct val="90000"/>
            </a:lnSpc>
            <a:spcBef>
              <a:spcPct val="0"/>
            </a:spcBef>
            <a:spcAft>
              <a:spcPct val="15000"/>
            </a:spcAft>
            <a:buChar char="••"/>
          </a:pPr>
          <a:r>
            <a:rPr lang="el-GR" sz="1200" b="0" kern="1200" dirty="0" smtClean="0"/>
            <a:t> Δικαιολογητικά </a:t>
          </a:r>
          <a:endParaRPr lang="el-GR" sz="1200" b="0" kern="1200" dirty="0"/>
        </a:p>
        <a:p>
          <a:pPr marL="114300" lvl="1" indent="-114300" algn="l" defTabSz="533400">
            <a:lnSpc>
              <a:spcPct val="90000"/>
            </a:lnSpc>
            <a:spcBef>
              <a:spcPct val="0"/>
            </a:spcBef>
            <a:spcAft>
              <a:spcPct val="15000"/>
            </a:spcAft>
            <a:buChar char="••"/>
          </a:pPr>
          <a:r>
            <a:rPr lang="el-GR" sz="1200" b="0" kern="1200" dirty="0" smtClean="0"/>
            <a:t>Έντυπο Υποβολής</a:t>
          </a:r>
          <a:endParaRPr lang="el-GR" sz="1200" b="0" kern="1200" dirty="0"/>
        </a:p>
        <a:p>
          <a:pPr marL="114300" lvl="1" indent="-114300" algn="l" defTabSz="533400">
            <a:lnSpc>
              <a:spcPct val="90000"/>
            </a:lnSpc>
            <a:spcBef>
              <a:spcPct val="0"/>
            </a:spcBef>
            <a:spcAft>
              <a:spcPct val="15000"/>
            </a:spcAft>
            <a:buChar char="••"/>
          </a:pPr>
          <a:r>
            <a:rPr lang="el-GR" sz="1200" b="0" kern="1200" dirty="0" smtClean="0"/>
            <a:t>ΠΣΚΕ</a:t>
          </a:r>
          <a:endParaRPr lang="el-GR" sz="1200" b="0" kern="1200" dirty="0"/>
        </a:p>
      </dsp:txBody>
      <dsp:txXfrm rot="5400000">
        <a:off x="5250644" y="1427442"/>
        <a:ext cx="690966" cy="5266944"/>
      </dsp:txXfrm>
    </dsp:sp>
    <dsp:sp modelId="{FDBB9936-4B73-4608-ABCB-B00F8759D9E9}">
      <dsp:nvSpPr>
        <dsp:cNvPr id="0" name=""/>
        <dsp:cNvSpPr/>
      </dsp:nvSpPr>
      <dsp:spPr>
        <a:xfrm>
          <a:off x="0" y="3629059"/>
          <a:ext cx="2962656" cy="863708"/>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Υλοποίηση Πράξης</a:t>
          </a:r>
          <a:endParaRPr lang="el-GR" sz="1800" b="1" kern="1200" dirty="0"/>
        </a:p>
      </dsp:txBody>
      <dsp:txXfrm>
        <a:off x="0" y="3629059"/>
        <a:ext cx="2962656" cy="863708"/>
      </dsp:txXfrm>
    </dsp:sp>
    <dsp:sp modelId="{E8AE38A5-70EF-4CDB-B9D6-E00B042D9DF6}">
      <dsp:nvSpPr>
        <dsp:cNvPr id="0" name=""/>
        <dsp:cNvSpPr/>
      </dsp:nvSpPr>
      <dsp:spPr>
        <a:xfrm rot="5400000">
          <a:off x="5250644" y="2334336"/>
          <a:ext cx="690966" cy="5266944"/>
        </a:xfrm>
        <a:prstGeom prst="round2Same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77850">
            <a:lnSpc>
              <a:spcPct val="90000"/>
            </a:lnSpc>
            <a:spcBef>
              <a:spcPct val="0"/>
            </a:spcBef>
            <a:spcAft>
              <a:spcPct val="15000"/>
            </a:spcAft>
            <a:buChar char="••"/>
          </a:pPr>
          <a:r>
            <a:rPr lang="el-GR" sz="1300" b="0" kern="1200" dirty="0" smtClean="0"/>
            <a:t>Τηλεφωνική, </a:t>
          </a:r>
          <a:r>
            <a:rPr lang="en-US" sz="1300" b="0" kern="1200" dirty="0" smtClean="0"/>
            <a:t>email, </a:t>
          </a:r>
          <a:r>
            <a:rPr lang="el-GR" sz="1300" b="0" kern="1200" dirty="0" smtClean="0"/>
            <a:t>επιστολές, ιστοσελίδα </a:t>
          </a:r>
          <a:endParaRPr lang="el-GR" sz="1300" b="0" kern="1200" dirty="0"/>
        </a:p>
        <a:p>
          <a:pPr marL="114300" lvl="1" indent="-114300" algn="l" defTabSz="577850">
            <a:lnSpc>
              <a:spcPct val="90000"/>
            </a:lnSpc>
            <a:spcBef>
              <a:spcPct val="0"/>
            </a:spcBef>
            <a:spcAft>
              <a:spcPct val="15000"/>
            </a:spcAft>
            <a:buChar char="••"/>
          </a:pPr>
          <a:r>
            <a:rPr lang="el-GR" sz="1300" b="0" kern="1200" dirty="0" smtClean="0"/>
            <a:t>Προσωπική Επαφή με στελέχη του ΕΦΕΠΑΕ</a:t>
          </a:r>
          <a:endParaRPr lang="el-GR" sz="1300" b="0" kern="1200" dirty="0"/>
        </a:p>
      </dsp:txBody>
      <dsp:txXfrm rot="5400000">
        <a:off x="5250644" y="2334336"/>
        <a:ext cx="690966" cy="5266944"/>
      </dsp:txXfrm>
    </dsp:sp>
    <dsp:sp modelId="{8EAB92B6-698C-4206-8200-E0F23AB33CEB}">
      <dsp:nvSpPr>
        <dsp:cNvPr id="0" name=""/>
        <dsp:cNvSpPr/>
      </dsp:nvSpPr>
      <dsp:spPr>
        <a:xfrm>
          <a:off x="0" y="4535953"/>
          <a:ext cx="2962656" cy="863708"/>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l-GR" sz="1800" b="1" kern="1200" dirty="0" smtClean="0"/>
            <a:t>Επικοινωνία – Ανθρώπινο Δυναμικό</a:t>
          </a:r>
          <a:endParaRPr lang="el-GR" sz="1800" b="1" kern="1200" dirty="0"/>
        </a:p>
      </dsp:txBody>
      <dsp:txXfrm>
        <a:off x="0" y="4535953"/>
        <a:ext cx="2962656" cy="86370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814BC6-2EB9-4B78-B61E-9701CC55331F}">
      <dsp:nvSpPr>
        <dsp:cNvPr id="0" name=""/>
        <dsp:cNvSpPr/>
      </dsp:nvSpPr>
      <dsp:spPr>
        <a:xfrm>
          <a:off x="2061902" y="0"/>
          <a:ext cx="1679643" cy="933135"/>
        </a:xfrm>
        <a:prstGeom prst="roundRect">
          <a:avLst>
            <a:gd name="adj" fmla="val 10000"/>
          </a:avLst>
        </a:prstGeom>
        <a:solidFill>
          <a:srgbClr val="FF9900">
            <a:alpha val="90000"/>
          </a:srgb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b="1" kern="1200" dirty="0" smtClean="0">
              <a:latin typeface="+mj-lt"/>
            </a:rPr>
            <a:t>Δυνατά Σημεία</a:t>
          </a:r>
          <a:endParaRPr lang="el-GR" sz="1600" b="1" kern="1200" dirty="0">
            <a:latin typeface="+mj-lt"/>
          </a:endParaRPr>
        </a:p>
      </dsp:txBody>
      <dsp:txXfrm>
        <a:off x="2061902" y="0"/>
        <a:ext cx="1679643" cy="933135"/>
      </dsp:txXfrm>
    </dsp:sp>
    <dsp:sp modelId="{078272A4-7D7F-47D1-8DBD-3E2DD4506DEC}">
      <dsp:nvSpPr>
        <dsp:cNvPr id="0" name=""/>
        <dsp:cNvSpPr/>
      </dsp:nvSpPr>
      <dsp:spPr>
        <a:xfrm>
          <a:off x="4488054" y="0"/>
          <a:ext cx="1679643" cy="933135"/>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endParaRPr lang="el-GR" sz="1600" b="1" kern="1200" dirty="0" smtClean="0">
            <a:latin typeface="+mj-lt"/>
          </a:endParaRPr>
        </a:p>
        <a:p>
          <a:pPr lvl="0" algn="ctr" defTabSz="711200">
            <a:lnSpc>
              <a:spcPct val="90000"/>
            </a:lnSpc>
            <a:spcBef>
              <a:spcPct val="0"/>
            </a:spcBef>
            <a:spcAft>
              <a:spcPct val="35000"/>
            </a:spcAft>
          </a:pPr>
          <a:r>
            <a:rPr lang="el-GR" sz="1600" b="1" kern="1200" dirty="0" smtClean="0">
              <a:latin typeface="+mj-lt"/>
            </a:rPr>
            <a:t>Αδύναμα Σημεία</a:t>
          </a:r>
        </a:p>
        <a:p>
          <a:pPr lvl="0" algn="ctr" defTabSz="711200">
            <a:lnSpc>
              <a:spcPct val="90000"/>
            </a:lnSpc>
            <a:spcBef>
              <a:spcPct val="0"/>
            </a:spcBef>
            <a:spcAft>
              <a:spcPct val="35000"/>
            </a:spcAft>
          </a:pPr>
          <a:endParaRPr lang="el-GR" sz="1200" kern="1200" dirty="0"/>
        </a:p>
      </dsp:txBody>
      <dsp:txXfrm>
        <a:off x="4488054" y="0"/>
        <a:ext cx="1679643" cy="933135"/>
      </dsp:txXfrm>
    </dsp:sp>
    <dsp:sp modelId="{71305F82-6CDC-4CC0-B001-31042C86D727}">
      <dsp:nvSpPr>
        <dsp:cNvPr id="0" name=""/>
        <dsp:cNvSpPr/>
      </dsp:nvSpPr>
      <dsp:spPr>
        <a:xfrm>
          <a:off x="3764874" y="3965824"/>
          <a:ext cx="699851" cy="699851"/>
        </a:xfrm>
        <a:prstGeom prst="triangle">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1CF41470-0816-483C-8F1A-5AB7771B6825}">
      <dsp:nvSpPr>
        <dsp:cNvPr id="0" name=""/>
        <dsp:cNvSpPr/>
      </dsp:nvSpPr>
      <dsp:spPr>
        <a:xfrm rot="21360000">
          <a:off x="2014604" y="3665930"/>
          <a:ext cx="4200390" cy="293719"/>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697FF1DD-9888-4733-95E5-1243B96A4ACC}">
      <dsp:nvSpPr>
        <dsp:cNvPr id="0" name=""/>
        <dsp:cNvSpPr/>
      </dsp:nvSpPr>
      <dsp:spPr>
        <a:xfrm rot="21360000">
          <a:off x="2021628" y="3136782"/>
          <a:ext cx="1666877" cy="575646"/>
        </a:xfrm>
        <a:prstGeom prst="roundRect">
          <a:avLst/>
        </a:prstGeom>
        <a:solidFill>
          <a:srgbClr val="FF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b="1" kern="1200" dirty="0" smtClean="0">
              <a:solidFill>
                <a:schemeClr val="tx1"/>
              </a:solidFill>
            </a:rPr>
            <a:t>Τεχνογνωσία- Εμπειρία</a:t>
          </a:r>
          <a:endParaRPr lang="el-GR" sz="1200" b="1" kern="1200" dirty="0">
            <a:solidFill>
              <a:schemeClr val="tx1"/>
            </a:solidFill>
          </a:endParaRPr>
        </a:p>
      </dsp:txBody>
      <dsp:txXfrm rot="21360000">
        <a:off x="2021628" y="3136782"/>
        <a:ext cx="1666877" cy="575646"/>
      </dsp:txXfrm>
    </dsp:sp>
    <dsp:sp modelId="{6CF5485A-3C3B-46D0-A5EE-D4A157F3B4A2}">
      <dsp:nvSpPr>
        <dsp:cNvPr id="0" name=""/>
        <dsp:cNvSpPr/>
      </dsp:nvSpPr>
      <dsp:spPr>
        <a:xfrm rot="21360000">
          <a:off x="1974972" y="2520913"/>
          <a:ext cx="1666877" cy="575646"/>
        </a:xfrm>
        <a:prstGeom prst="roundRect">
          <a:avLst/>
        </a:prstGeom>
        <a:solidFill>
          <a:srgbClr val="FF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b="1" kern="1200" dirty="0" smtClean="0">
              <a:solidFill>
                <a:schemeClr val="tx1"/>
              </a:solidFill>
            </a:rPr>
            <a:t>Διαφάνεια</a:t>
          </a:r>
          <a:endParaRPr lang="el-GR" sz="1200" b="1" kern="1200" dirty="0">
            <a:solidFill>
              <a:schemeClr val="tx1"/>
            </a:solidFill>
          </a:endParaRPr>
        </a:p>
      </dsp:txBody>
      <dsp:txXfrm rot="21360000">
        <a:off x="1974972" y="2520913"/>
        <a:ext cx="1666877" cy="575646"/>
      </dsp:txXfrm>
    </dsp:sp>
    <dsp:sp modelId="{6F257AEB-48C5-4B8E-8244-071A26D63C7B}">
      <dsp:nvSpPr>
        <dsp:cNvPr id="0" name=""/>
        <dsp:cNvSpPr/>
      </dsp:nvSpPr>
      <dsp:spPr>
        <a:xfrm rot="21360000">
          <a:off x="1928315" y="1905044"/>
          <a:ext cx="1666877" cy="575646"/>
        </a:xfrm>
        <a:prstGeom prst="roundRect">
          <a:avLst/>
        </a:prstGeom>
        <a:solidFill>
          <a:srgbClr val="FF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b="1" kern="1200" dirty="0" smtClean="0">
              <a:solidFill>
                <a:schemeClr val="tx1"/>
              </a:solidFill>
            </a:rPr>
            <a:t>Φιλικότητα Διαδικασιών</a:t>
          </a:r>
          <a:endParaRPr lang="el-GR" sz="1200" b="1" kern="1200" dirty="0">
            <a:solidFill>
              <a:schemeClr val="tx1"/>
            </a:solidFill>
          </a:endParaRPr>
        </a:p>
      </dsp:txBody>
      <dsp:txXfrm rot="21360000">
        <a:off x="1928315" y="1905044"/>
        <a:ext cx="1666877" cy="575646"/>
      </dsp:txXfrm>
    </dsp:sp>
    <dsp:sp modelId="{6CAC8E87-057F-4C79-A4EC-C8CB52891F6D}">
      <dsp:nvSpPr>
        <dsp:cNvPr id="0" name=""/>
        <dsp:cNvSpPr/>
      </dsp:nvSpPr>
      <dsp:spPr>
        <a:xfrm rot="21360000">
          <a:off x="1881658" y="1289175"/>
          <a:ext cx="1666877" cy="575646"/>
        </a:xfrm>
        <a:prstGeom prst="roundRect">
          <a:avLst/>
        </a:prstGeom>
        <a:solidFill>
          <a:srgbClr val="FF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b="1" kern="1200" dirty="0" smtClean="0">
              <a:solidFill>
                <a:schemeClr val="tx1"/>
              </a:solidFill>
            </a:rPr>
            <a:t>Πανελλαδική Παρουσία</a:t>
          </a:r>
          <a:endParaRPr lang="el-GR" sz="1200" b="1" kern="1200" dirty="0">
            <a:solidFill>
              <a:schemeClr val="tx1"/>
            </a:solidFill>
          </a:endParaRPr>
        </a:p>
      </dsp:txBody>
      <dsp:txXfrm rot="21360000">
        <a:off x="1881658" y="1289175"/>
        <a:ext cx="1666877" cy="575646"/>
      </dsp:txXfrm>
    </dsp:sp>
    <dsp:sp modelId="{9798D1A2-CB5B-4CA5-93BD-17A58B1D1AD8}">
      <dsp:nvSpPr>
        <dsp:cNvPr id="0" name=""/>
        <dsp:cNvSpPr/>
      </dsp:nvSpPr>
      <dsp:spPr>
        <a:xfrm rot="21360000">
          <a:off x="4447780" y="2968818"/>
          <a:ext cx="1666877" cy="575646"/>
        </a:xfrm>
        <a:prstGeom prst="roundRect">
          <a:avLst/>
        </a:prstGeom>
        <a:solidFill>
          <a:srgbClr val="FF0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b="1" kern="1200" dirty="0" smtClean="0"/>
            <a:t>Χρόνος Εξυπηρέτησης Αιτημάτων </a:t>
          </a:r>
          <a:endParaRPr lang="el-GR" sz="1200" b="1" kern="1200" dirty="0"/>
        </a:p>
      </dsp:txBody>
      <dsp:txXfrm rot="21360000">
        <a:off x="4447780" y="2968818"/>
        <a:ext cx="1666877" cy="57564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drawings/drawing1.xml><?xml version="1.0" encoding="utf-8"?>
<c:userShapes xmlns:c="http://schemas.openxmlformats.org/drawingml/2006/chart">
  <cdr:relSizeAnchor xmlns:cdr="http://schemas.openxmlformats.org/drawingml/2006/chartDrawing">
    <cdr:from>
      <cdr:x>0.00266</cdr:x>
      <cdr:y>0</cdr:y>
    </cdr:from>
    <cdr:to>
      <cdr:x>0.27728</cdr:x>
      <cdr:y>0.09849</cdr:y>
    </cdr:to>
    <cdr:sp macro="" textlink="">
      <cdr:nvSpPr>
        <cdr:cNvPr id="2" name="TextBox 21"/>
        <cdr:cNvSpPr txBox="1"/>
      </cdr:nvSpPr>
      <cdr:spPr>
        <a:xfrm xmlns:a="http://schemas.openxmlformats.org/drawingml/2006/main">
          <a:off x="15329" y="0"/>
          <a:ext cx="1582532" cy="26456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p xmlns:a="http://schemas.openxmlformats.org/drawingml/2006/main">
          <a:endParaRPr lang="el-G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l-GR"/>
          </a:p>
        </p:txBody>
      </p:sp>
      <p:sp>
        <p:nvSpPr>
          <p:cNvPr id="307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l-GR"/>
          </a:p>
        </p:txBody>
      </p:sp>
      <p:sp>
        <p:nvSpPr>
          <p:cNvPr id="57348" name="Rectangle 4"/>
          <p:cNvSpPr>
            <a:spLocks noGrp="1" noRot="1" noChangeAspect="1" noChangeArrowheads="1" noTextEdit="1"/>
          </p:cNvSpPr>
          <p:nvPr>
            <p:ph type="sldImg" idx="2"/>
          </p:nvPr>
        </p:nvSpPr>
        <p:spPr bwMode="auto">
          <a:xfrm>
            <a:off x="917575" y="744538"/>
            <a:ext cx="4962525" cy="37211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450" y="4716463"/>
            <a:ext cx="5438775" cy="4464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noProof="0" smtClean="0"/>
              <a:t>Click to edit Master text styles</a:t>
            </a:r>
          </a:p>
          <a:p>
            <a:pPr lvl="1"/>
            <a:r>
              <a:rPr lang="el-GR" noProof="0" smtClean="0"/>
              <a:t>Second level</a:t>
            </a:r>
          </a:p>
          <a:p>
            <a:pPr lvl="2"/>
            <a:r>
              <a:rPr lang="el-GR" noProof="0" smtClean="0"/>
              <a:t>Third level</a:t>
            </a:r>
          </a:p>
          <a:p>
            <a:pPr lvl="3"/>
            <a:r>
              <a:rPr lang="el-GR" noProof="0" smtClean="0"/>
              <a:t>Fourth level</a:t>
            </a:r>
          </a:p>
          <a:p>
            <a:pPr lvl="4"/>
            <a:r>
              <a:rPr lang="el-GR" noProof="0" smtClean="0"/>
              <a:t>Fifth level</a:t>
            </a:r>
          </a:p>
        </p:txBody>
      </p:sp>
      <p:sp>
        <p:nvSpPr>
          <p:cNvPr id="3078" name="Rectangle 6"/>
          <p:cNvSpPr>
            <a:spLocks noGrp="1" noChangeArrowheads="1"/>
          </p:cNvSpPr>
          <p:nvPr>
            <p:ph type="ftr" sz="quarter" idx="4"/>
          </p:nvPr>
        </p:nvSpPr>
        <p:spPr bwMode="auto">
          <a:xfrm>
            <a:off x="0" y="9426575"/>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l-GR"/>
          </a:p>
        </p:txBody>
      </p:sp>
      <p:sp>
        <p:nvSpPr>
          <p:cNvPr id="3079" name="Rectangle 7"/>
          <p:cNvSpPr>
            <a:spLocks noGrp="1" noChangeArrowheads="1"/>
          </p:cNvSpPr>
          <p:nvPr>
            <p:ph type="sldNum" sz="quarter" idx="5"/>
          </p:nvPr>
        </p:nvSpPr>
        <p:spPr bwMode="auto">
          <a:xfrm>
            <a:off x="3849688" y="9426575"/>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5665121-3D7A-4963-AC6B-1D793108125C}" type="slidenum">
              <a:rPr lang="el-GR"/>
              <a:pPr>
                <a:defRPr/>
              </a:pPr>
              <a:t>‹#›</a:t>
            </a:fld>
            <a:endParaRPr lang="el-G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 Θέση εικόνας διαφάνειας"/>
          <p:cNvSpPr>
            <a:spLocks noGrp="1" noRot="1" noChangeAspect="1" noTextEdit="1"/>
          </p:cNvSpPr>
          <p:nvPr>
            <p:ph type="sldImg"/>
          </p:nvPr>
        </p:nvSpPr>
        <p:spPr>
          <a:ln/>
        </p:spPr>
      </p:sp>
      <p:sp>
        <p:nvSpPr>
          <p:cNvPr id="58371" name="2 - Θέση σημειώσεων"/>
          <p:cNvSpPr>
            <a:spLocks noGrp="1"/>
          </p:cNvSpPr>
          <p:nvPr>
            <p:ph type="body" idx="1"/>
          </p:nvPr>
        </p:nvSpPr>
        <p:spPr>
          <a:noFill/>
          <a:ln/>
        </p:spPr>
        <p:txBody>
          <a:bodyPr/>
          <a:lstStyle/>
          <a:p>
            <a:pPr eaLnBrk="1" hangingPunct="1"/>
            <a:r>
              <a:rPr lang="el-GR" smtClean="0"/>
              <a:t>Καλημέρα σας και από μένα</a:t>
            </a:r>
            <a:endParaRPr lang="en-US" smtClean="0"/>
          </a:p>
          <a:p>
            <a:pPr eaLnBrk="1" hangingPunct="1"/>
            <a:r>
              <a:rPr lang="el-GR" smtClean="0"/>
              <a:t>Ονομάζομαι</a:t>
            </a:r>
            <a:r>
              <a:rPr lang="en-US" smtClean="0"/>
              <a:t> </a:t>
            </a:r>
            <a:r>
              <a:rPr lang="el-GR" smtClean="0"/>
              <a:t>Κωνσταντίνος Συργιάννης και είμαι Υπεύθυνος του Τμήματος Συντονισμού και Ελέγχου του ΕΦΕΠΑΕ.</a:t>
            </a:r>
          </a:p>
          <a:p>
            <a:pPr eaLnBrk="1" hangingPunct="1"/>
            <a:r>
              <a:rPr lang="el-GR" smtClean="0"/>
              <a:t>Είμαι εδώ σήμερα μαζί με τον συνάδελφο μου κο Νιαβή, για να σας παρουσιάσουμε τα αποτελέσματα της έρευνας ικανοποίησης δικαιούχων σε δράσεις ΕΣΠΑ.</a:t>
            </a:r>
          </a:p>
        </p:txBody>
      </p:sp>
      <p:sp>
        <p:nvSpPr>
          <p:cNvPr id="58372" name="3 - Θέση αριθμού διαφάνειας"/>
          <p:cNvSpPr>
            <a:spLocks noGrp="1"/>
          </p:cNvSpPr>
          <p:nvPr>
            <p:ph type="sldNum" sz="quarter" idx="5"/>
          </p:nvPr>
        </p:nvSpPr>
        <p:spPr>
          <a:noFill/>
        </p:spPr>
        <p:txBody>
          <a:bodyPr/>
          <a:lstStyle/>
          <a:p>
            <a:fld id="{B48C5D03-50D4-425E-B154-11D2F285551E}" type="slidenum">
              <a:rPr lang="el-GR" smtClean="0"/>
              <a:pPr/>
              <a:t>1</a:t>
            </a:fld>
            <a:endParaRPr lang="el-G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 Θέση εικόνας διαφάνειας"/>
          <p:cNvSpPr>
            <a:spLocks noGrp="1" noRot="1" noChangeAspect="1" noTextEdit="1"/>
          </p:cNvSpPr>
          <p:nvPr>
            <p:ph type="sldImg"/>
          </p:nvPr>
        </p:nvSpPr>
        <p:spPr>
          <a:ln/>
        </p:spPr>
      </p:sp>
      <p:sp>
        <p:nvSpPr>
          <p:cNvPr id="67587" name="2 - Θέση σημειώσεων"/>
          <p:cNvSpPr>
            <a:spLocks noGrp="1"/>
          </p:cNvSpPr>
          <p:nvPr>
            <p:ph type="body" idx="1"/>
          </p:nvPr>
        </p:nvSpPr>
        <p:spPr>
          <a:noFill/>
          <a:ln/>
        </p:spPr>
        <p:txBody>
          <a:bodyPr/>
          <a:lstStyle/>
          <a:p>
            <a:pPr eaLnBrk="1" hangingPunct="1"/>
            <a:r>
              <a:rPr lang="el-GR" smtClean="0"/>
              <a:t>Περνώντας στο δεύτερο κεφάλαιο της παρουσίασης και αφού είδαμε ποιος είναι από πού μας έρχεται είναι και τι κάνει ο δικαιούχος θα επικεντρωθούμε στο επενδυτικό έργο που υλοποιεί. Τα στοιχεία που θα παρουσιάσουμε είναι συνάμα σημαντικά και ενδιαφέροντα. Σημαντικά ο ιδιος ο δικαιούχος θα απαντήσει εάν θα υλοποιήσει το έργο του ή όχι. Ενδιαφέροντα γιατί είμαστε σίγουροι ότι σε αρκετά ερωτήματα οι απαντήσεις που θα δώσει είναι διαφορετικές από αυτές που φαντάζεστε. Πάμε να το δούμε λοιπόν.</a:t>
            </a:r>
          </a:p>
        </p:txBody>
      </p:sp>
      <p:sp>
        <p:nvSpPr>
          <p:cNvPr id="67588" name="3 - Θέση αριθμού διαφάνειας"/>
          <p:cNvSpPr>
            <a:spLocks noGrp="1"/>
          </p:cNvSpPr>
          <p:nvPr>
            <p:ph type="sldNum" sz="quarter" idx="5"/>
          </p:nvPr>
        </p:nvSpPr>
        <p:spPr>
          <a:noFill/>
        </p:spPr>
        <p:txBody>
          <a:bodyPr/>
          <a:lstStyle/>
          <a:p>
            <a:fld id="{A2E056D4-6CA0-4CD7-8B3A-80781D5C50A6}" type="slidenum">
              <a:rPr lang="el-GR" smtClean="0"/>
              <a:pPr/>
              <a:t>10</a:t>
            </a:fld>
            <a:endParaRPr lang="el-G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 Θέση εικόνας διαφάνειας"/>
          <p:cNvSpPr>
            <a:spLocks noGrp="1" noRot="1" noChangeAspect="1" noTextEdit="1"/>
          </p:cNvSpPr>
          <p:nvPr>
            <p:ph type="sldImg"/>
          </p:nvPr>
        </p:nvSpPr>
        <p:spPr>
          <a:ln/>
        </p:spPr>
      </p:sp>
      <p:sp>
        <p:nvSpPr>
          <p:cNvPr id="3" name="2 - Θέση σημειώσεων"/>
          <p:cNvSpPr>
            <a:spLocks noGrp="1"/>
          </p:cNvSpPr>
          <p:nvPr>
            <p:ph type="body" idx="1"/>
          </p:nvPr>
        </p:nvSpPr>
        <p:spPr/>
        <p:txBody>
          <a:bodyPr>
            <a:normAutofit fontScale="47500" lnSpcReduction="20000"/>
          </a:bodyPr>
          <a:lstStyle/>
          <a:p>
            <a:pPr eaLnBrk="1" hangingPunct="1">
              <a:defRPr/>
            </a:pPr>
            <a:r>
              <a:rPr lang="el-GR" dirty="0" smtClean="0"/>
              <a:t>Σε κάθε προκήρυξη το ζητούμενο είναι η συμμετοχή στο πρόγραμμα από πλευράς αιτήσεων να καλύψει ή και να ξεπεράσει την διαθέσιμη δημοσία δαπάνη. </a:t>
            </a:r>
          </a:p>
          <a:p>
            <a:pPr eaLnBrk="1" hangingPunct="1">
              <a:defRPr/>
            </a:pPr>
            <a:r>
              <a:rPr lang="el-GR" dirty="0" smtClean="0"/>
              <a:t>Η συμμετοχή στο πρόγραμμα θα επηρεάσει άμεσα την απορρόφηση και θα κρίνει την γενικότερη επιτυχία του προγράμματος. </a:t>
            </a:r>
          </a:p>
          <a:p>
            <a:pPr eaLnBrk="1" hangingPunct="1">
              <a:defRPr/>
            </a:pPr>
            <a:endParaRPr lang="el-GR" dirty="0" smtClean="0"/>
          </a:p>
          <a:p>
            <a:pPr eaLnBrk="1" hangingPunct="1">
              <a:defRPr/>
            </a:pPr>
            <a:r>
              <a:rPr lang="el-GR" dirty="0" smtClean="0"/>
              <a:t>Για τον λόγο αυτό όλοι οι φορείς που συμμετέχουν προβαίνουν σε ενέργειες πληροφόρησης και δημοσιότητας προκειμένου να προσελκύσουν κατάλληλο και επαρκή αριθμό δυνητικών δικαιούχων και αιτήσεων. </a:t>
            </a:r>
          </a:p>
          <a:p>
            <a:pPr eaLnBrk="1" hangingPunct="1">
              <a:defRPr/>
            </a:pPr>
            <a:endParaRPr lang="el-GR" dirty="0" smtClean="0"/>
          </a:p>
          <a:p>
            <a:pPr eaLnBrk="1" hangingPunct="1">
              <a:defRPr/>
            </a:pPr>
            <a:r>
              <a:rPr lang="el-GR" dirty="0" smtClean="0"/>
              <a:t>Το ερώτημα που προκύπτει είναι πώς οι διάφοροι φορείς επιλέγουν τι ενέργειες Π+Δ θα ακολουθήσουν για την προσέλκυση και με ποιο κριτήριο τις επιλέγουν… είναι βάση κόστους είναι βάση παράδοσης είναι βάση των στοιχείων που μας παρέχουν οι διάφορες διαφημιστικές εταιρίες που συνεργαζόμαστε. Εν γένει τι απήχηση έχουν αυτές οι ενέργειες πόσο αποτελεσματικές είναι</a:t>
            </a:r>
            <a:r>
              <a:rPr lang="en-US" dirty="0" smtClean="0"/>
              <a:t>; </a:t>
            </a:r>
            <a:r>
              <a:rPr lang="el-GR" dirty="0" smtClean="0"/>
              <a:t>Αυτά είναι ερωτήματα που θα πρέπει να απασχολούν τον κάθε φορέα, τον ΕΦΕΠΑΕ τουλάχιστον τον απασχολούν και για αυτό το πρώτο πράγμα που ρωτήσαμε τους δικαιούχους είναι πώς έμαθαν, από πού άκουσαν αρχικά  πώς ενημερώθηκαν για το πρόγραμμα στο οποίο υπέβαλλαν αίτημα.</a:t>
            </a:r>
          </a:p>
          <a:p>
            <a:pPr eaLnBrk="1" hangingPunct="1">
              <a:defRPr/>
            </a:pPr>
            <a:r>
              <a:rPr lang="el-GR" dirty="0" smtClean="0"/>
              <a:t>Οι τρόποι ενημέρωσης είναι συγκεκριμένοι το διάβασα σε εφημερίδα, το άκουσα το είδα στο ραδιόφωνο, το είδα στο </a:t>
            </a:r>
            <a:r>
              <a:rPr lang="en-US" dirty="0" smtClean="0"/>
              <a:t>internet, </a:t>
            </a:r>
            <a:r>
              <a:rPr lang="el-GR" dirty="0" smtClean="0"/>
              <a:t>μου το είπε κάποιος κτλ. όπως βλέπουμε όμως από το γράφημα </a:t>
            </a:r>
            <a:r>
              <a:rPr lang="el-GR" dirty="0" err="1" smtClean="0"/>
              <a:t>καμμια</a:t>
            </a:r>
            <a:r>
              <a:rPr lang="el-GR" dirty="0" smtClean="0"/>
              <a:t> από αυτές τις ενέργειες δεν είναι η δημοφιλέστερη</a:t>
            </a:r>
          </a:p>
          <a:p>
            <a:pPr eaLnBrk="1" hangingPunct="1">
              <a:defRPr/>
            </a:pPr>
            <a:r>
              <a:rPr lang="el-GR" dirty="0" smtClean="0"/>
              <a:t>Οι επενδυτές ενημερώνονται ως επί το πλείστον από εταιρίες συμβούλων, οι οποίες στα πλαίσια ανεύρεσης πελατολογίου προσεγγίζουν τις επιχειρήσεις και τις </a:t>
            </a:r>
            <a:r>
              <a:rPr lang="el-GR" dirty="0" err="1" smtClean="0"/>
              <a:t>ενημέρωνουν</a:t>
            </a:r>
            <a:r>
              <a:rPr lang="el-GR" dirty="0" smtClean="0"/>
              <a:t> για τις ανοικτές προκηρύξεις, λειτουργώντας ως σκιώδεις πολλαπλασιαστές δημοσιότητας.</a:t>
            </a:r>
          </a:p>
          <a:p>
            <a:pPr eaLnBrk="1" hangingPunct="1">
              <a:defRPr/>
            </a:pPr>
            <a:r>
              <a:rPr lang="el-GR" dirty="0" smtClean="0"/>
              <a:t>Ακολουθεί η ενημέρωση μέσω διαδικτύου, τρόπος με τον οποίο ενημερώνεται η 1 στις 3 επιχειρήσεις (ειδικότερα το 20% ενημερώνεται από διάφορες ιστοσελίδες με δημοφιλέστερα εξ αυτών το  </a:t>
            </a:r>
            <a:r>
              <a:rPr lang="en-US" dirty="0" smtClean="0"/>
              <a:t>www.antagonistikotita.gr </a:t>
            </a:r>
            <a:r>
              <a:rPr lang="el-GR" dirty="0" smtClean="0"/>
              <a:t>και το </a:t>
            </a:r>
            <a:r>
              <a:rPr lang="en-US" dirty="0" smtClean="0"/>
              <a:t>espa.gr) E</a:t>
            </a:r>
            <a:r>
              <a:rPr lang="el-GR" dirty="0" smtClean="0"/>
              <a:t>να </a:t>
            </a:r>
            <a:r>
              <a:rPr lang="el-GR" dirty="0" err="1" smtClean="0"/>
              <a:t>ποσοστο</a:t>
            </a:r>
            <a:r>
              <a:rPr lang="el-GR" dirty="0" smtClean="0"/>
              <a:t> της τάξης του 15% το είδες στις ιστοσελίδες του ΕΦΕΠΑΕ και των Εταίρων του</a:t>
            </a:r>
          </a:p>
          <a:p>
            <a:pPr eaLnBrk="1" hangingPunct="1">
              <a:defRPr/>
            </a:pPr>
            <a:r>
              <a:rPr lang="el-GR" dirty="0" smtClean="0"/>
              <a:t>Η ηλεκτρονική ενημέρωση έχει κυρίαρχο ρόλο σε επίπεδο προβολής σε σχέση με τον έντυπο τύπο</a:t>
            </a:r>
          </a:p>
          <a:p>
            <a:pPr eaLnBrk="1" hangingPunct="1">
              <a:defRPr/>
            </a:pPr>
            <a:r>
              <a:rPr lang="el-GR" dirty="0" smtClean="0"/>
              <a:t>Μόλις ένα 7% είδε κάποια σχετική καταχώρηση ή δημοσίευμα σε </a:t>
            </a:r>
            <a:r>
              <a:rPr lang="el-GR" dirty="0" err="1" smtClean="0"/>
              <a:t>εφημέριδα</a:t>
            </a:r>
            <a:r>
              <a:rPr lang="el-GR" dirty="0" smtClean="0"/>
              <a:t> </a:t>
            </a:r>
          </a:p>
          <a:p>
            <a:pPr eaLnBrk="1" hangingPunct="1">
              <a:defRPr/>
            </a:pPr>
            <a:r>
              <a:rPr lang="el-GR" dirty="0" smtClean="0"/>
              <a:t>Σχεδόν το 80% ενημερώνεται μέσω αυτών των τρόπων</a:t>
            </a:r>
          </a:p>
          <a:p>
            <a:pPr eaLnBrk="1" hangingPunct="1">
              <a:defRPr/>
            </a:pPr>
            <a:r>
              <a:rPr lang="el-GR" dirty="0" smtClean="0"/>
              <a:t>Οι παραδοσιακές μέθοδοι ενημέρωσης (</a:t>
            </a:r>
            <a:r>
              <a:rPr lang="el-GR" dirty="0" err="1" smtClean="0"/>
              <a:t>εφήμεριδα</a:t>
            </a:r>
            <a:r>
              <a:rPr lang="el-GR" dirty="0" smtClean="0"/>
              <a:t>, ραδιόφωνο </a:t>
            </a:r>
            <a:r>
              <a:rPr lang="el-GR" dirty="0" err="1" smtClean="0"/>
              <a:t>τηλεοράση</a:t>
            </a:r>
            <a:r>
              <a:rPr lang="el-GR" dirty="0" smtClean="0"/>
              <a:t>) έχουν απολέσει την δυναμική και υπάρχει μια φανερή στροφή στα ηλεκτρονικά μέσα</a:t>
            </a:r>
          </a:p>
          <a:p>
            <a:pPr eaLnBrk="1" hangingPunct="1">
              <a:defRPr/>
            </a:pPr>
            <a:endParaRPr lang="el-GR" dirty="0" smtClean="0"/>
          </a:p>
          <a:p>
            <a:pPr eaLnBrk="1" hangingPunct="1">
              <a:defRPr/>
            </a:pPr>
            <a:r>
              <a:rPr lang="el-GR" dirty="0" smtClean="0"/>
              <a:t>Αυτό που αναδεικνύεται ξεκάθαρα από τις απαντήσεις των δικαιούχων είναι</a:t>
            </a:r>
          </a:p>
          <a:p>
            <a:pPr marL="228600" indent="-228600" eaLnBrk="1" hangingPunct="1">
              <a:buFontTx/>
              <a:buAutoNum type="arabicPeriod"/>
              <a:defRPr/>
            </a:pPr>
            <a:r>
              <a:rPr lang="el-GR" dirty="0" smtClean="0"/>
              <a:t>Ότι πρέπει να ληφθεί πολύ σοβαρά υπόψιν ο κρίσιμος ρόλος των συμβούλων και με κάποιο τρόπο να διασφαλίζεται ότι η πληροφορία που λαμβάνει και </a:t>
            </a:r>
            <a:r>
              <a:rPr lang="el-GR" dirty="0" err="1" smtClean="0"/>
              <a:t>μετάφερει</a:t>
            </a:r>
            <a:r>
              <a:rPr lang="el-GR" dirty="0" smtClean="0"/>
              <a:t> προς τον δυνητικό είναι σωστή</a:t>
            </a:r>
          </a:p>
          <a:p>
            <a:pPr marL="228600" indent="-228600" eaLnBrk="1" hangingPunct="1">
              <a:buFontTx/>
              <a:buAutoNum type="arabicPeriod"/>
              <a:defRPr/>
            </a:pPr>
            <a:r>
              <a:rPr lang="el-GR" dirty="0" smtClean="0"/>
              <a:t>Υπάρχει μια ξεκάθαρη στροφή ως προς την ενημέρωση στο </a:t>
            </a:r>
            <a:r>
              <a:rPr lang="en-US" dirty="0" smtClean="0"/>
              <a:t>internet – </a:t>
            </a:r>
            <a:r>
              <a:rPr lang="el-GR" dirty="0" smtClean="0"/>
              <a:t>για τον λόγο αυτό η εύρεση της απαιτούμενης </a:t>
            </a:r>
            <a:r>
              <a:rPr lang="el-GR" dirty="0" err="1" smtClean="0"/>
              <a:t>πληροφοριας</a:t>
            </a:r>
            <a:r>
              <a:rPr lang="el-GR" dirty="0" smtClean="0"/>
              <a:t> πρέπει να </a:t>
            </a:r>
            <a:r>
              <a:rPr lang="el-GR" dirty="0" err="1" smtClean="0"/>
              <a:t>καταστελι</a:t>
            </a:r>
            <a:r>
              <a:rPr lang="el-GR" dirty="0" smtClean="0"/>
              <a:t> απλή και εύκολη διαδικασία για τον δικαιούχο</a:t>
            </a:r>
          </a:p>
          <a:p>
            <a:pPr marL="228600" indent="-228600" eaLnBrk="1" hangingPunct="1">
              <a:buFontTx/>
              <a:buAutoNum type="arabicPeriod"/>
              <a:defRPr/>
            </a:pPr>
            <a:r>
              <a:rPr lang="el-GR" dirty="0" smtClean="0"/>
              <a:t>Οι παραδοσιακές μορφές ενημέρωσης </a:t>
            </a:r>
            <a:r>
              <a:rPr lang="el-GR" dirty="0" err="1" smtClean="0"/>
              <a:t>εχουν</a:t>
            </a:r>
            <a:r>
              <a:rPr lang="el-GR" dirty="0" smtClean="0"/>
              <a:t> </a:t>
            </a:r>
            <a:r>
              <a:rPr lang="el-GR" dirty="0" err="1" smtClean="0"/>
              <a:t>απωλέσει</a:t>
            </a:r>
            <a:r>
              <a:rPr lang="el-GR" dirty="0" smtClean="0"/>
              <a:t> την </a:t>
            </a:r>
            <a:r>
              <a:rPr lang="el-GR" dirty="0" err="1" smtClean="0"/>
              <a:t>απηχηση΄του</a:t>
            </a:r>
            <a:r>
              <a:rPr lang="el-GR" dirty="0" smtClean="0"/>
              <a:t> αλλά παραμένουν σημαντικές</a:t>
            </a:r>
          </a:p>
          <a:p>
            <a:pPr marL="228600" indent="-228600" eaLnBrk="1" hangingPunct="1">
              <a:defRPr/>
            </a:pPr>
            <a:r>
              <a:rPr lang="el-GR" dirty="0" smtClean="0"/>
              <a:t>ΗΗΗΗΗΗΗΗ</a:t>
            </a:r>
          </a:p>
          <a:p>
            <a:pPr marL="228600" indent="-228600" eaLnBrk="1" hangingPunct="1">
              <a:defRPr/>
            </a:pPr>
            <a:r>
              <a:rPr lang="el-GR" dirty="0" smtClean="0"/>
              <a:t>Η κύρια πηγή ενημέρωσης των δικαιούχων για νέα προγράμματα είναι οι εταιρίες συμβούλων και το ιντερνέτ.</a:t>
            </a:r>
          </a:p>
          <a:p>
            <a:pPr marL="228600" indent="-228600" eaLnBrk="1" hangingPunct="1">
              <a:defRPr/>
            </a:pPr>
            <a:r>
              <a:rPr lang="el-GR" dirty="0" smtClean="0"/>
              <a:t>Όπως βλέπουμε από το γράφημα, σχεδόν 8 στις 10 επιχειρήσεις ενημερώνονται μέσω συμβούλων και ιντερνέτ.</a:t>
            </a:r>
          </a:p>
          <a:p>
            <a:pPr marL="228600" indent="-228600" eaLnBrk="1" hangingPunct="1">
              <a:defRPr/>
            </a:pPr>
            <a:r>
              <a:rPr lang="el-GR" dirty="0" smtClean="0"/>
              <a:t>Είναι σαφές ότι οι εταιρίες συμβούλων στο πλαίσιο των εργασιών τους και με στόχο την προσέλκυση πελατών λειτουργούν ως άτυποι πολλαπλασιαστές</a:t>
            </a:r>
          </a:p>
          <a:p>
            <a:pPr marL="228600" indent="-228600" eaLnBrk="1" hangingPunct="1">
              <a:defRPr/>
            </a:pPr>
            <a:r>
              <a:rPr lang="el-GR" dirty="0" smtClean="0"/>
              <a:t>δημοσιότητας.</a:t>
            </a:r>
          </a:p>
          <a:p>
            <a:pPr marL="228600" indent="-228600" eaLnBrk="1" hangingPunct="1">
              <a:defRPr/>
            </a:pPr>
            <a:r>
              <a:rPr lang="el-GR" dirty="0" smtClean="0"/>
              <a:t>Σε ότι αφορά το </a:t>
            </a:r>
            <a:r>
              <a:rPr lang="el-GR" dirty="0" err="1" smtClean="0"/>
              <a:t>ιντερνετ,οι</a:t>
            </a:r>
            <a:r>
              <a:rPr lang="el-GR" dirty="0" smtClean="0"/>
              <a:t> πιο δημοφιλείς ιστοσελίδες ενημέρωσης είναι το </a:t>
            </a:r>
            <a:r>
              <a:rPr lang="en-US" dirty="0" smtClean="0"/>
              <a:t>antagonistikotita.gr </a:t>
            </a:r>
            <a:r>
              <a:rPr lang="el-GR" dirty="0" smtClean="0"/>
              <a:t>και το </a:t>
            </a:r>
            <a:r>
              <a:rPr lang="en-US" dirty="0" smtClean="0"/>
              <a:t>espa.gr (</a:t>
            </a:r>
            <a:r>
              <a:rPr lang="el-GR" dirty="0" smtClean="0"/>
              <a:t>με ποσοστό 20%) καθώς και οι ιστοσελίδες του ΕΦΕΠΑΕ και των </a:t>
            </a:r>
            <a:r>
              <a:rPr lang="el-GR" dirty="0" err="1" smtClean="0"/>
              <a:t>Εταιρων</a:t>
            </a:r>
            <a:r>
              <a:rPr lang="el-GR" dirty="0" smtClean="0"/>
              <a:t> του (με ποσοστό 15%).</a:t>
            </a:r>
          </a:p>
          <a:p>
            <a:pPr marL="228600" indent="-228600" eaLnBrk="1" hangingPunct="1">
              <a:defRPr/>
            </a:pPr>
            <a:r>
              <a:rPr lang="el-GR" dirty="0" smtClean="0"/>
              <a:t>Ένα άλλο συμπέρασμα που βγαίνει από τα στοιχεία του γραφήματος είναι ότι οι παραδοσιακές ενέργειες Π+Δ δεν είναι και τόσο αποτελεσματικές ως προς την απήχηση που έχουν στους δικαιούχους και έχουν απολέσει την δυναμική που είχαν παλαιότερα.</a:t>
            </a:r>
          </a:p>
          <a:p>
            <a:pPr marL="228600" indent="-228600" eaLnBrk="1" hangingPunct="1">
              <a:defRPr/>
            </a:pPr>
            <a:r>
              <a:rPr lang="el-GR" dirty="0" smtClean="0"/>
              <a:t>Είναι σαφές ότι η ηλεκτρονική ενημέρωση και τα νέα μέσα έχουν πάρει κυρίαρχο ρόλο σε επίπεδο απήχησης και πρόσβασης σε σχέση με τον έντυπο τύπο. Μόλις ένα 7%  διάβασε για το πρόγραμμα σε κάποια εφημερίδα.</a:t>
            </a:r>
          </a:p>
          <a:p>
            <a:pPr marL="228600" indent="-228600" eaLnBrk="1" hangingPunct="1">
              <a:defRPr/>
            </a:pPr>
            <a:r>
              <a:rPr lang="el-GR" dirty="0" smtClean="0"/>
              <a:t>Σε ότι αφορά τις υπόλοιπες ενέργειες πληροφόρησης και δημοσιότητας μόλις ένα 6% ενημερώνεται από στόμα σε στόμα (</a:t>
            </a:r>
            <a:r>
              <a:rPr lang="en-US" dirty="0" smtClean="0"/>
              <a:t>word of mouth).</a:t>
            </a:r>
          </a:p>
          <a:p>
            <a:pPr marL="228600" indent="-228600" eaLnBrk="1" hangingPunct="1">
              <a:defRPr/>
            </a:pPr>
            <a:r>
              <a:rPr lang="el-GR" dirty="0" smtClean="0"/>
              <a:t>Ένα 5% μαθαίνει για τα νέα προγράμματα από ενημέρωση που παρέχουν τα επιμελητήρια και λοιποί επαγγελματικοί φορείς.</a:t>
            </a:r>
          </a:p>
          <a:p>
            <a:pPr marL="228600" indent="-228600" eaLnBrk="1" hangingPunct="1">
              <a:defRPr/>
            </a:pPr>
            <a:endParaRPr lang="el-GR" dirty="0" smtClean="0"/>
          </a:p>
        </p:txBody>
      </p:sp>
      <p:sp>
        <p:nvSpPr>
          <p:cNvPr id="68612" name="3 - Θέση αριθμού διαφάνειας"/>
          <p:cNvSpPr>
            <a:spLocks noGrp="1"/>
          </p:cNvSpPr>
          <p:nvPr>
            <p:ph type="sldNum" sz="quarter" idx="5"/>
          </p:nvPr>
        </p:nvSpPr>
        <p:spPr>
          <a:noFill/>
        </p:spPr>
        <p:txBody>
          <a:bodyPr/>
          <a:lstStyle/>
          <a:p>
            <a:fld id="{CD23333A-8A16-424A-86B7-BA3297935CA2}" type="slidenum">
              <a:rPr lang="el-GR" smtClean="0"/>
              <a:pPr/>
              <a:t>11</a:t>
            </a:fld>
            <a:endParaRPr lang="el-G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 Θέση εικόνας διαφάνειας"/>
          <p:cNvSpPr>
            <a:spLocks noGrp="1" noRot="1" noChangeAspect="1" noTextEdit="1"/>
          </p:cNvSpPr>
          <p:nvPr>
            <p:ph type="sldImg"/>
          </p:nvPr>
        </p:nvSpPr>
        <p:spPr>
          <a:ln/>
        </p:spPr>
      </p:sp>
      <p:sp>
        <p:nvSpPr>
          <p:cNvPr id="69635" name="2 - Θέση σημειώσεων"/>
          <p:cNvSpPr>
            <a:spLocks noGrp="1"/>
          </p:cNvSpPr>
          <p:nvPr>
            <p:ph type="body" idx="1"/>
          </p:nvPr>
        </p:nvSpPr>
        <p:spPr>
          <a:noFill/>
          <a:ln/>
        </p:spPr>
        <p:txBody>
          <a:bodyPr/>
          <a:lstStyle/>
          <a:p>
            <a:pPr eaLnBrk="1" hangingPunct="1"/>
            <a:r>
              <a:rPr lang="el-GR" smtClean="0"/>
              <a:t>Αυτό που θέλαμε να μάθουμε είναι πως διαχειρίζεται ο κάθε δικαιούχος την υλοποίηση του επενδυτικού του σχεδίου αναλαμβάνει ο ίδιος να το υλοποιήσει ή το θεώρει μια εξειδικευμένη λειτουργία για την οποία δεν διαθέτει την απαιτούμενη τεχνογνωσία ή το απαιτούμενο χρόνο και αναθέτει την διαχείριση του σε μια εταιρία συμβούλων προκειμένου να τρέξει το έργο.</a:t>
            </a:r>
          </a:p>
          <a:p>
            <a:pPr eaLnBrk="1" hangingPunct="1"/>
            <a:endParaRPr lang="el-GR" smtClean="0"/>
          </a:p>
          <a:p>
            <a:pPr eaLnBrk="1" hangingPunct="1"/>
            <a:r>
              <a:rPr lang="el-GR" smtClean="0"/>
              <a:t>Σύμφωνα με τις απαντήσεις των ερωτηθέντων  </a:t>
            </a:r>
            <a:r>
              <a:rPr lang="en-US" b="1" smtClean="0"/>
              <a:t>3 </a:t>
            </a:r>
            <a:r>
              <a:rPr lang="el-GR" b="1" smtClean="0"/>
              <a:t>στις 4</a:t>
            </a:r>
            <a:r>
              <a:rPr lang="el-GR" smtClean="0"/>
              <a:t> επιχειρήσεις αναθέτουν την διαχείριση της υλοποίησης σε εταιρία συμβούλων. (Αυτό που αξίζει να σημειωθεί σε αυτό το σημείο είναι ότι ένα αίτημα αρκετών δικαιούχων είναι η απλοποίηση των προγραμμάτων προκειμένου αφενός να μην χρειάζεται διδακτορικό όπως λένε προκειμένου να μπορέσουν να συμπληρώσουν μια αίτηση αλλά και να περιοριστεί η γραφειοκρατία και να μην είναι αναγκασμένοι να προσλάβουν σύμβουλο για να μαζέψει τα δικαιολογητικά).</a:t>
            </a:r>
          </a:p>
        </p:txBody>
      </p:sp>
      <p:sp>
        <p:nvSpPr>
          <p:cNvPr id="69636" name="3 - Θέση αριθμού διαφάνειας"/>
          <p:cNvSpPr>
            <a:spLocks noGrp="1"/>
          </p:cNvSpPr>
          <p:nvPr>
            <p:ph type="sldNum" sz="quarter" idx="5"/>
          </p:nvPr>
        </p:nvSpPr>
        <p:spPr>
          <a:noFill/>
        </p:spPr>
        <p:txBody>
          <a:bodyPr/>
          <a:lstStyle/>
          <a:p>
            <a:fld id="{1C9EC18F-E29D-469D-BC5B-9355596368E9}" type="slidenum">
              <a:rPr lang="el-GR" smtClean="0"/>
              <a:pPr/>
              <a:t>12</a:t>
            </a:fld>
            <a:endParaRPr lang="el-G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 Θέση εικόνας διαφάνειας"/>
          <p:cNvSpPr>
            <a:spLocks noGrp="1" noRot="1" noChangeAspect="1" noTextEdit="1"/>
          </p:cNvSpPr>
          <p:nvPr>
            <p:ph type="sldImg"/>
          </p:nvPr>
        </p:nvSpPr>
        <p:spPr>
          <a:ln/>
        </p:spPr>
      </p:sp>
      <p:sp>
        <p:nvSpPr>
          <p:cNvPr id="70659" name="2 - Θέση σημειώσεων"/>
          <p:cNvSpPr>
            <a:spLocks noGrp="1"/>
          </p:cNvSpPr>
          <p:nvPr>
            <p:ph type="body" idx="1"/>
          </p:nvPr>
        </p:nvSpPr>
        <p:spPr>
          <a:noFill/>
          <a:ln/>
        </p:spPr>
        <p:txBody>
          <a:bodyPr/>
          <a:lstStyle/>
          <a:p>
            <a:pPr eaLnBrk="1" hangingPunct="1"/>
            <a:r>
              <a:rPr lang="el-GR" smtClean="0"/>
              <a:t>Ο ΕΦΕΠΑΕ διαχειρίζεται μια σειρά προγραμμάτων τα οποία βρίσκονται σε διαφορετικά στάδια ωριμότητας, αρκετά από αυτά έχουν ολοκληρωθεί και ολοκληρώνονται και άλλα βρίσκονται στο πρώτο ή στο δεύτερο εξάμηνο υλοποίησης. </a:t>
            </a:r>
          </a:p>
          <a:p>
            <a:pPr eaLnBrk="1" hangingPunct="1"/>
            <a:r>
              <a:rPr lang="el-GR" smtClean="0"/>
              <a:t>Το μεγαλύτερο ποσοστό των ερωτηθέντων, με ποσοστό 69%, δηλώνει ότι το έργο τους βρίσκεται σε στάδιο υλοποίησης, ενώ ολοκληρωμένο ή κοντά στην ολοκλήρωση είναι το 27%.</a:t>
            </a:r>
          </a:p>
          <a:p>
            <a:pPr eaLnBrk="1" hangingPunct="1"/>
            <a:r>
              <a:rPr lang="el-GR" smtClean="0"/>
              <a:t> Έτσι μόλις 1 στα 3 έργα έχει ολοκληρωθεί </a:t>
            </a:r>
          </a:p>
          <a:p>
            <a:pPr eaLnBrk="1" hangingPunct="1"/>
            <a:r>
              <a:rPr lang="el-GR" smtClean="0"/>
              <a:t>Σχεδόν 7 στα 10 έργα βρίσκονται σε στάδιο υλοποίησης</a:t>
            </a:r>
            <a:endParaRPr lang="el-GR" b="1" smtClean="0">
              <a:solidFill>
                <a:srgbClr val="0070C0"/>
              </a:solidFill>
            </a:endParaRPr>
          </a:p>
          <a:p>
            <a:pPr eaLnBrk="1" hangingPunct="1">
              <a:buFont typeface="Wingdings" pitchFamily="2" charset="2"/>
              <a:buNone/>
            </a:pPr>
            <a:endParaRPr lang="el-GR" b="1" smtClean="0">
              <a:solidFill>
                <a:srgbClr val="0070C0"/>
              </a:solidFill>
            </a:endParaRPr>
          </a:p>
          <a:p>
            <a:pPr eaLnBrk="1" hangingPunct="1">
              <a:buFont typeface="Wingdings" pitchFamily="2" charset="2"/>
              <a:buNone/>
            </a:pPr>
            <a:r>
              <a:rPr lang="el-GR" b="1" smtClean="0">
                <a:solidFill>
                  <a:srgbClr val="0070C0"/>
                </a:solidFill>
              </a:rPr>
              <a:t>Τα στοιχεία αυτά συμφωνούν και επεξηγούν σε μεγάλο βαθμό τα σημερινά επίπεδα απορρόφησης στο ΕΣΠΑ.</a:t>
            </a:r>
          </a:p>
          <a:p>
            <a:pPr eaLnBrk="1" hangingPunct="1"/>
            <a:endParaRPr lang="el-GR" smtClean="0"/>
          </a:p>
        </p:txBody>
      </p:sp>
      <p:sp>
        <p:nvSpPr>
          <p:cNvPr id="70660" name="3 - Θέση αριθμού διαφάνειας"/>
          <p:cNvSpPr>
            <a:spLocks noGrp="1"/>
          </p:cNvSpPr>
          <p:nvPr>
            <p:ph type="sldNum" sz="quarter" idx="5"/>
          </p:nvPr>
        </p:nvSpPr>
        <p:spPr>
          <a:noFill/>
        </p:spPr>
        <p:txBody>
          <a:bodyPr/>
          <a:lstStyle/>
          <a:p>
            <a:fld id="{E04AE219-385D-40D7-BBE4-9981A95ADC70}" type="slidenum">
              <a:rPr lang="el-GR" smtClean="0"/>
              <a:pPr/>
              <a:t>13</a:t>
            </a:fld>
            <a:endParaRPr lang="el-G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 Θέση εικόνας διαφάνειας"/>
          <p:cNvSpPr>
            <a:spLocks noGrp="1" noRot="1" noChangeAspect="1" noTextEdit="1"/>
          </p:cNvSpPr>
          <p:nvPr>
            <p:ph type="sldImg"/>
          </p:nvPr>
        </p:nvSpPr>
        <p:spPr>
          <a:ln/>
        </p:spPr>
      </p:sp>
      <p:sp>
        <p:nvSpPr>
          <p:cNvPr id="3" name="2 - Θέση σημειώσεων"/>
          <p:cNvSpPr>
            <a:spLocks noGrp="1"/>
          </p:cNvSpPr>
          <p:nvPr>
            <p:ph type="body" idx="1"/>
          </p:nvPr>
        </p:nvSpPr>
        <p:spPr/>
        <p:txBody>
          <a:bodyPr>
            <a:normAutofit fontScale="92500" lnSpcReduction="10000"/>
          </a:bodyPr>
          <a:lstStyle/>
          <a:p>
            <a:pPr eaLnBrk="1" hangingPunct="1">
              <a:defRPr/>
            </a:pPr>
            <a:r>
              <a:rPr lang="el-GR" b="1" dirty="0" smtClean="0"/>
              <a:t>Ξεκινώντας από το κάτω άκρο του γραφήματος παρατηρούμε ότι μόλις ένα 13% βρίσκεται σε τελικό στάδιο υλοποίησης.</a:t>
            </a:r>
          </a:p>
          <a:p>
            <a:pPr eaLnBrk="1" hangingPunct="1">
              <a:defRPr/>
            </a:pPr>
            <a:r>
              <a:rPr lang="el-GR" dirty="0" smtClean="0"/>
              <a:t>Ανεβαίνοντας βλέπουμε ότι μόλις το 16% έχει υποβάλλει αίτημα προκαταβολής</a:t>
            </a:r>
            <a:r>
              <a:rPr lang="en-US" dirty="0" smtClean="0"/>
              <a:t>. (</a:t>
            </a:r>
            <a:r>
              <a:rPr lang="el-GR" dirty="0" smtClean="0"/>
              <a:t>Τι μας λέει όμως αυτό?)</a:t>
            </a:r>
          </a:p>
          <a:p>
            <a:pPr eaLnBrk="1" hangingPunct="1">
              <a:defRPr/>
            </a:pPr>
            <a:r>
              <a:rPr lang="el-GR" b="1" dirty="0" smtClean="0">
                <a:solidFill>
                  <a:srgbClr val="0070C0"/>
                </a:solidFill>
              </a:rPr>
              <a:t>Μας λέει Μόλις </a:t>
            </a:r>
            <a:r>
              <a:rPr lang="el-GR" b="1" dirty="0" smtClean="0">
                <a:solidFill>
                  <a:srgbClr val="FF0000"/>
                </a:solidFill>
              </a:rPr>
              <a:t>1 στα 7</a:t>
            </a:r>
            <a:r>
              <a:rPr lang="el-GR" b="1" dirty="0" smtClean="0">
                <a:solidFill>
                  <a:srgbClr val="0070C0"/>
                </a:solidFill>
              </a:rPr>
              <a:t> επενδυτικά έργα </a:t>
            </a:r>
            <a:r>
              <a:rPr lang="el-GR" b="1" dirty="0" smtClean="0">
                <a:solidFill>
                  <a:srgbClr val="FF0000"/>
                </a:solidFill>
              </a:rPr>
              <a:t>επιλέγει ή καταφέρνει επιτυχώς </a:t>
            </a:r>
            <a:r>
              <a:rPr lang="el-GR" b="1" dirty="0" smtClean="0">
                <a:solidFill>
                  <a:srgbClr val="0070C0"/>
                </a:solidFill>
              </a:rPr>
              <a:t>να αντλήσει ρευστότητα μέσω της τραπεζικής οδού.</a:t>
            </a:r>
          </a:p>
          <a:p>
            <a:pPr eaLnBrk="1" hangingPunct="1">
              <a:defRPr/>
            </a:pPr>
            <a:r>
              <a:rPr lang="el-GR" dirty="0" smtClean="0"/>
              <a:t>ως γνωστό για να λάβει προκαταβολή μια επιχείρησης πρέπει να προσκομίσει εγγυητική επιστολή από τράπεζα.</a:t>
            </a:r>
          </a:p>
          <a:p>
            <a:pPr eaLnBrk="1" hangingPunct="1">
              <a:buFont typeface="Wingdings" pitchFamily="2" charset="2"/>
              <a:buChar char="Ø"/>
              <a:defRPr/>
            </a:pPr>
            <a:r>
              <a:rPr lang="el-GR" b="1" dirty="0" smtClean="0">
                <a:solidFill>
                  <a:srgbClr val="FF0000"/>
                </a:solidFill>
              </a:rPr>
              <a:t>Αν προσθέσουμε την προκαταβολή, την ενδιάμεση και την τελική επαλήθευση προκύπτει ένα ποσοστό της τάξης του 49%, αυτό μας δείχνει ότι έως σήμερα μόλις τα μισά έργα έχουν λάβει ή πρόκειται να λάβουν χρήματα. Κάτι που αποδεικνύει αυτό που ξέρουμε ότι η υλοποίηση τω προγράμματα είναι οπισθοβαρής και</a:t>
            </a:r>
            <a:r>
              <a:rPr lang="en-US" b="1" dirty="0" smtClean="0">
                <a:solidFill>
                  <a:srgbClr val="FF0000"/>
                </a:solidFill>
              </a:rPr>
              <a:t> </a:t>
            </a:r>
            <a:r>
              <a:rPr lang="el-GR" b="1" dirty="0" smtClean="0">
                <a:solidFill>
                  <a:srgbClr val="FF0000"/>
                </a:solidFill>
              </a:rPr>
              <a:t>ότι οι επιχειρήσεις εξαντλούν όλο το χρονικό διάστημα υλοποίησης ενός προγράμματος..</a:t>
            </a:r>
          </a:p>
          <a:p>
            <a:pPr eaLnBrk="1" hangingPunct="1">
              <a:buFont typeface="Wingdings" pitchFamily="2" charset="2"/>
              <a:buNone/>
              <a:defRPr/>
            </a:pPr>
            <a:r>
              <a:rPr lang="el-GR" b="1" dirty="0" smtClean="0">
                <a:solidFill>
                  <a:srgbClr val="0070C0"/>
                </a:solidFill>
              </a:rPr>
              <a:t>2 στις 10 επιχειρήσεις δεν έχον υποβάλλει κανένα αίτημα και είναι ασφαλές να υποθέσουμε ότι δεν θα υλοποιήσουν εν τέλει το επενδυτικό τους σχέδιο.</a:t>
            </a:r>
          </a:p>
          <a:p>
            <a:pPr eaLnBrk="1" hangingPunct="1">
              <a:buFont typeface="Wingdings" pitchFamily="2" charset="2"/>
              <a:buNone/>
              <a:defRPr/>
            </a:pPr>
            <a:r>
              <a:rPr lang="el-GR" b="1" dirty="0" smtClean="0">
                <a:solidFill>
                  <a:srgbClr val="0070C0"/>
                </a:solidFill>
              </a:rPr>
              <a:t>Τέλος </a:t>
            </a:r>
          </a:p>
          <a:p>
            <a:pPr eaLnBrk="1" hangingPunct="1">
              <a:buFont typeface="Wingdings" pitchFamily="2" charset="2"/>
              <a:buChar char="Ø"/>
              <a:defRPr/>
            </a:pPr>
            <a:endParaRPr lang="el-GR" b="1" dirty="0" smtClean="0">
              <a:solidFill>
                <a:srgbClr val="0070C0"/>
              </a:solidFill>
            </a:endParaRPr>
          </a:p>
          <a:p>
            <a:pPr eaLnBrk="1" hangingPunct="1">
              <a:buFont typeface="Wingdings" pitchFamily="2" charset="2"/>
              <a:buChar char="Ø"/>
              <a:defRPr/>
            </a:pPr>
            <a:r>
              <a:rPr lang="el-GR" b="1" dirty="0" smtClean="0">
                <a:solidFill>
                  <a:srgbClr val="0070C0"/>
                </a:solidFill>
              </a:rPr>
              <a:t>Μόλις </a:t>
            </a:r>
            <a:r>
              <a:rPr lang="el-GR" b="1" dirty="0" smtClean="0">
                <a:solidFill>
                  <a:srgbClr val="FF0000"/>
                </a:solidFill>
              </a:rPr>
              <a:t>1 στα 7</a:t>
            </a:r>
            <a:r>
              <a:rPr lang="el-GR" b="1" dirty="0" smtClean="0">
                <a:solidFill>
                  <a:srgbClr val="0070C0"/>
                </a:solidFill>
              </a:rPr>
              <a:t> επενδυτικά έργα </a:t>
            </a:r>
            <a:r>
              <a:rPr lang="el-GR" b="1" dirty="0" smtClean="0">
                <a:solidFill>
                  <a:srgbClr val="FF0000"/>
                </a:solidFill>
              </a:rPr>
              <a:t>επιλέγει ή καταφέρνει επιτυχώς </a:t>
            </a:r>
            <a:r>
              <a:rPr lang="el-GR" b="1" dirty="0" smtClean="0">
                <a:solidFill>
                  <a:srgbClr val="0070C0"/>
                </a:solidFill>
              </a:rPr>
              <a:t>να αντλήσει ρευστότητα μέσω της τραπεζικής οδού.</a:t>
            </a:r>
          </a:p>
          <a:p>
            <a:pPr eaLnBrk="1" hangingPunct="1">
              <a:defRPr/>
            </a:pPr>
            <a:endParaRPr lang="el-GR" b="1" dirty="0" smtClean="0">
              <a:solidFill>
                <a:srgbClr val="0070C0"/>
              </a:solidFill>
            </a:endParaRPr>
          </a:p>
          <a:p>
            <a:pPr eaLnBrk="1" hangingPunct="1">
              <a:buFont typeface="Wingdings" pitchFamily="2" charset="2"/>
              <a:buChar char="Ø"/>
              <a:defRPr/>
            </a:pPr>
            <a:r>
              <a:rPr lang="el-GR" b="1" dirty="0" smtClean="0">
                <a:solidFill>
                  <a:srgbClr val="FF0000"/>
                </a:solidFill>
              </a:rPr>
              <a:t>Το πιο συχνό αίτημα που υποβάλλουν οι επιχειρήσεις αφορά την τροποποίηση του επενδυτικού τους σχεδίου. Τουλάχιστον 1 στα 3 </a:t>
            </a:r>
            <a:r>
              <a:rPr lang="el-GR" b="1" dirty="0" smtClean="0">
                <a:solidFill>
                  <a:srgbClr val="0070C0"/>
                </a:solidFill>
              </a:rPr>
              <a:t>επενδυτικά έργα  </a:t>
            </a:r>
            <a:r>
              <a:rPr lang="el-GR" b="1" dirty="0" smtClean="0">
                <a:solidFill>
                  <a:srgbClr val="FF0000"/>
                </a:solidFill>
              </a:rPr>
              <a:t>θα τροποποιηθεί </a:t>
            </a:r>
            <a:r>
              <a:rPr lang="el-GR" b="1" dirty="0" smtClean="0">
                <a:solidFill>
                  <a:srgbClr val="0070C0"/>
                </a:solidFill>
              </a:rPr>
              <a:t>μέχρι την ολοκλήρωση του.</a:t>
            </a:r>
          </a:p>
          <a:p>
            <a:pPr eaLnBrk="1" hangingPunct="1">
              <a:defRPr/>
            </a:pPr>
            <a:r>
              <a:rPr lang="el-GR" dirty="0" smtClean="0"/>
              <a:t> 2 στα 10 έργα δεν έχουν ξεκινήσει ουσιαστικά την υλοποίηση του έργου τους</a:t>
            </a:r>
            <a:endParaRPr lang="el-GR" dirty="0"/>
          </a:p>
        </p:txBody>
      </p:sp>
      <p:sp>
        <p:nvSpPr>
          <p:cNvPr id="71684" name="3 - Θέση αριθμού διαφάνειας"/>
          <p:cNvSpPr>
            <a:spLocks noGrp="1"/>
          </p:cNvSpPr>
          <p:nvPr>
            <p:ph type="sldNum" sz="quarter" idx="5"/>
          </p:nvPr>
        </p:nvSpPr>
        <p:spPr>
          <a:noFill/>
        </p:spPr>
        <p:txBody>
          <a:bodyPr/>
          <a:lstStyle/>
          <a:p>
            <a:fld id="{1443F477-D9B4-455F-847B-60A848B09C3D}" type="slidenum">
              <a:rPr lang="el-GR" smtClean="0"/>
              <a:pPr/>
              <a:t>14</a:t>
            </a:fld>
            <a:endParaRPr lang="el-G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 Θέση εικόνας διαφάνειας"/>
          <p:cNvSpPr>
            <a:spLocks noGrp="1" noRot="1" noChangeAspect="1" noTextEdit="1"/>
          </p:cNvSpPr>
          <p:nvPr>
            <p:ph type="sldImg"/>
          </p:nvPr>
        </p:nvSpPr>
        <p:spPr>
          <a:ln/>
        </p:spPr>
      </p:sp>
      <p:sp>
        <p:nvSpPr>
          <p:cNvPr id="72707" name="2 - Θέση σημειώσεων"/>
          <p:cNvSpPr>
            <a:spLocks noGrp="1"/>
          </p:cNvSpPr>
          <p:nvPr>
            <p:ph type="body" idx="1"/>
          </p:nvPr>
        </p:nvSpPr>
        <p:spPr>
          <a:noFill/>
          <a:ln/>
        </p:spPr>
        <p:txBody>
          <a:bodyPr/>
          <a:lstStyle/>
          <a:p>
            <a:pPr eaLnBrk="1" hangingPunct="1"/>
            <a:r>
              <a:rPr lang="el-GR" smtClean="0"/>
              <a:t>Όπως είδαμε, 7 στα 10 έργα βρίσκονται σε στάδιο υλοποίησης. Το ερώτημα λοιπόν είναι ποια θα είναι η πορεία αυτών των έργων </a:t>
            </a:r>
          </a:p>
          <a:p>
            <a:pPr eaLnBrk="1" hangingPunct="1"/>
            <a:r>
              <a:rPr lang="el-GR" smtClean="0"/>
              <a:t>Ρωτήσαμε λοιπόν τους δικαιούχους που βρίσκονται σε στάδιο υλοποίησης ποια εκτιμούν ότι θα είναι η πορεία υλοποίησης και κατάληξης των επενδυτικών τους σχεδίων.</a:t>
            </a:r>
          </a:p>
          <a:p>
            <a:pPr eaLnBrk="1" hangingPunct="1"/>
            <a:r>
              <a:rPr lang="el-GR" smtClean="0"/>
              <a:t>Οι απαντήσεις όπως θα δούμε ξεπέρασαν κάθε σενάριο αισιοδοξίας</a:t>
            </a:r>
          </a:p>
          <a:p>
            <a:pPr eaLnBrk="1" hangingPunct="1"/>
            <a:r>
              <a:rPr lang="el-GR" smtClean="0"/>
              <a:t>Όλοι οι δικαιούχοι δήλωσαν ότι θα υλοποιήσουν το επενδυτικό τους σχέδιο (μόλις ένα 2% δήλωσε ότι δεν θα το υλοποιήσει) και περαιτέρω η πλειοψηφία αυτών δηλώνει αισιοδοξ</a:t>
            </a:r>
            <a:r>
              <a:rPr lang="en-US" smtClean="0"/>
              <a:t>i</a:t>
            </a:r>
            <a:r>
              <a:rPr lang="el-GR" smtClean="0"/>
              <a:t>α ότι θα το υλοποιήσει και στο 100%.</a:t>
            </a:r>
          </a:p>
          <a:p>
            <a:pPr eaLnBrk="1" hangingPunct="1"/>
            <a:r>
              <a:rPr lang="el-GR" smtClean="0"/>
              <a:t>Το εύλογο ερώτημα που προκύπτει είναι που οφείλεται αυτό</a:t>
            </a:r>
            <a:r>
              <a:rPr lang="en-US" smtClean="0"/>
              <a:t>; </a:t>
            </a:r>
          </a:p>
          <a:p>
            <a:pPr eaLnBrk="1" hangingPunct="1"/>
            <a:r>
              <a:rPr lang="en-US" smtClean="0"/>
              <a:t>Ei</a:t>
            </a:r>
            <a:r>
              <a:rPr lang="el-GR" smtClean="0"/>
              <a:t>ναι απλά η αισιοδοξία του επενδύτη που μόλις ξεκινάει την υλοποίηση της επένδυσης του και δεν έχει ιδέα των δυσκολιών που θα αντιμετωπίσει</a:t>
            </a:r>
            <a:r>
              <a:rPr lang="en-US" smtClean="0"/>
              <a:t>;</a:t>
            </a:r>
          </a:p>
          <a:p>
            <a:pPr eaLnBrk="1" hangingPunct="1"/>
            <a:r>
              <a:rPr lang="en-US" smtClean="0"/>
              <a:t>E</a:t>
            </a:r>
            <a:r>
              <a:rPr lang="el-GR" smtClean="0"/>
              <a:t>ίναι μήπως ότι έχει ξεκινήσει μια στροφή, μια βελτίωση του γενικότερου επενδυτικού κλίματος και γίνονται μάρτυρες αυτής της τάσης που αρχίσει και αναδύεται</a:t>
            </a:r>
          </a:p>
          <a:p>
            <a:pPr eaLnBrk="1" hangingPunct="1"/>
            <a:r>
              <a:rPr lang="el-GR" smtClean="0"/>
              <a:t>Η μήπως οι πρόσφατες βελτιώσεις που έλαβαν χώρα στο πρόγραμμα των ΠΕΠ (εγγυητική επιστολή στο 100% δυνητικοί δικαιούχοι, κτλ) απέδωσαν</a:t>
            </a:r>
            <a:r>
              <a:rPr lang="en-US" smtClean="0"/>
              <a:t>;</a:t>
            </a:r>
          </a:p>
          <a:p>
            <a:pPr eaLnBrk="1" hangingPunct="1"/>
            <a:r>
              <a:rPr lang="el-GR" smtClean="0"/>
              <a:t>Είναι ένα δύσκολο ερώτημα και ο καθένας θα πρέπει να δώσει την δική του απάντηση στον εαυτό του.</a:t>
            </a:r>
          </a:p>
        </p:txBody>
      </p:sp>
      <p:sp>
        <p:nvSpPr>
          <p:cNvPr id="72708" name="3 - Θέση αριθμού διαφάνειας"/>
          <p:cNvSpPr>
            <a:spLocks noGrp="1"/>
          </p:cNvSpPr>
          <p:nvPr>
            <p:ph type="sldNum" sz="quarter" idx="5"/>
          </p:nvPr>
        </p:nvSpPr>
        <p:spPr>
          <a:noFill/>
        </p:spPr>
        <p:txBody>
          <a:bodyPr/>
          <a:lstStyle/>
          <a:p>
            <a:fld id="{5DE3041D-6ACF-42D1-971D-DF535C8E2BC0}" type="slidenum">
              <a:rPr lang="el-GR" smtClean="0"/>
              <a:pPr/>
              <a:t>15</a:t>
            </a:fld>
            <a:endParaRPr lang="el-G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 Θέση εικόνας διαφάνειας"/>
          <p:cNvSpPr>
            <a:spLocks noGrp="1" noRot="1" noChangeAspect="1" noTextEdit="1"/>
          </p:cNvSpPr>
          <p:nvPr>
            <p:ph type="sldImg"/>
          </p:nvPr>
        </p:nvSpPr>
        <p:spPr>
          <a:ln/>
        </p:spPr>
      </p:sp>
      <p:sp>
        <p:nvSpPr>
          <p:cNvPr id="73731" name="2 - Θέση σημειώσεων"/>
          <p:cNvSpPr>
            <a:spLocks noGrp="1"/>
          </p:cNvSpPr>
          <p:nvPr>
            <p:ph type="body" idx="1"/>
          </p:nvPr>
        </p:nvSpPr>
        <p:spPr>
          <a:noFill/>
          <a:ln/>
        </p:spPr>
        <p:txBody>
          <a:bodyPr/>
          <a:lstStyle/>
          <a:p>
            <a:pPr eaLnBrk="1" hangingPunct="1"/>
            <a:r>
              <a:rPr lang="el-GR" smtClean="0"/>
              <a:t>Όπως είδαμε και πρίν δεν είναι πολλά τα έργα που έχουν ολοκληρωθεί τα περισσότερα εξ αυτών βρίσκονται σε υλοποίηση</a:t>
            </a:r>
            <a:r>
              <a:rPr lang="en-US" smtClean="0"/>
              <a:t>; Ti </a:t>
            </a:r>
            <a:r>
              <a:rPr lang="el-GR" smtClean="0"/>
              <a:t>πιο φυσικό λοιπόν από το να ψάχνουμε και να υποθέτουμε τα προβλήματα που αντιμετωπίζει ο δικαιούχος να ρωτήσουμε τον ίδιο.</a:t>
            </a:r>
          </a:p>
          <a:p>
            <a:pPr eaLnBrk="1" hangingPunct="1"/>
            <a:r>
              <a:rPr lang="el-GR" smtClean="0"/>
              <a:t>Ποια είναι τα κύρια προβλήματα που αντιμετωπίζει ο δικαιούχος κατά την υλοποίηση του έργου του </a:t>
            </a:r>
          </a:p>
          <a:p>
            <a:pPr eaLnBrk="1" hangingPunct="1"/>
            <a:r>
              <a:rPr lang="el-GR" smtClean="0"/>
              <a:t>3 είναι οι κύριοι λόγοι Με σειρά εμφάνισης </a:t>
            </a:r>
          </a:p>
          <a:p>
            <a:pPr eaLnBrk="1" hangingPunct="1"/>
            <a:r>
              <a:rPr lang="el-GR" smtClean="0"/>
              <a:t>λόγοι καθυστέρησης με διαφορά η έλλειψη ρευστότητας, η γραφειοκρατία του προγράμματος και το γενικότερο επενδυτικό κλίμα</a:t>
            </a:r>
          </a:p>
        </p:txBody>
      </p:sp>
      <p:sp>
        <p:nvSpPr>
          <p:cNvPr id="73732" name="3 - Θέση αριθμού διαφάνειας"/>
          <p:cNvSpPr>
            <a:spLocks noGrp="1"/>
          </p:cNvSpPr>
          <p:nvPr>
            <p:ph type="sldNum" sz="quarter" idx="5"/>
          </p:nvPr>
        </p:nvSpPr>
        <p:spPr>
          <a:noFill/>
        </p:spPr>
        <p:txBody>
          <a:bodyPr/>
          <a:lstStyle/>
          <a:p>
            <a:fld id="{E00108A7-94AE-4E85-B143-05D5E31E374B}" type="slidenum">
              <a:rPr lang="el-GR" smtClean="0"/>
              <a:pPr/>
              <a:t>16</a:t>
            </a:fld>
            <a:endParaRPr lang="el-G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 Θέση εικόνας διαφάνειας"/>
          <p:cNvSpPr>
            <a:spLocks noGrp="1" noRot="1" noChangeAspect="1" noTextEdit="1"/>
          </p:cNvSpPr>
          <p:nvPr>
            <p:ph type="sldImg"/>
          </p:nvPr>
        </p:nvSpPr>
        <p:spPr>
          <a:ln/>
        </p:spPr>
      </p:sp>
      <p:sp>
        <p:nvSpPr>
          <p:cNvPr id="74755" name="2 - Θέση σημειώσεων"/>
          <p:cNvSpPr>
            <a:spLocks noGrp="1"/>
          </p:cNvSpPr>
          <p:nvPr>
            <p:ph type="body" idx="1"/>
          </p:nvPr>
        </p:nvSpPr>
        <p:spPr>
          <a:noFill/>
          <a:ln/>
        </p:spPr>
        <p:txBody>
          <a:bodyPr/>
          <a:lstStyle/>
          <a:p>
            <a:pPr eaLnBrk="1" hangingPunct="1"/>
            <a:r>
              <a:rPr lang="el-GR" smtClean="0"/>
              <a:t>Αντιστοίχως αφού είδαμε τα κύρια προβλήματα που δημιουργούν καθυστερήσεις στην υλοποίηση θελήσαμε να μάθουμε ποιοι είναι οι λόγοι που οδηγούν στην μη υλοποίηση – Ρωτήσαμε λοιπόν τους δικαιούχους που έχουν απενταχθεί και εκείνους που δηλώνουν ότι δεν θα υλοποιήσουν ποιοι λόγοι τους οδήγησαν στην απόφαση αυτή.</a:t>
            </a:r>
          </a:p>
          <a:p>
            <a:pPr eaLnBrk="1" hangingPunct="1"/>
            <a:r>
              <a:rPr lang="el-GR" smtClean="0"/>
              <a:t>Συγκρίνοντας λοιπόν τους λόγους βλέπουμε ότι η έλλειψη ρευστότητας και το οικονομικό κλίμα είναι οι βασικές αιτίες που δημιουργούν καθυστερήσεις και εν τέλει μπορούν να οδηγήσουν στην μη υλοποίηση</a:t>
            </a:r>
          </a:p>
        </p:txBody>
      </p:sp>
      <p:sp>
        <p:nvSpPr>
          <p:cNvPr id="74756" name="3 - Θέση αριθμού διαφάνειας"/>
          <p:cNvSpPr>
            <a:spLocks noGrp="1"/>
          </p:cNvSpPr>
          <p:nvPr>
            <p:ph type="sldNum" sz="quarter" idx="5"/>
          </p:nvPr>
        </p:nvSpPr>
        <p:spPr>
          <a:noFill/>
        </p:spPr>
        <p:txBody>
          <a:bodyPr/>
          <a:lstStyle/>
          <a:p>
            <a:fld id="{BB5BA6A1-2C1C-4B2A-9C7D-310B4B6963F9}" type="slidenum">
              <a:rPr lang="el-GR" smtClean="0"/>
              <a:pPr/>
              <a:t>17</a:t>
            </a:fld>
            <a:endParaRPr lang="el-G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 Θέση εικόνας διαφάνειας"/>
          <p:cNvSpPr>
            <a:spLocks noGrp="1" noRot="1" noChangeAspect="1" noTextEdit="1"/>
          </p:cNvSpPr>
          <p:nvPr>
            <p:ph type="sldImg"/>
          </p:nvPr>
        </p:nvSpPr>
        <p:spPr>
          <a:ln/>
        </p:spPr>
      </p:sp>
      <p:sp>
        <p:nvSpPr>
          <p:cNvPr id="75779" name="2 - Θέση σημειώσεων"/>
          <p:cNvSpPr>
            <a:spLocks noGrp="1"/>
          </p:cNvSpPr>
          <p:nvPr>
            <p:ph type="body" idx="1"/>
          </p:nvPr>
        </p:nvSpPr>
        <p:spPr>
          <a:noFill/>
          <a:ln/>
        </p:spPr>
        <p:txBody>
          <a:bodyPr/>
          <a:lstStyle/>
          <a:p>
            <a:pPr eaLnBrk="1" hangingPunct="1"/>
            <a:r>
              <a:rPr lang="el-GR" smtClean="0"/>
              <a:t>Τελικά αξίζει κανείς να συμμετάσχει σε δράσεις ΕΣΠΑ και αν ναι ποια είναι τα οφέλη από αυτή την συμμετοχή</a:t>
            </a:r>
            <a:r>
              <a:rPr lang="en-US" smtClean="0"/>
              <a:t>;</a:t>
            </a:r>
          </a:p>
          <a:p>
            <a:pPr eaLnBrk="1" hangingPunct="1"/>
            <a:r>
              <a:rPr lang="el-GR" smtClean="0"/>
              <a:t>Ξεκινώντας όλοι οι δικαιούχοι αναγνωρίζουν ότι έχουν οφέλη από την συμμετοχή τους και την υλοποίηση του επενδυτικού τους σχεδίου (μόλις 1 στους 100 δηλώνει ότι δεν είχε κάποιο όφελος</a:t>
            </a:r>
          </a:p>
          <a:p>
            <a:pPr eaLnBrk="1" hangingPunct="1"/>
            <a:r>
              <a:rPr lang="el-GR" smtClean="0"/>
              <a:t>Στην 1</a:t>
            </a:r>
            <a:r>
              <a:rPr lang="el-GR" baseline="30000" smtClean="0"/>
              <a:t>η</a:t>
            </a:r>
            <a:r>
              <a:rPr lang="el-GR" smtClean="0"/>
              <a:t> θέση έρχεται η βελτίωση της ποιότητας των προϊόντων και υπηρεσιών</a:t>
            </a:r>
          </a:p>
          <a:p>
            <a:pPr eaLnBrk="1" hangingPunct="1"/>
            <a:r>
              <a:rPr lang="el-GR" smtClean="0"/>
              <a:t>Στην 2</a:t>
            </a:r>
            <a:r>
              <a:rPr lang="el-GR" baseline="30000" smtClean="0"/>
              <a:t>η</a:t>
            </a:r>
            <a:r>
              <a:rPr lang="el-GR" smtClean="0"/>
              <a:t> θέση ακολουθεί η επέκταση σε νέες αγορές</a:t>
            </a:r>
          </a:p>
          <a:p>
            <a:pPr eaLnBrk="1" hangingPunct="1"/>
            <a:r>
              <a:rPr lang="el-GR" smtClean="0"/>
              <a:t>ΣΥΝΟΨΙΖΟΝΤΑΣ ΠΟΙΑ ΕΊΝΑΙ ΤΑ ΩΦΕΛΗ ΤΗΣ ΣΥΜΜΕΤΟΧΗΣ ΣΤΟ ΕΣΠΑ</a:t>
            </a:r>
          </a:p>
          <a:p>
            <a:pPr eaLnBrk="1" hangingPunct="1"/>
            <a:r>
              <a:rPr lang="el-GR" smtClean="0"/>
              <a:t>Η ΑΠΑΝΤΗΣΗ ΕΊΝΑΙ ΤΟ ΤΡΙΠΤΥΧΟ ΠΟΙΟΤΗΤΑ ΕΞΩΣΤΡΕΦΕΙΑ ΚΑΙΝΟΤΟΜΙΑ</a:t>
            </a:r>
          </a:p>
        </p:txBody>
      </p:sp>
      <p:sp>
        <p:nvSpPr>
          <p:cNvPr id="75780" name="3 - Θέση αριθμού διαφάνειας"/>
          <p:cNvSpPr>
            <a:spLocks noGrp="1"/>
          </p:cNvSpPr>
          <p:nvPr>
            <p:ph type="sldNum" sz="quarter" idx="5"/>
          </p:nvPr>
        </p:nvSpPr>
        <p:spPr>
          <a:noFill/>
        </p:spPr>
        <p:txBody>
          <a:bodyPr/>
          <a:lstStyle/>
          <a:p>
            <a:fld id="{58E3D03B-EFD2-4FE1-B37B-BD69A65C8F24}" type="slidenum">
              <a:rPr lang="el-GR" smtClean="0"/>
              <a:pPr/>
              <a:t>18</a:t>
            </a:fld>
            <a:endParaRPr lang="el-G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 Θέση εικόνας διαφάνειας"/>
          <p:cNvSpPr>
            <a:spLocks noGrp="1" noRot="1" noChangeAspect="1" noTextEdit="1"/>
          </p:cNvSpPr>
          <p:nvPr>
            <p:ph type="sldImg"/>
          </p:nvPr>
        </p:nvSpPr>
        <p:spPr>
          <a:ln/>
        </p:spPr>
      </p:sp>
      <p:sp>
        <p:nvSpPr>
          <p:cNvPr id="76803" name="2 - Θέση σημειώσεων"/>
          <p:cNvSpPr>
            <a:spLocks noGrp="1"/>
          </p:cNvSpPr>
          <p:nvPr>
            <p:ph type="body" idx="1"/>
          </p:nvPr>
        </p:nvSpPr>
        <p:spPr>
          <a:noFill/>
          <a:ln/>
        </p:spPr>
        <p:txBody>
          <a:bodyPr/>
          <a:lstStyle/>
          <a:p>
            <a:pPr eaLnBrk="1" hangingPunct="1"/>
            <a:r>
              <a:rPr lang="el-GR" smtClean="0"/>
              <a:t>Παραδοσιακοί τρόποι ενημέρωσης υποχρεωτικοί αλλά όχι και αποτελεσματικοί</a:t>
            </a:r>
          </a:p>
          <a:p>
            <a:pPr eaLnBrk="1" hangingPunct="1"/>
            <a:r>
              <a:rPr lang="el-GR" smtClean="0"/>
              <a:t>Σημαντικός αλλά και Κρίσιμος ο ρολος των συμβούλων (διάχυση και υλοποίηση δράσεων)</a:t>
            </a:r>
          </a:p>
          <a:p>
            <a:pPr eaLnBrk="1" hangingPunct="1"/>
            <a:r>
              <a:rPr lang="el-GR" smtClean="0"/>
              <a:t>1 στα 7 έργα επιλέγει η κατάφερνει να λάβει εγγυητική επιστολή</a:t>
            </a:r>
          </a:p>
          <a:p>
            <a:pPr eaLnBrk="1" hangingPunct="1"/>
            <a:r>
              <a:rPr lang="el-GR" b="1" smtClean="0">
                <a:solidFill>
                  <a:srgbClr val="FF0000"/>
                </a:solidFill>
              </a:rPr>
              <a:t>1 στα 3 </a:t>
            </a:r>
            <a:r>
              <a:rPr lang="el-GR" b="1" smtClean="0">
                <a:solidFill>
                  <a:srgbClr val="0070C0"/>
                </a:solidFill>
              </a:rPr>
              <a:t>επενδυτικά έργα  </a:t>
            </a:r>
            <a:r>
              <a:rPr lang="el-GR" b="1" smtClean="0">
                <a:solidFill>
                  <a:srgbClr val="FF0000"/>
                </a:solidFill>
              </a:rPr>
              <a:t>θα τροποποιηθεί </a:t>
            </a:r>
            <a:r>
              <a:rPr lang="el-GR" b="1" smtClean="0">
                <a:solidFill>
                  <a:srgbClr val="0070C0"/>
                </a:solidFill>
              </a:rPr>
              <a:t>μέχρι την ολοκλήρωση του.</a:t>
            </a:r>
          </a:p>
          <a:p>
            <a:pPr eaLnBrk="1" hangingPunct="1"/>
            <a:endParaRPr lang="el-GR" smtClean="0"/>
          </a:p>
        </p:txBody>
      </p:sp>
      <p:sp>
        <p:nvSpPr>
          <p:cNvPr id="76804" name="3 - Θέση αριθμού διαφάνειας"/>
          <p:cNvSpPr>
            <a:spLocks noGrp="1"/>
          </p:cNvSpPr>
          <p:nvPr>
            <p:ph type="sldNum" sz="quarter" idx="5"/>
          </p:nvPr>
        </p:nvSpPr>
        <p:spPr>
          <a:noFill/>
        </p:spPr>
        <p:txBody>
          <a:bodyPr/>
          <a:lstStyle/>
          <a:p>
            <a:fld id="{0BF14B56-A595-4032-B95B-03B4E7E18DD0}" type="slidenum">
              <a:rPr lang="el-GR" smtClean="0"/>
              <a:pPr/>
              <a:t>19</a:t>
            </a:fld>
            <a:endParaRPr lang="el-G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 Θέση εικόνας διαφάνειας"/>
          <p:cNvSpPr>
            <a:spLocks noGrp="1" noRot="1" noChangeAspect="1" noTextEdit="1"/>
          </p:cNvSpPr>
          <p:nvPr>
            <p:ph type="sldImg"/>
          </p:nvPr>
        </p:nvSpPr>
        <p:spPr>
          <a:ln/>
        </p:spPr>
      </p:sp>
      <p:sp>
        <p:nvSpPr>
          <p:cNvPr id="59395" name="2 - Θέση σημειώσεων"/>
          <p:cNvSpPr>
            <a:spLocks noGrp="1"/>
          </p:cNvSpPr>
          <p:nvPr>
            <p:ph type="body" idx="1"/>
          </p:nvPr>
        </p:nvSpPr>
        <p:spPr>
          <a:noFill/>
          <a:ln/>
        </p:spPr>
        <p:txBody>
          <a:bodyPr/>
          <a:lstStyle/>
          <a:p>
            <a:pPr eaLnBrk="1" hangingPunct="1">
              <a:lnSpc>
                <a:spcPct val="90000"/>
              </a:lnSpc>
            </a:pPr>
            <a:r>
              <a:rPr lang="el-GR" smtClean="0"/>
              <a:t>Ξεκινώντας</a:t>
            </a:r>
            <a:r>
              <a:rPr lang="en-US" smtClean="0"/>
              <a:t> </a:t>
            </a:r>
            <a:r>
              <a:rPr lang="el-GR" smtClean="0"/>
              <a:t>την παρουσίαση, θα αναφέρουμε μερικά (απαραίτητα) στοιχεία για την ταυτότητα της έρευνας.</a:t>
            </a:r>
          </a:p>
          <a:p>
            <a:pPr eaLnBrk="1" hangingPunct="1">
              <a:lnSpc>
                <a:spcPct val="90000"/>
              </a:lnSpc>
            </a:pPr>
            <a:r>
              <a:rPr lang="el-GR" smtClean="0"/>
              <a:t>Η έρευνα διενεργήθηκε στο χρονικό διάστημα μεταξύ 2 και 23 Απριλίου 2014.</a:t>
            </a:r>
          </a:p>
          <a:p>
            <a:pPr eaLnBrk="1" hangingPunct="1">
              <a:lnSpc>
                <a:spcPct val="90000"/>
              </a:lnSpc>
            </a:pPr>
            <a:r>
              <a:rPr lang="el-GR" smtClean="0"/>
              <a:t>Ο εξεταζόμενος πληθυσμός αφορούσε δικαιούχους οι οποίοι έχουν ενταχθεί σε δράσεις κρατικών ενισχύσεων τις οποίες διαχειρίζεται ο ΕΦΕΠΑΕ και οι οποίες συγχρηματοδοτούνται από το ΕΠΑΕ και τα ΠΕΠ.</a:t>
            </a:r>
          </a:p>
          <a:p>
            <a:pPr eaLnBrk="1" hangingPunct="1">
              <a:lnSpc>
                <a:spcPct val="90000"/>
              </a:lnSpc>
            </a:pPr>
            <a:r>
              <a:rPr lang="el-GR" smtClean="0"/>
              <a:t> Συγκεκριμένα ο πληθυσμός της έρευνας αποτελείτο από  7,141 δικαιούχους, ως επί το πλείστον ΜΜΕ Επιχειρήσεις, κάθε νομικής μορφής</a:t>
            </a:r>
            <a:r>
              <a:rPr lang="en-US" smtClean="0"/>
              <a:t> </a:t>
            </a:r>
            <a:r>
              <a:rPr lang="el-GR" smtClean="0"/>
              <a:t>από ατομικές έως ΑΕ, οι οποίες έχουν ενταχθεί  και υλοποιούν επενδυτικά έργα σε 6 δράσεις. </a:t>
            </a:r>
          </a:p>
          <a:p>
            <a:pPr eaLnBrk="1" hangingPunct="1">
              <a:lnSpc>
                <a:spcPct val="90000"/>
              </a:lnSpc>
            </a:pPr>
            <a:r>
              <a:rPr lang="el-GR" smtClean="0"/>
              <a:t>Οι δράσεις αυτές, (με χρονολογική σειρά) είναι η Πράσινη Επιχείρηση, η Μεταποίηση στις Νέες Συνθήκες,  η Εξωστρέφεια - Ανταγωνιστικότητα,  η Νέα Καινοτομική Επιχειρηματικότητα, ο Πράσινος Τουρισμός και η κορωνίδα των δράσεων του ΕΠΑΕ και του ΕΣΠΑ, η Ενίσχυση ΜΜΕ –ΠΕΠ.    </a:t>
            </a:r>
          </a:p>
          <a:p>
            <a:pPr eaLnBrk="1" hangingPunct="1">
              <a:lnSpc>
                <a:spcPct val="90000"/>
              </a:lnSpc>
            </a:pPr>
            <a:r>
              <a:rPr lang="el-GR" smtClean="0"/>
              <a:t>Οι δικαιούχοι που έχουν ενταχθεί στις δράσεις αυτές υλοποιούν τα επενδυτικά τους έργα στο σύνολο της ελληνικής επικράτειας, δηλαδή και στις 13 περιφέρειες.</a:t>
            </a:r>
          </a:p>
          <a:p>
            <a:pPr eaLnBrk="1" hangingPunct="1">
              <a:lnSpc>
                <a:spcPct val="90000"/>
              </a:lnSpc>
            </a:pPr>
            <a:r>
              <a:rPr lang="el-GR" smtClean="0"/>
              <a:t>Η έρευνα διενεργήθηκε μέσω ηλεκτρονικού ερωτηματολογίου το οποίο συμπληρώθηκε από τους δικαιούχους.</a:t>
            </a:r>
          </a:p>
          <a:p>
            <a:pPr eaLnBrk="1" hangingPunct="1">
              <a:lnSpc>
                <a:spcPct val="90000"/>
              </a:lnSpc>
            </a:pPr>
            <a:r>
              <a:rPr lang="el-GR" smtClean="0"/>
              <a:t>Η μεθοδολογία και η διαδικασία συλλογής απαντήσεων ήταν η ακόλουθη</a:t>
            </a:r>
            <a:r>
              <a:rPr lang="en-US" smtClean="0"/>
              <a:t>:</a:t>
            </a:r>
            <a:endParaRPr lang="el-GR" smtClean="0"/>
          </a:p>
          <a:p>
            <a:pPr eaLnBrk="1" hangingPunct="1">
              <a:lnSpc>
                <a:spcPct val="90000"/>
              </a:lnSpc>
            </a:pPr>
            <a:r>
              <a:rPr lang="el-GR" smtClean="0"/>
              <a:t>Αρχικά απεστάλη πρόσκληση (πραγματοποιήθηκε αποστολή μαζικής πρόσκλησης) (ι</a:t>
            </a:r>
            <a:r>
              <a:rPr lang="en-US" smtClean="0"/>
              <a:t>nvitation letter) </a:t>
            </a:r>
            <a:r>
              <a:rPr lang="el-GR" smtClean="0"/>
              <a:t>μέσω ηλεκτρονικού ταχυδρομείου </a:t>
            </a:r>
            <a:r>
              <a:rPr lang="en-US" smtClean="0"/>
              <a:t>(e-mail) </a:t>
            </a:r>
            <a:r>
              <a:rPr lang="el-GR" smtClean="0"/>
              <a:t>στις ηλεκτρονικές διευθύνσεις των νομίμων εκπρόσωπων των εταιριών αυτών.</a:t>
            </a:r>
          </a:p>
          <a:p>
            <a:pPr eaLnBrk="1" hangingPunct="1">
              <a:lnSpc>
                <a:spcPct val="90000"/>
              </a:lnSpc>
            </a:pPr>
            <a:r>
              <a:rPr lang="el-GR" smtClean="0"/>
              <a:t>Η επιστολή εξηγούσε στον ερωτώμενο τους σκοπούς και τους στόχους της έρευνας και συνοδευόταν από </a:t>
            </a:r>
            <a:r>
              <a:rPr lang="en-US" smtClean="0"/>
              <a:t>hyperlink (</a:t>
            </a:r>
            <a:r>
              <a:rPr lang="el-GR" smtClean="0"/>
              <a:t>σύνδεσμο), η ενεργοποίηση του οποίου μετέφερε τον ερωτούμενο στο περιβάλλον της διαδικτυακής πλατφόρμας (εφαρμογής) πάνω στην οποία είχε στηθεί το ερωτηματολόγιο. </a:t>
            </a:r>
          </a:p>
          <a:p>
            <a:pPr eaLnBrk="1" hangingPunct="1">
              <a:lnSpc>
                <a:spcPct val="90000"/>
              </a:lnSpc>
            </a:pPr>
            <a:r>
              <a:rPr lang="el-GR" smtClean="0"/>
              <a:t>Το πλεονέκτημα σε σύγκριση με ένα συμβατικό ερωτηματολόγιο ήταν ότι έδινε την δυνατότητα στον δικαιούχο να το συμπληρώσει άμεσα και γρήγορα χωρίς να σπαταλήσει πολιτικό χρόνο από την εργασία του. Αυτό όπως φάνηκε είχε άμεσο αντίκτυπο στην μεγάλη και γρήγορη ανταπόκριση. Το πλεονέκτημα που πρόσφερε σε εμάς ήταν ότι η συλλογή των στοιχείων γινόταν σε πραγματικό χρόνο, η καταχώρηση και η ανάλυση των στοιχείων στην βάση δεδομένων γινόταν αυτόματα και τέλος πάλι σε πραγματικό χρόνο γινόταν αυτόματη παραγωγή αναφορών με ανάλυση στοιχείων όπως πίνακες αποτελέσματα γραφήματα </a:t>
            </a:r>
            <a:r>
              <a:rPr lang="en-US" smtClean="0"/>
              <a:t>pie charts </a:t>
            </a:r>
            <a:r>
              <a:rPr lang="el-GR" smtClean="0"/>
              <a:t>και τα λοιπά.</a:t>
            </a:r>
          </a:p>
          <a:p>
            <a:pPr eaLnBrk="1" hangingPunct="1">
              <a:lnSpc>
                <a:spcPct val="90000"/>
              </a:lnSpc>
            </a:pPr>
            <a:r>
              <a:rPr lang="el-GR" smtClean="0"/>
              <a:t>Το κόστος ανάπτυξης της εφαρμογής και διεξαγωγής της έρευνας ανέρχεται σε 0 ευρώ καθότι η εφαρμογή </a:t>
            </a:r>
            <a:r>
              <a:rPr lang="en-US" smtClean="0"/>
              <a:t>google docs </a:t>
            </a:r>
            <a:r>
              <a:rPr lang="el-GR" smtClean="0"/>
              <a:t>διατίθεται δωρεάν. Εν τέλει είναι μια απλή στην χρήση της εφαρμογή η οποία παρέχει στον καθένα την δυνατότητα να διεξάγει μια έρευνα ικανοποίησης χωρίς την βοήθεια και το κόστος εξιδανικευμένων εταιριών έρευνας και την προτείνουμε σε όλους σας.  </a:t>
            </a:r>
          </a:p>
          <a:p>
            <a:pPr eaLnBrk="1" hangingPunct="1">
              <a:lnSpc>
                <a:spcPct val="90000"/>
              </a:lnSpc>
            </a:pPr>
            <a:endParaRPr lang="el-GR" smtClean="0"/>
          </a:p>
        </p:txBody>
      </p:sp>
      <p:sp>
        <p:nvSpPr>
          <p:cNvPr id="59396" name="3 - Θέση αριθμού διαφάνειας"/>
          <p:cNvSpPr>
            <a:spLocks noGrp="1"/>
          </p:cNvSpPr>
          <p:nvPr>
            <p:ph type="sldNum" sz="quarter" idx="5"/>
          </p:nvPr>
        </p:nvSpPr>
        <p:spPr>
          <a:noFill/>
        </p:spPr>
        <p:txBody>
          <a:bodyPr/>
          <a:lstStyle/>
          <a:p>
            <a:fld id="{EDDA6855-1570-4B30-8072-38D560D00B6B}" type="slidenum">
              <a:rPr lang="el-GR" smtClean="0"/>
              <a:pPr/>
              <a:t>2</a:t>
            </a:fld>
            <a:endParaRPr lang="el-G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 Θέση εικόνας διαφάνειας"/>
          <p:cNvSpPr>
            <a:spLocks noGrp="1" noRot="1" noChangeAspect="1" noTextEdit="1"/>
          </p:cNvSpPr>
          <p:nvPr>
            <p:ph type="sldImg"/>
          </p:nvPr>
        </p:nvSpPr>
        <p:spPr>
          <a:ln/>
        </p:spPr>
      </p:sp>
      <p:sp>
        <p:nvSpPr>
          <p:cNvPr id="77827" name="2 - Θέση σημειώσεων"/>
          <p:cNvSpPr>
            <a:spLocks noGrp="1"/>
          </p:cNvSpPr>
          <p:nvPr>
            <p:ph type="body" idx="1"/>
          </p:nvPr>
        </p:nvSpPr>
        <p:spPr>
          <a:noFill/>
          <a:ln/>
        </p:spPr>
        <p:txBody>
          <a:bodyPr/>
          <a:lstStyle/>
          <a:p>
            <a:pPr eaLnBrk="1" hangingPunct="1"/>
            <a:r>
              <a:rPr lang="el-GR" smtClean="0"/>
              <a:t>Έλλειψη Ρευστότητας  /  Οικονομική Κρίση αλλά και Γραφειοκρατία – Βασικά αίτια καθυστέρησης αλλά και μη υλοποίησης</a:t>
            </a:r>
          </a:p>
        </p:txBody>
      </p:sp>
      <p:sp>
        <p:nvSpPr>
          <p:cNvPr id="77828" name="3 - Θέση αριθμού διαφάνειας"/>
          <p:cNvSpPr>
            <a:spLocks noGrp="1"/>
          </p:cNvSpPr>
          <p:nvPr>
            <p:ph type="sldNum" sz="quarter" idx="5"/>
          </p:nvPr>
        </p:nvSpPr>
        <p:spPr>
          <a:noFill/>
        </p:spPr>
        <p:txBody>
          <a:bodyPr/>
          <a:lstStyle/>
          <a:p>
            <a:fld id="{28F7E550-2930-4505-8CC1-E5433F0166D8}" type="slidenum">
              <a:rPr lang="el-GR" smtClean="0"/>
              <a:pPr/>
              <a:t>20</a:t>
            </a:fld>
            <a:endParaRPr lang="el-G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 Θέση εικόνας διαφάνειας"/>
          <p:cNvSpPr>
            <a:spLocks noGrp="1" noRot="1" noChangeAspect="1" noTextEdit="1"/>
          </p:cNvSpPr>
          <p:nvPr>
            <p:ph type="sldImg"/>
          </p:nvPr>
        </p:nvSpPr>
        <p:spPr>
          <a:ln/>
        </p:spPr>
      </p:sp>
      <p:sp>
        <p:nvSpPr>
          <p:cNvPr id="78851" name="2 - Θέση σημειώσεων"/>
          <p:cNvSpPr>
            <a:spLocks noGrp="1"/>
          </p:cNvSpPr>
          <p:nvPr>
            <p:ph type="body" idx="1"/>
          </p:nvPr>
        </p:nvSpPr>
        <p:spPr>
          <a:noFill/>
          <a:ln/>
        </p:spPr>
        <p:txBody>
          <a:bodyPr/>
          <a:lstStyle/>
          <a:p>
            <a:endParaRPr lang="el-GR" smtClean="0"/>
          </a:p>
        </p:txBody>
      </p:sp>
      <p:sp>
        <p:nvSpPr>
          <p:cNvPr id="78852" name="3 - Θέση αριθμού διαφάνειας"/>
          <p:cNvSpPr>
            <a:spLocks noGrp="1"/>
          </p:cNvSpPr>
          <p:nvPr>
            <p:ph type="sldNum" sz="quarter" idx="5"/>
          </p:nvPr>
        </p:nvSpPr>
        <p:spPr>
          <a:noFill/>
        </p:spPr>
        <p:txBody>
          <a:bodyPr/>
          <a:lstStyle/>
          <a:p>
            <a:fld id="{D71A9F1D-AE86-4922-89D5-D784A6334F77}" type="slidenum">
              <a:rPr lang="el-GR" smtClean="0"/>
              <a:pPr/>
              <a:t>21</a:t>
            </a:fld>
            <a:endParaRPr lang="el-G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 Θέση εικόνας διαφάνειας"/>
          <p:cNvSpPr>
            <a:spLocks noGrp="1" noRot="1" noChangeAspect="1" noTextEdit="1"/>
          </p:cNvSpPr>
          <p:nvPr>
            <p:ph type="sldImg"/>
          </p:nvPr>
        </p:nvSpPr>
        <p:spPr>
          <a:ln/>
        </p:spPr>
      </p:sp>
      <p:sp>
        <p:nvSpPr>
          <p:cNvPr id="79875" name="2 - Θέση σημειώσεων"/>
          <p:cNvSpPr>
            <a:spLocks noGrp="1"/>
          </p:cNvSpPr>
          <p:nvPr>
            <p:ph type="body" idx="1"/>
          </p:nvPr>
        </p:nvSpPr>
        <p:spPr>
          <a:noFill/>
          <a:ln/>
        </p:spPr>
        <p:txBody>
          <a:bodyPr/>
          <a:lstStyle/>
          <a:p>
            <a:endParaRPr lang="el-GR" smtClean="0"/>
          </a:p>
        </p:txBody>
      </p:sp>
      <p:sp>
        <p:nvSpPr>
          <p:cNvPr id="79876" name="3 - Θέση αριθμού διαφάνειας"/>
          <p:cNvSpPr>
            <a:spLocks noGrp="1"/>
          </p:cNvSpPr>
          <p:nvPr>
            <p:ph type="sldNum" sz="quarter" idx="5"/>
          </p:nvPr>
        </p:nvSpPr>
        <p:spPr>
          <a:noFill/>
        </p:spPr>
        <p:txBody>
          <a:bodyPr/>
          <a:lstStyle/>
          <a:p>
            <a:fld id="{05E1F6C3-48DC-4B26-8E6F-AFB1CCA39817}" type="slidenum">
              <a:rPr lang="el-GR" smtClean="0"/>
              <a:pPr/>
              <a:t>22</a:t>
            </a:fld>
            <a:endParaRPr lang="el-G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 Θέση εικόνας διαφάνειας"/>
          <p:cNvSpPr>
            <a:spLocks noGrp="1" noRot="1" noChangeAspect="1" noTextEdit="1"/>
          </p:cNvSpPr>
          <p:nvPr>
            <p:ph type="sldImg"/>
          </p:nvPr>
        </p:nvSpPr>
        <p:spPr>
          <a:ln/>
        </p:spPr>
      </p:sp>
      <p:sp>
        <p:nvSpPr>
          <p:cNvPr id="80899" name="2 - Θέση σημειώσεων"/>
          <p:cNvSpPr>
            <a:spLocks noGrp="1"/>
          </p:cNvSpPr>
          <p:nvPr>
            <p:ph type="body" idx="1"/>
          </p:nvPr>
        </p:nvSpPr>
        <p:spPr>
          <a:noFill/>
          <a:ln/>
        </p:spPr>
        <p:txBody>
          <a:bodyPr/>
          <a:lstStyle/>
          <a:p>
            <a:pPr eaLnBrk="1" hangingPunct="1"/>
            <a:endParaRPr lang="el-GR" smtClean="0"/>
          </a:p>
        </p:txBody>
      </p:sp>
      <p:sp>
        <p:nvSpPr>
          <p:cNvPr id="80900" name="3 - Θέση αριθμού διαφάνειας"/>
          <p:cNvSpPr>
            <a:spLocks noGrp="1"/>
          </p:cNvSpPr>
          <p:nvPr>
            <p:ph type="sldNum" sz="quarter" idx="5"/>
          </p:nvPr>
        </p:nvSpPr>
        <p:spPr>
          <a:noFill/>
        </p:spPr>
        <p:txBody>
          <a:bodyPr/>
          <a:lstStyle/>
          <a:p>
            <a:fld id="{2673F533-A4D9-4E3B-AC46-8DC561226DBF}" type="slidenum">
              <a:rPr lang="el-GR" smtClean="0"/>
              <a:pPr/>
              <a:t>23</a:t>
            </a:fld>
            <a:endParaRPr lang="el-G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 Θέση εικόνας διαφάνειας"/>
          <p:cNvSpPr>
            <a:spLocks noGrp="1" noRot="1" noChangeAspect="1" noTextEdit="1"/>
          </p:cNvSpPr>
          <p:nvPr>
            <p:ph type="sldImg"/>
          </p:nvPr>
        </p:nvSpPr>
        <p:spPr>
          <a:ln/>
        </p:spPr>
      </p:sp>
      <p:sp>
        <p:nvSpPr>
          <p:cNvPr id="81923" name="2 - Θέση σημειώσεων"/>
          <p:cNvSpPr>
            <a:spLocks noGrp="1"/>
          </p:cNvSpPr>
          <p:nvPr>
            <p:ph type="body" idx="1"/>
          </p:nvPr>
        </p:nvSpPr>
        <p:spPr>
          <a:noFill/>
          <a:ln/>
        </p:spPr>
        <p:txBody>
          <a:bodyPr/>
          <a:lstStyle/>
          <a:p>
            <a:endParaRPr lang="el-GR" smtClean="0"/>
          </a:p>
        </p:txBody>
      </p:sp>
      <p:sp>
        <p:nvSpPr>
          <p:cNvPr id="81924" name="3 - Θέση αριθμού διαφάνειας"/>
          <p:cNvSpPr>
            <a:spLocks noGrp="1"/>
          </p:cNvSpPr>
          <p:nvPr>
            <p:ph type="sldNum" sz="quarter" idx="5"/>
          </p:nvPr>
        </p:nvSpPr>
        <p:spPr>
          <a:noFill/>
        </p:spPr>
        <p:txBody>
          <a:bodyPr/>
          <a:lstStyle/>
          <a:p>
            <a:fld id="{60FC9461-0501-4205-951E-42913E3E0F33}" type="slidenum">
              <a:rPr lang="el-GR" smtClean="0"/>
              <a:pPr/>
              <a:t>24</a:t>
            </a:fld>
            <a:endParaRPr lang="el-G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 Θέση εικόνας διαφάνειας"/>
          <p:cNvSpPr>
            <a:spLocks noGrp="1" noRot="1" noChangeAspect="1" noTextEdit="1"/>
          </p:cNvSpPr>
          <p:nvPr>
            <p:ph type="sldImg"/>
          </p:nvPr>
        </p:nvSpPr>
        <p:spPr>
          <a:ln/>
        </p:spPr>
      </p:sp>
      <p:sp>
        <p:nvSpPr>
          <p:cNvPr id="82947" name="2 - Θέση σημειώσεων"/>
          <p:cNvSpPr>
            <a:spLocks noGrp="1"/>
          </p:cNvSpPr>
          <p:nvPr>
            <p:ph type="body" idx="1"/>
          </p:nvPr>
        </p:nvSpPr>
        <p:spPr>
          <a:noFill/>
          <a:ln/>
        </p:spPr>
        <p:txBody>
          <a:bodyPr/>
          <a:lstStyle/>
          <a:p>
            <a:endParaRPr lang="el-GR" smtClean="0"/>
          </a:p>
        </p:txBody>
      </p:sp>
      <p:sp>
        <p:nvSpPr>
          <p:cNvPr id="82948" name="3 - Θέση αριθμού διαφάνειας"/>
          <p:cNvSpPr>
            <a:spLocks noGrp="1"/>
          </p:cNvSpPr>
          <p:nvPr>
            <p:ph type="sldNum" sz="quarter" idx="5"/>
          </p:nvPr>
        </p:nvSpPr>
        <p:spPr>
          <a:noFill/>
        </p:spPr>
        <p:txBody>
          <a:bodyPr/>
          <a:lstStyle/>
          <a:p>
            <a:fld id="{4FC25A68-9BC9-43A2-8774-74CFC4EBF34E}" type="slidenum">
              <a:rPr lang="el-GR" smtClean="0"/>
              <a:pPr/>
              <a:t>25</a:t>
            </a:fld>
            <a:endParaRPr lang="el-G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 Θέση εικόνας διαφάνειας"/>
          <p:cNvSpPr>
            <a:spLocks noGrp="1" noRot="1" noChangeAspect="1" noTextEdit="1"/>
          </p:cNvSpPr>
          <p:nvPr>
            <p:ph type="sldImg"/>
          </p:nvPr>
        </p:nvSpPr>
        <p:spPr>
          <a:ln/>
        </p:spPr>
      </p:sp>
      <p:sp>
        <p:nvSpPr>
          <p:cNvPr id="83971" name="2 - Θέση σημειώσεων"/>
          <p:cNvSpPr>
            <a:spLocks noGrp="1"/>
          </p:cNvSpPr>
          <p:nvPr>
            <p:ph type="body" idx="1"/>
          </p:nvPr>
        </p:nvSpPr>
        <p:spPr>
          <a:noFill/>
          <a:ln/>
        </p:spPr>
        <p:txBody>
          <a:bodyPr/>
          <a:lstStyle/>
          <a:p>
            <a:endParaRPr lang="el-GR" smtClean="0"/>
          </a:p>
        </p:txBody>
      </p:sp>
      <p:sp>
        <p:nvSpPr>
          <p:cNvPr id="83972" name="3 - Θέση αριθμού διαφάνειας"/>
          <p:cNvSpPr>
            <a:spLocks noGrp="1"/>
          </p:cNvSpPr>
          <p:nvPr>
            <p:ph type="sldNum" sz="quarter" idx="5"/>
          </p:nvPr>
        </p:nvSpPr>
        <p:spPr>
          <a:noFill/>
        </p:spPr>
        <p:txBody>
          <a:bodyPr/>
          <a:lstStyle/>
          <a:p>
            <a:fld id="{1051A8B2-D03D-41A7-9915-002BC2C2FD3C}" type="slidenum">
              <a:rPr lang="el-GR" smtClean="0"/>
              <a:pPr/>
              <a:t>26</a:t>
            </a:fld>
            <a:endParaRPr lang="el-G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 Θέση εικόνας διαφάνειας"/>
          <p:cNvSpPr>
            <a:spLocks noGrp="1" noRot="1" noChangeAspect="1" noTextEdit="1"/>
          </p:cNvSpPr>
          <p:nvPr>
            <p:ph type="sldImg"/>
          </p:nvPr>
        </p:nvSpPr>
        <p:spPr>
          <a:ln/>
        </p:spPr>
      </p:sp>
      <p:sp>
        <p:nvSpPr>
          <p:cNvPr id="84995" name="2 - Θέση σημειώσεων"/>
          <p:cNvSpPr>
            <a:spLocks noGrp="1"/>
          </p:cNvSpPr>
          <p:nvPr>
            <p:ph type="body" idx="1"/>
          </p:nvPr>
        </p:nvSpPr>
        <p:spPr>
          <a:noFill/>
          <a:ln/>
        </p:spPr>
        <p:txBody>
          <a:bodyPr/>
          <a:lstStyle/>
          <a:p>
            <a:pPr eaLnBrk="1" hangingPunct="1"/>
            <a:r>
              <a:rPr lang="el-GR" smtClean="0"/>
              <a:t>Προκειμένου να αντλήσουμε ένα δείκτη ολικής ικανοποίησης ζητήσαμε από τους δικαιούχους να αξιολογησουν συνολικά την ποιότητα των παρεόμενων υπηρεσιών.</a:t>
            </a:r>
          </a:p>
        </p:txBody>
      </p:sp>
      <p:sp>
        <p:nvSpPr>
          <p:cNvPr id="84996" name="3 - Θέση αριθμού διαφάνειας"/>
          <p:cNvSpPr>
            <a:spLocks noGrp="1"/>
          </p:cNvSpPr>
          <p:nvPr>
            <p:ph type="sldNum" sz="quarter" idx="5"/>
          </p:nvPr>
        </p:nvSpPr>
        <p:spPr>
          <a:noFill/>
        </p:spPr>
        <p:txBody>
          <a:bodyPr/>
          <a:lstStyle/>
          <a:p>
            <a:fld id="{47F51E07-D948-41C8-8CC6-3E19A9142536}" type="slidenum">
              <a:rPr lang="el-GR" smtClean="0"/>
              <a:pPr/>
              <a:t>35</a:t>
            </a:fld>
            <a:endParaRPr lang="el-G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 Θέση εικόνας διαφάνειας"/>
          <p:cNvSpPr>
            <a:spLocks noGrp="1" noRot="1" noChangeAspect="1" noTextEdit="1"/>
          </p:cNvSpPr>
          <p:nvPr>
            <p:ph type="sldImg"/>
          </p:nvPr>
        </p:nvSpPr>
        <p:spPr>
          <a:ln/>
        </p:spPr>
      </p:sp>
      <p:sp>
        <p:nvSpPr>
          <p:cNvPr id="86019" name="2 - Θέση σημειώσεων"/>
          <p:cNvSpPr>
            <a:spLocks noGrp="1"/>
          </p:cNvSpPr>
          <p:nvPr>
            <p:ph type="body" idx="1"/>
          </p:nvPr>
        </p:nvSpPr>
        <p:spPr>
          <a:noFill/>
          <a:ln/>
        </p:spPr>
        <p:txBody>
          <a:bodyPr/>
          <a:lstStyle/>
          <a:p>
            <a:endParaRPr lang="el-GR" smtClean="0"/>
          </a:p>
        </p:txBody>
      </p:sp>
      <p:sp>
        <p:nvSpPr>
          <p:cNvPr id="86020" name="3 - Θέση αριθμού διαφάνειας"/>
          <p:cNvSpPr>
            <a:spLocks noGrp="1"/>
          </p:cNvSpPr>
          <p:nvPr>
            <p:ph type="sldNum" sz="quarter" idx="5"/>
          </p:nvPr>
        </p:nvSpPr>
        <p:spPr>
          <a:noFill/>
        </p:spPr>
        <p:txBody>
          <a:bodyPr/>
          <a:lstStyle/>
          <a:p>
            <a:fld id="{0DF09878-E510-4175-A0B8-FCE8F5CF5FEB}" type="slidenum">
              <a:rPr lang="el-GR" smtClean="0"/>
              <a:pPr/>
              <a:t>36</a:t>
            </a:fld>
            <a:endParaRPr lang="el-G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 Θέση εικόνας διαφάνειας"/>
          <p:cNvSpPr>
            <a:spLocks noGrp="1" noRot="1" noChangeAspect="1" noTextEdit="1"/>
          </p:cNvSpPr>
          <p:nvPr>
            <p:ph type="sldImg"/>
          </p:nvPr>
        </p:nvSpPr>
        <p:spPr>
          <a:ln/>
        </p:spPr>
      </p:sp>
      <p:sp>
        <p:nvSpPr>
          <p:cNvPr id="87043" name="2 - Θέση σημειώσεων"/>
          <p:cNvSpPr>
            <a:spLocks noGrp="1"/>
          </p:cNvSpPr>
          <p:nvPr>
            <p:ph type="body" idx="1"/>
          </p:nvPr>
        </p:nvSpPr>
        <p:spPr>
          <a:noFill/>
          <a:ln/>
        </p:spPr>
        <p:txBody>
          <a:bodyPr/>
          <a:lstStyle/>
          <a:p>
            <a:endParaRPr lang="el-GR" smtClean="0"/>
          </a:p>
        </p:txBody>
      </p:sp>
      <p:sp>
        <p:nvSpPr>
          <p:cNvPr id="87044" name="3 - Θέση αριθμού διαφάνειας"/>
          <p:cNvSpPr>
            <a:spLocks noGrp="1"/>
          </p:cNvSpPr>
          <p:nvPr>
            <p:ph type="sldNum" sz="quarter" idx="5"/>
          </p:nvPr>
        </p:nvSpPr>
        <p:spPr>
          <a:noFill/>
        </p:spPr>
        <p:txBody>
          <a:bodyPr/>
          <a:lstStyle/>
          <a:p>
            <a:fld id="{41ACE5C5-649A-4A60-B805-ED09AFA6B7DB}" type="slidenum">
              <a:rPr lang="el-GR" smtClean="0"/>
              <a:pPr/>
              <a:t>38</a:t>
            </a:fld>
            <a:endParaRPr lang="el-G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 Θέση εικόνας διαφάνειας"/>
          <p:cNvSpPr>
            <a:spLocks noGrp="1" noRot="1" noChangeAspect="1" noTextEdit="1"/>
          </p:cNvSpPr>
          <p:nvPr>
            <p:ph type="sldImg"/>
          </p:nvPr>
        </p:nvSpPr>
        <p:spPr>
          <a:ln/>
        </p:spPr>
      </p:sp>
      <p:sp>
        <p:nvSpPr>
          <p:cNvPr id="3" name="2 - Θέση σημειώσεων"/>
          <p:cNvSpPr>
            <a:spLocks noGrp="1"/>
          </p:cNvSpPr>
          <p:nvPr>
            <p:ph type="body" idx="1"/>
          </p:nvPr>
        </p:nvSpPr>
        <p:spPr/>
        <p:txBody>
          <a:bodyPr>
            <a:normAutofit/>
          </a:bodyPr>
          <a:lstStyle/>
          <a:p>
            <a:pPr eaLnBrk="1" hangingPunct="1">
              <a:defRPr/>
            </a:pPr>
            <a:r>
              <a:rPr lang="el-GR" dirty="0" smtClean="0"/>
              <a:t>Ποιοι ήταν οι στόχοι της έρευνας?</a:t>
            </a:r>
          </a:p>
          <a:p>
            <a:pPr marL="228600" indent="-228600" eaLnBrk="1" hangingPunct="1">
              <a:buFontTx/>
              <a:buAutoNum type="arabicPeriod"/>
              <a:defRPr/>
            </a:pPr>
            <a:r>
              <a:rPr lang="el-GR" dirty="0" smtClean="0"/>
              <a:t>Η άντληση ποιοτικών και ποσοτικών στοιχείων προκειμένου να σκιαγραφήσουμε το προφίλ του δικαιούχου (ειδικότερα τι είδους επιχειρήσεις συμμετέχουν στο εσπα, σε ποιούς τομείς και σε ποιούς κλάδους δραστηριοποιούνται,  από ποια μέρη της Ελλάδας προέρχονται αυτές οι επιχειρήσεις από ποιες  περιφέρειες και από ποιους </a:t>
            </a:r>
            <a:r>
              <a:rPr lang="el-GR" dirty="0" err="1" smtClean="0"/>
              <a:t>νομόυς</a:t>
            </a:r>
            <a:r>
              <a:rPr lang="el-GR" dirty="0" smtClean="0"/>
              <a:t>.</a:t>
            </a:r>
          </a:p>
          <a:p>
            <a:pPr marL="228600" indent="-228600" eaLnBrk="1" hangingPunct="1">
              <a:buFontTx/>
              <a:buAutoNum type="arabicPeriod"/>
              <a:defRPr/>
            </a:pPr>
            <a:r>
              <a:rPr lang="el-GR" dirty="0" smtClean="0"/>
              <a:t>Να μάθουμε περισσότερα στοιχεία για το επενδυτικό έργο που υλοποιεί και την πορεία υλοποίησης αυτού.</a:t>
            </a:r>
          </a:p>
          <a:p>
            <a:pPr marL="228600" indent="-228600" eaLnBrk="1" hangingPunct="1">
              <a:defRPr/>
            </a:pPr>
            <a:r>
              <a:rPr lang="el-GR" dirty="0" smtClean="0"/>
              <a:t>	(ειδικότερα πώς έμαθε-ενημερώθηκε αρχικά για το </a:t>
            </a:r>
            <a:r>
              <a:rPr lang="el-GR" dirty="0" err="1" smtClean="0"/>
              <a:t>εσπα</a:t>
            </a:r>
            <a:r>
              <a:rPr lang="el-GR" dirty="0" smtClean="0"/>
              <a:t> και την δυνατότητα επιχορήγησης της επιχείρησης του, σε ποιο στάδιο υλοποίησης βρίσκεται το έργο το, ποια (εκτιμά) είναι η πορεία υλοποίησης του, ποια είναι τα προβλήματα που αντιμετώπισε ή αντιμετωπίζει και τέλος  ποια είναι τα οφέλη που αποκόμισε η εκτιμά ότι θα αποκομίσει με την ολοκλήρωση του επενδυτικού του έργου, εάν φυσικά υπάρχουν οφέλη από τον ίδιο.</a:t>
            </a:r>
          </a:p>
          <a:p>
            <a:pPr marL="228600" indent="-228600" eaLnBrk="1" hangingPunct="1">
              <a:defRPr/>
            </a:pPr>
            <a:r>
              <a:rPr lang="el-GR" dirty="0" smtClean="0"/>
              <a:t>3. Ποιες είναι οι αντιλήψεις, η εμπειρίες του και ο βαθμός ικανοποίησης τόσο με το ΕΣΠΑ όσο και με τις υπηρεσίες που παρέχει ο ΕΦΕΠΑΕ. Ποια είναι τα παράπονα και κυρίως τι νομίζει ο ίδιος ότι θα  πρέπει να αλλάξει για την βελτίωση του τρόπου διαχείρισης και προκειμένου το νέο ΕΣΠΑ να είναι καλύτερο από το </a:t>
            </a:r>
            <a:r>
              <a:rPr lang="el-GR" dirty="0" err="1" smtClean="0"/>
              <a:t>προηγουμενο</a:t>
            </a:r>
            <a:r>
              <a:rPr lang="el-GR" dirty="0" smtClean="0"/>
              <a:t>. </a:t>
            </a:r>
            <a:endParaRPr lang="el-GR" dirty="0"/>
          </a:p>
        </p:txBody>
      </p:sp>
      <p:sp>
        <p:nvSpPr>
          <p:cNvPr id="60420" name="3 - Θέση αριθμού διαφάνειας"/>
          <p:cNvSpPr>
            <a:spLocks noGrp="1"/>
          </p:cNvSpPr>
          <p:nvPr>
            <p:ph type="sldNum" sz="quarter" idx="5"/>
          </p:nvPr>
        </p:nvSpPr>
        <p:spPr>
          <a:noFill/>
        </p:spPr>
        <p:txBody>
          <a:bodyPr/>
          <a:lstStyle/>
          <a:p>
            <a:fld id="{EA152AE9-C1F7-43DB-B61A-89944B4E4D3D}" type="slidenum">
              <a:rPr lang="el-GR" smtClean="0"/>
              <a:pPr/>
              <a:t>3</a:t>
            </a:fld>
            <a:endParaRPr lang="el-G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 Θέση εικόνας διαφάνειας"/>
          <p:cNvSpPr>
            <a:spLocks noGrp="1" noRot="1" noChangeAspect="1" noTextEdit="1"/>
          </p:cNvSpPr>
          <p:nvPr>
            <p:ph type="sldImg"/>
          </p:nvPr>
        </p:nvSpPr>
        <p:spPr>
          <a:ln/>
        </p:spPr>
      </p:sp>
      <p:sp>
        <p:nvSpPr>
          <p:cNvPr id="61443" name="2 - Θέση σημειώσεων"/>
          <p:cNvSpPr>
            <a:spLocks noGrp="1"/>
          </p:cNvSpPr>
          <p:nvPr>
            <p:ph type="body" idx="1"/>
          </p:nvPr>
        </p:nvSpPr>
        <p:spPr>
          <a:noFill/>
          <a:ln/>
        </p:spPr>
        <p:txBody>
          <a:bodyPr/>
          <a:lstStyle/>
          <a:p>
            <a:pPr eaLnBrk="1" hangingPunct="1"/>
            <a:r>
              <a:rPr lang="el-GR" smtClean="0"/>
              <a:t>Ας ξεκινήσουμε λοιπόν αυτό το μικρό ταξίδι με το να σας συστήσουμε τον πρωταγωνιστή μας ….τον δικαιούχο…..</a:t>
            </a:r>
          </a:p>
        </p:txBody>
      </p:sp>
      <p:sp>
        <p:nvSpPr>
          <p:cNvPr id="61444" name="3 - Θέση αριθμού διαφάνειας"/>
          <p:cNvSpPr>
            <a:spLocks noGrp="1"/>
          </p:cNvSpPr>
          <p:nvPr>
            <p:ph type="sldNum" sz="quarter" idx="5"/>
          </p:nvPr>
        </p:nvSpPr>
        <p:spPr>
          <a:noFill/>
        </p:spPr>
        <p:txBody>
          <a:bodyPr/>
          <a:lstStyle/>
          <a:p>
            <a:fld id="{F2C894A1-E4E4-48F9-B2C4-5061652DD08C}" type="slidenum">
              <a:rPr lang="el-GR" smtClean="0"/>
              <a:pPr/>
              <a:t>4</a:t>
            </a:fld>
            <a:endParaRPr lang="el-G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 Θέση εικόνας διαφάνειας"/>
          <p:cNvSpPr>
            <a:spLocks noGrp="1" noRot="1" noChangeAspect="1" noTextEdit="1"/>
          </p:cNvSpPr>
          <p:nvPr>
            <p:ph type="sldImg"/>
          </p:nvPr>
        </p:nvSpPr>
        <p:spPr>
          <a:ln/>
        </p:spPr>
      </p:sp>
      <p:sp>
        <p:nvSpPr>
          <p:cNvPr id="62467" name="2 - Θέση σημειώσεων"/>
          <p:cNvSpPr>
            <a:spLocks noGrp="1"/>
          </p:cNvSpPr>
          <p:nvPr>
            <p:ph type="body" idx="1"/>
          </p:nvPr>
        </p:nvSpPr>
        <p:spPr>
          <a:noFill/>
          <a:ln/>
        </p:spPr>
        <p:txBody>
          <a:bodyPr/>
          <a:lstStyle/>
          <a:p>
            <a:endParaRPr lang="el-GR" smtClean="0"/>
          </a:p>
        </p:txBody>
      </p:sp>
      <p:sp>
        <p:nvSpPr>
          <p:cNvPr id="62468" name="3 - Θέση αριθμού διαφάνειας"/>
          <p:cNvSpPr>
            <a:spLocks noGrp="1"/>
          </p:cNvSpPr>
          <p:nvPr>
            <p:ph type="sldNum" sz="quarter" idx="5"/>
          </p:nvPr>
        </p:nvSpPr>
        <p:spPr>
          <a:noFill/>
        </p:spPr>
        <p:txBody>
          <a:bodyPr/>
          <a:lstStyle/>
          <a:p>
            <a:fld id="{33D8E95A-3C74-46F4-BF9C-CB5EBE33B00E}" type="slidenum">
              <a:rPr lang="el-GR" smtClean="0"/>
              <a:pPr/>
              <a:t>5</a:t>
            </a:fld>
            <a:endParaRPr lang="el-G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 Θέση εικόνας διαφάνειας"/>
          <p:cNvSpPr>
            <a:spLocks noGrp="1" noRot="1" noChangeAspect="1" noTextEdit="1"/>
          </p:cNvSpPr>
          <p:nvPr>
            <p:ph type="sldImg"/>
          </p:nvPr>
        </p:nvSpPr>
        <p:spPr>
          <a:ln/>
        </p:spPr>
      </p:sp>
      <p:sp>
        <p:nvSpPr>
          <p:cNvPr id="63491" name="2 - Θέση σημειώσεων"/>
          <p:cNvSpPr>
            <a:spLocks noGrp="1"/>
          </p:cNvSpPr>
          <p:nvPr>
            <p:ph type="body" idx="1"/>
          </p:nvPr>
        </p:nvSpPr>
        <p:spPr>
          <a:noFill/>
          <a:ln/>
        </p:spPr>
        <p:txBody>
          <a:bodyPr/>
          <a:lstStyle/>
          <a:p>
            <a:pPr eaLnBrk="1" hangingPunct="1"/>
            <a:r>
              <a:rPr lang="el-GR" smtClean="0"/>
              <a:t>Ας ξεκινήσουμε λοιπόν μαζί να σκιαγραφήσουμε το προφίλ του δικαιούχου αρχίζοντας με την χωρική διάρθρωση σε επίπεδο περιφέρειας, δηλαδή σε ποιες περιφέρειες της χώρας και σε τι ποσοστό προέρχονται και  κατανέμονται οι δικαιούχοι και τα επενδυτικά έργα   (από το που μας έρχεται ο δικαιούχος – σε επίπεδο περιφέρειας</a:t>
            </a:r>
          </a:p>
          <a:p>
            <a:pPr eaLnBrk="1" hangingPunct="1"/>
            <a:endParaRPr lang="el-GR" smtClean="0"/>
          </a:p>
          <a:p>
            <a:pPr eaLnBrk="1" hangingPunct="1"/>
            <a:r>
              <a:rPr lang="el-GR" smtClean="0"/>
              <a:t>Αυτό που θα πρέπει να σας πούμε εξαρχής είναι ότι τα στοιχεία που θα παρουσιάσουμε αφορούν το δείγμα της έρευνας αλλά είναι απολύτως αντιπροσωπευτικά και ταυτόσημα με τα στοιχεία των δικαιούχων που συμμετέχουν στο σύνολο των προγραμμάτων που διαχειρίζεται ο ΕΦΕΠΑΕ. Επιπρόσθετα, λαμβάνοντας υπόψιν ότι ο ΕΦΕΠΑΕ αυτή την στιγμή αποτελεί τον μεγαλύτερο ΕΦΔ στο πλαίσιο του ΕΠΑΝ, με βάση το έργο που διαχειρίζεται τα στοιχεία μπορούν να γενικευτούν και σε επίπεδο επιχειρησιακού προγράμματος.</a:t>
            </a:r>
          </a:p>
          <a:p>
            <a:pPr eaLnBrk="1" hangingPunct="1"/>
            <a:endParaRPr lang="el-GR" smtClean="0"/>
          </a:p>
          <a:p>
            <a:pPr eaLnBrk="1" hangingPunct="1"/>
            <a:r>
              <a:rPr lang="el-GR" smtClean="0"/>
              <a:t>Οι περισσότερες επενδύσεις με ποσοστό 30%5 υλοποιούνται στην Περιφέρεια Αττικής.</a:t>
            </a:r>
          </a:p>
          <a:p>
            <a:pPr eaLnBrk="1" hangingPunct="1"/>
            <a:r>
              <a:rPr lang="el-GR" smtClean="0"/>
              <a:t>Ακολουθεί η Περιφέρεια Κεντρικής Μακεδονίας με ποσοστό 20,5%.</a:t>
            </a:r>
          </a:p>
          <a:p>
            <a:pPr eaLnBrk="1" hangingPunct="1"/>
            <a:r>
              <a:rPr lang="el-GR" smtClean="0"/>
              <a:t>Έτσι, 1 στα  2 επενδυτικά έργα προέρχεται από την Αττική και την Κεντρική Μακεδονία, ως λογική συνέχεια της πληθυσμιακής πυκνότητας της χώρας και του αριθμού των επιχειρήσεων στις περιφέρειες αυτές. </a:t>
            </a:r>
          </a:p>
          <a:p>
            <a:pPr eaLnBrk="1" hangingPunct="1"/>
            <a:r>
              <a:rPr lang="en-US" smtClean="0"/>
              <a:t>.</a:t>
            </a:r>
          </a:p>
          <a:p>
            <a:pPr eaLnBrk="1" hangingPunct="1"/>
            <a:r>
              <a:rPr lang="en-US" smtClean="0"/>
              <a:t>A</a:t>
            </a:r>
            <a:r>
              <a:rPr lang="el-GR" smtClean="0"/>
              <a:t>κολουθούν, ΔΥΤΙΚΗ ΕΛΛΑΔΑ, ΠΕΛΟΠΟΝΝΗΣΟΣ και Κρήτη με ποσοστό 6% η κάθε μια.</a:t>
            </a:r>
          </a:p>
          <a:p>
            <a:pPr eaLnBrk="1" hangingPunct="1"/>
            <a:r>
              <a:rPr lang="el-GR" smtClean="0"/>
              <a:t>ΑΜΘ, ΔΥΤ ΜΑΚΕΔΟΝΙΑ και ΘΕΣΣΑΛΙΑ με 5%</a:t>
            </a:r>
          </a:p>
          <a:p>
            <a:pPr eaLnBrk="1" hangingPunct="1"/>
            <a:r>
              <a:rPr lang="el-GR" smtClean="0"/>
              <a:t>ΗΠΕΙΡΟΣ και ΙΟΝΙΟΙ ΝΗΣΟΙ με 4%</a:t>
            </a:r>
          </a:p>
          <a:p>
            <a:pPr eaLnBrk="1" hangingPunct="1"/>
            <a:r>
              <a:rPr lang="el-GR" smtClean="0"/>
              <a:t>ΣΤΕΡΕΑ ΕΛΛΑΔΑ ΜΕ 3% </a:t>
            </a:r>
          </a:p>
          <a:p>
            <a:pPr eaLnBrk="1" hangingPunct="1"/>
            <a:r>
              <a:rPr lang="el-GR" smtClean="0"/>
              <a:t>Τέλος, ο χάρτης ολοκληρώνεται ο  μικρότερος αριθμός επενδυτικών έργων προέρχεται από τις περιφέρειες Βορείου και Νοτίου Αιγαίου με το ποσοστό να ανέρχεται στο 2%.</a:t>
            </a:r>
          </a:p>
          <a:p>
            <a:pPr eaLnBrk="1" hangingPunct="1"/>
            <a:r>
              <a:rPr lang="el-GR" smtClean="0"/>
              <a:t>Το συμπέρασμα το οποίο προκύπτει λοιπόν με μια πρώτη ματιά με βάση τα στοιχεία του δείγματος και όπως αυτά αποτυπώνονται στον χάρτη είναι ότι η παρουσία και η διασπορά των επενδύσεων που υλοποιούνται με πόρους του ΕΣΠΑ σχετίζεται άμεσα με την πληθυσμιακή πυκνότητα και τον αριθμό των επιχειρήσεων ανά περιφέρεια.  Έτσι φαίνεται εκ πρώτης όψεως</a:t>
            </a:r>
          </a:p>
        </p:txBody>
      </p:sp>
      <p:sp>
        <p:nvSpPr>
          <p:cNvPr id="63492" name="3 - Θέση αριθμού διαφάνειας"/>
          <p:cNvSpPr>
            <a:spLocks noGrp="1"/>
          </p:cNvSpPr>
          <p:nvPr>
            <p:ph type="sldNum" sz="quarter" idx="5"/>
          </p:nvPr>
        </p:nvSpPr>
        <p:spPr>
          <a:noFill/>
        </p:spPr>
        <p:txBody>
          <a:bodyPr/>
          <a:lstStyle/>
          <a:p>
            <a:fld id="{1A9BEE0D-0276-41D0-9CB3-77A3AA9B346C}" type="slidenum">
              <a:rPr lang="el-GR" smtClean="0"/>
              <a:pPr/>
              <a:t>6</a:t>
            </a:fld>
            <a:endParaRPr lang="el-G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 Θέση εικόνας διαφάνειας"/>
          <p:cNvSpPr>
            <a:spLocks noGrp="1" noRot="1" noChangeAspect="1" noTextEdit="1"/>
          </p:cNvSpPr>
          <p:nvPr>
            <p:ph type="sldImg"/>
          </p:nvPr>
        </p:nvSpPr>
        <p:spPr>
          <a:ln/>
        </p:spPr>
      </p:sp>
      <p:sp>
        <p:nvSpPr>
          <p:cNvPr id="64515" name="2 - Θέση σημειώσεων"/>
          <p:cNvSpPr>
            <a:spLocks noGrp="1"/>
          </p:cNvSpPr>
          <p:nvPr>
            <p:ph type="body" idx="1"/>
          </p:nvPr>
        </p:nvSpPr>
        <p:spPr>
          <a:noFill/>
          <a:ln/>
        </p:spPr>
        <p:txBody>
          <a:bodyPr/>
          <a:lstStyle/>
          <a:p>
            <a:pPr eaLnBrk="1" hangingPunct="1"/>
            <a:r>
              <a:rPr lang="el-GR" smtClean="0"/>
              <a:t>Αφού δείξαμε σε ποιες περιφέρειες και νομούς υλοποιούνται τα επενδυτικά έργα είναι ώρα να δείξουμε τι δραστηριότητες αφορούν</a:t>
            </a:r>
          </a:p>
          <a:p>
            <a:pPr eaLnBrk="1" hangingPunct="1"/>
            <a:r>
              <a:rPr lang="el-GR" smtClean="0"/>
              <a:t>Σε επίπεδο Τομέα λοιπόν, οι περισσότερες απαντήσεις προήλθαν από επιχειρήσεις στον κλάδο των υπηρεσιών (σχεδόν 1 στις 2) με την Μεταποίηση να ακολουθεί με ποσοστό 30 %. Με μικρή διαφορά από τον 4ο στην 3</a:t>
            </a:r>
            <a:r>
              <a:rPr lang="el-GR" baseline="30000" smtClean="0"/>
              <a:t>η</a:t>
            </a:r>
            <a:r>
              <a:rPr lang="el-GR" smtClean="0"/>
              <a:t> θέση έρχεται ο τομέας του χονδρικού εμπορίου και στην τέταρτη θέση ο τουρισμός. Όπως και πριν και εδώ ισχύει το ίδιο συμπέρασμα δηλαδή ότι  η  συμμετοχή των επιχειρήσεων σε δράσεις εσπα συσχετίζεται με τον βαθμό συγκέντρωσης αυτών ανά τομέα.</a:t>
            </a:r>
          </a:p>
          <a:p>
            <a:pPr eaLnBrk="1" hangingPunct="1"/>
            <a:endParaRPr lang="el-GR" smtClean="0"/>
          </a:p>
          <a:p>
            <a:pPr eaLnBrk="1" hangingPunct="1"/>
            <a:r>
              <a:rPr lang="el-GR" smtClean="0"/>
              <a:t>Εδώ πρέπει να αναφέρουμε δύο πράγματα. Στα προγράμματα που διαχειρίζεται ο ΕΦΕΠΑΕ δεν είναι επιλέξιμοι οι τομείς του λιανικού εμπορίου και η εστίαση κάτι που σαν γενική αρχή ισχύει και για το σύνολο του στο επαε. Αποτέλεσμα αυτού είναι να πολλαπλασιάζεται ο αριθμός συμμετοχών από άλλους τομείς. Π.χ. σύμφωνα με τα στοιχεία του πληροφοριακού συστήματος Εργάνη το ποσοστό των επιχειρήσεων του τομέα τουρισμού χωρίς την εστίαση ανέρχεται σε 2-3% ενώ εδώ βλέπουμε ότι η συμμετοχή είναι 4πλάσια. </a:t>
            </a:r>
          </a:p>
        </p:txBody>
      </p:sp>
      <p:sp>
        <p:nvSpPr>
          <p:cNvPr id="64516" name="3 - Θέση αριθμού διαφάνειας"/>
          <p:cNvSpPr>
            <a:spLocks noGrp="1"/>
          </p:cNvSpPr>
          <p:nvPr>
            <p:ph type="sldNum" sz="quarter" idx="5"/>
          </p:nvPr>
        </p:nvSpPr>
        <p:spPr>
          <a:noFill/>
        </p:spPr>
        <p:txBody>
          <a:bodyPr/>
          <a:lstStyle/>
          <a:p>
            <a:fld id="{ABD454BF-C9C9-4F4E-97BF-DE74C05AEC76}" type="slidenum">
              <a:rPr lang="el-GR" smtClean="0"/>
              <a:pPr/>
              <a:t>7</a:t>
            </a:fld>
            <a:endParaRPr lang="el-G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 Θέση εικόνας διαφάνειας"/>
          <p:cNvSpPr>
            <a:spLocks noGrp="1" noRot="1" noChangeAspect="1" noTextEdit="1"/>
          </p:cNvSpPr>
          <p:nvPr>
            <p:ph type="sldImg"/>
          </p:nvPr>
        </p:nvSpPr>
        <p:spPr>
          <a:ln/>
        </p:spPr>
      </p:sp>
      <p:sp>
        <p:nvSpPr>
          <p:cNvPr id="65539" name="2 - Θέση σημειώσεων"/>
          <p:cNvSpPr>
            <a:spLocks noGrp="1"/>
          </p:cNvSpPr>
          <p:nvPr>
            <p:ph type="body" idx="1"/>
          </p:nvPr>
        </p:nvSpPr>
        <p:spPr>
          <a:noFill/>
          <a:ln/>
        </p:spPr>
        <p:txBody>
          <a:bodyPr/>
          <a:lstStyle/>
          <a:p>
            <a:pPr eaLnBrk="1" hangingPunct="1"/>
            <a:r>
              <a:rPr lang="el-GR" smtClean="0"/>
              <a:t>Έχοντας δει τους τομείς στην προηγούμενη διαφάνεια προχωράμε  με τους πιο δημοφιλείς κλάδους ανά τομέα.</a:t>
            </a:r>
          </a:p>
          <a:p>
            <a:pPr eaLnBrk="1" hangingPunct="1"/>
            <a:r>
              <a:rPr lang="el-GR" smtClean="0"/>
              <a:t>Ξεκινώντας από τον τομέα της Μεταποίησης οι περισσότερες απαντήσεις προέρχονται από επιχειρήσεις που δραστηριοποιούνται στους κλάδους της</a:t>
            </a:r>
          </a:p>
          <a:p>
            <a:pPr eaLnBrk="1" hangingPunct="1"/>
            <a:r>
              <a:rPr lang="el-GR" smtClean="0"/>
              <a:t>Στον Τομέα των Υπηρεσιών πρωταγωνιστούν οι κλάδοι</a:t>
            </a:r>
          </a:p>
          <a:p>
            <a:pPr eaLnBrk="1" hangingPunct="1"/>
            <a:r>
              <a:rPr lang="el-GR" smtClean="0"/>
              <a:t>Στον τομέα του τουρισμού τα πράγματα είναι μοιρασμένα αφού είχαμε συμμετοχή τόσο ξενοδοχείων όσο και ενοικιαζομένων δωματίων.</a:t>
            </a:r>
          </a:p>
          <a:p>
            <a:pPr eaLnBrk="1" hangingPunct="1"/>
            <a:r>
              <a:rPr lang="el-GR" smtClean="0"/>
              <a:t>Τέλος στον Τομέα του Εμπορίου τα περισσότερα έργα αφορούν…</a:t>
            </a:r>
          </a:p>
        </p:txBody>
      </p:sp>
      <p:sp>
        <p:nvSpPr>
          <p:cNvPr id="65540" name="3 - Θέση αριθμού διαφάνειας"/>
          <p:cNvSpPr>
            <a:spLocks noGrp="1"/>
          </p:cNvSpPr>
          <p:nvPr>
            <p:ph type="sldNum" sz="quarter" idx="5"/>
          </p:nvPr>
        </p:nvSpPr>
        <p:spPr>
          <a:noFill/>
        </p:spPr>
        <p:txBody>
          <a:bodyPr/>
          <a:lstStyle/>
          <a:p>
            <a:fld id="{11899CB5-53C7-4340-9D00-3CDEE647CFF3}" type="slidenum">
              <a:rPr lang="el-GR" smtClean="0"/>
              <a:pPr/>
              <a:t>8</a:t>
            </a:fld>
            <a:endParaRPr lang="el-G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 Θέση εικόνας διαφάνειας"/>
          <p:cNvSpPr>
            <a:spLocks noGrp="1" noRot="1" noChangeAspect="1" noTextEdit="1"/>
          </p:cNvSpPr>
          <p:nvPr>
            <p:ph type="sldImg"/>
          </p:nvPr>
        </p:nvSpPr>
        <p:spPr>
          <a:ln/>
        </p:spPr>
      </p:sp>
      <p:sp>
        <p:nvSpPr>
          <p:cNvPr id="66563" name="2 - Θέση σημειώσεων"/>
          <p:cNvSpPr>
            <a:spLocks noGrp="1"/>
          </p:cNvSpPr>
          <p:nvPr>
            <p:ph type="body" idx="1"/>
          </p:nvPr>
        </p:nvSpPr>
        <p:spPr>
          <a:noFill/>
          <a:ln/>
        </p:spPr>
        <p:txBody>
          <a:bodyPr/>
          <a:lstStyle/>
          <a:p>
            <a:r>
              <a:rPr lang="el-GR" smtClean="0"/>
              <a:t>Σε αυτό το σημείο τελειώσαμε με το πρώτο μέρος της παρουσίασης όπου σκιαγραφήσαμε το προφίλ του δικαιούχου. Περνάμε λοιπόν στο δεύτερο μέρος της παρουσίασης όπου ο δικαιούχος θα μιλήσει πρώτη φορά ο ίδιος για το έργο του και θα μας πει πράγματα α οποία ίσως και να μην τα φανταζόμαστε</a:t>
            </a:r>
          </a:p>
        </p:txBody>
      </p:sp>
      <p:sp>
        <p:nvSpPr>
          <p:cNvPr id="66564" name="3 - Θέση αριθμού διαφάνειας"/>
          <p:cNvSpPr>
            <a:spLocks noGrp="1"/>
          </p:cNvSpPr>
          <p:nvPr>
            <p:ph type="sldNum" sz="quarter" idx="5"/>
          </p:nvPr>
        </p:nvSpPr>
        <p:spPr>
          <a:noFill/>
        </p:spPr>
        <p:txBody>
          <a:bodyPr/>
          <a:lstStyle/>
          <a:p>
            <a:fld id="{8F2042FD-7702-417B-9E1F-9FFC50C315FA}" type="slidenum">
              <a:rPr lang="el-GR" smtClean="0"/>
              <a:pPr/>
              <a:t>9</a:t>
            </a:fld>
            <a:endParaRPr lang="el-G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lvl1pPr>
              <a:defRPr/>
            </a:lvl1pPr>
          </a:lstStyle>
          <a:p>
            <a:pPr>
              <a:defRPr/>
            </a:pPr>
            <a:r>
              <a:rPr lang="el-GR"/>
              <a:t>ΕΦΕΠΑΕ - </a:t>
            </a:r>
          </a:p>
        </p:txBody>
      </p:sp>
      <p:sp>
        <p:nvSpPr>
          <p:cNvPr id="5" name="4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pPr>
              <a:defRPr/>
            </a:pPr>
            <a:r>
              <a:rPr lang="el-GR"/>
              <a:t>ΕΦΕΠΑΕ - </a:t>
            </a:r>
          </a:p>
        </p:txBody>
      </p:sp>
      <p:sp>
        <p:nvSpPr>
          <p:cNvPr id="5" name="4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188913"/>
            <a:ext cx="2057400" cy="5976937"/>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188913"/>
            <a:ext cx="6019800" cy="5976937"/>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pPr>
              <a:defRPr/>
            </a:pPr>
            <a:r>
              <a:rPr lang="el-GR"/>
              <a:t>ΕΦΕΠΑΕ - </a:t>
            </a:r>
          </a:p>
        </p:txBody>
      </p:sp>
      <p:sp>
        <p:nvSpPr>
          <p:cNvPr id="5" name="4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68313" y="188913"/>
            <a:ext cx="8207375" cy="954087"/>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457200" y="1600200"/>
            <a:ext cx="4038600" cy="45656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656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lvl1pPr>
              <a:defRPr/>
            </a:lvl1pPr>
          </a:lstStyle>
          <a:p>
            <a:pPr>
              <a:defRPr/>
            </a:pPr>
            <a:r>
              <a:rPr lang="el-GR"/>
              <a:t>ΕΦΕΠΑΕ - </a:t>
            </a:r>
          </a:p>
        </p:txBody>
      </p:sp>
      <p:sp>
        <p:nvSpPr>
          <p:cNvPr id="6" name="5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reserve="1">
  <p:cSld name="Τίτλος και Πίνακ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468313" y="188913"/>
            <a:ext cx="8207375" cy="954087"/>
          </a:xfrm>
        </p:spPr>
        <p:txBody>
          <a:bodyPr/>
          <a:lstStyle/>
          <a:p>
            <a:r>
              <a:rPr lang="el-GR" smtClean="0"/>
              <a:t>Kλικ για επεξεργασία του τίτλου</a:t>
            </a:r>
            <a:endParaRPr lang="el-GR"/>
          </a:p>
        </p:txBody>
      </p:sp>
      <p:sp>
        <p:nvSpPr>
          <p:cNvPr id="3" name="2 - Θέση πίνακα"/>
          <p:cNvSpPr>
            <a:spLocks noGrp="1"/>
          </p:cNvSpPr>
          <p:nvPr>
            <p:ph type="tbl" idx="1"/>
          </p:nvPr>
        </p:nvSpPr>
        <p:spPr>
          <a:xfrm>
            <a:off x="457200" y="1600200"/>
            <a:ext cx="8229600" cy="4565650"/>
          </a:xfrm>
        </p:spPr>
        <p:txBody>
          <a:bodyPr/>
          <a:lstStyle/>
          <a:p>
            <a:pPr lvl="0"/>
            <a:endParaRPr lang="el-GR" noProof="0"/>
          </a:p>
        </p:txBody>
      </p:sp>
      <p:sp>
        <p:nvSpPr>
          <p:cNvPr id="4" name="3 - Θέση ημερομηνίας"/>
          <p:cNvSpPr>
            <a:spLocks noGrp="1"/>
          </p:cNvSpPr>
          <p:nvPr>
            <p:ph type="dt" sz="half" idx="10"/>
          </p:nvPr>
        </p:nvSpPr>
        <p:spPr/>
        <p:txBody>
          <a:bodyPr/>
          <a:lstStyle>
            <a:lvl1pPr>
              <a:defRPr/>
            </a:lvl1pPr>
          </a:lstStyle>
          <a:p>
            <a:pPr>
              <a:defRPr/>
            </a:pPr>
            <a:r>
              <a:rPr lang="el-GR"/>
              <a:t>ΕΦΕΠΑΕ - </a:t>
            </a:r>
          </a:p>
        </p:txBody>
      </p:sp>
      <p:sp>
        <p:nvSpPr>
          <p:cNvPr id="5" name="4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pPr>
              <a:defRPr/>
            </a:pPr>
            <a:r>
              <a:rPr lang="el-GR"/>
              <a:t>ΕΦΕΠΑΕ - </a:t>
            </a:r>
          </a:p>
        </p:txBody>
      </p:sp>
      <p:sp>
        <p:nvSpPr>
          <p:cNvPr id="5" name="4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pPr>
              <a:defRPr/>
            </a:pPr>
            <a:r>
              <a:rPr lang="el-GR"/>
              <a:t>ΕΦΕΠΑΕ - </a:t>
            </a:r>
          </a:p>
        </p:txBody>
      </p:sp>
      <p:sp>
        <p:nvSpPr>
          <p:cNvPr id="5" name="4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65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65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lvl1pPr>
              <a:defRPr/>
            </a:lvl1pPr>
          </a:lstStyle>
          <a:p>
            <a:pPr>
              <a:defRPr/>
            </a:pPr>
            <a:r>
              <a:rPr lang="el-GR"/>
              <a:t>ΕΦΕΠΑΕ - </a:t>
            </a:r>
          </a:p>
        </p:txBody>
      </p:sp>
      <p:sp>
        <p:nvSpPr>
          <p:cNvPr id="6" name="5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lvl1pPr>
              <a:defRPr/>
            </a:lvl1pPr>
          </a:lstStyle>
          <a:p>
            <a:pPr>
              <a:defRPr/>
            </a:pPr>
            <a:r>
              <a:rPr lang="el-GR"/>
              <a:t>ΕΦΕΠΑΕ - </a:t>
            </a:r>
          </a:p>
        </p:txBody>
      </p:sp>
      <p:sp>
        <p:nvSpPr>
          <p:cNvPr id="8" name="7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lvl1pPr>
              <a:defRPr/>
            </a:lvl1pPr>
          </a:lstStyle>
          <a:p>
            <a:pPr>
              <a:defRPr/>
            </a:pPr>
            <a:r>
              <a:rPr lang="el-GR"/>
              <a:t>ΕΦΕΠΑΕ - </a:t>
            </a:r>
          </a:p>
        </p:txBody>
      </p:sp>
      <p:sp>
        <p:nvSpPr>
          <p:cNvPr id="4" name="3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lvl1pPr>
              <a:defRPr/>
            </a:lvl1pPr>
          </a:lstStyle>
          <a:p>
            <a:pPr>
              <a:defRPr/>
            </a:pPr>
            <a:r>
              <a:rPr lang="el-GR"/>
              <a:t>ΕΦΕΠΑΕ - </a:t>
            </a:r>
          </a:p>
        </p:txBody>
      </p:sp>
      <p:sp>
        <p:nvSpPr>
          <p:cNvPr id="3" name="2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lvl1pPr>
              <a:defRPr/>
            </a:lvl1pPr>
          </a:lstStyle>
          <a:p>
            <a:pPr>
              <a:defRPr/>
            </a:pPr>
            <a:r>
              <a:rPr lang="el-GR"/>
              <a:t>ΕΦΕΠΑΕ - </a:t>
            </a:r>
          </a:p>
        </p:txBody>
      </p:sp>
      <p:sp>
        <p:nvSpPr>
          <p:cNvPr id="6" name="5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lvl1pPr>
              <a:defRPr/>
            </a:lvl1pPr>
          </a:lstStyle>
          <a:p>
            <a:pPr>
              <a:defRPr/>
            </a:pPr>
            <a:r>
              <a:rPr lang="el-GR"/>
              <a:t>ΕΦΕΠΑΕ - </a:t>
            </a:r>
          </a:p>
        </p:txBody>
      </p:sp>
      <p:sp>
        <p:nvSpPr>
          <p:cNvPr id="6" name="5 - Θέση υποσέλιδου"/>
          <p:cNvSpPr>
            <a:spLocks noGrp="1"/>
          </p:cNvSpPr>
          <p:nvPr>
            <p:ph type="ftr" sz="quarter" idx="11"/>
          </p:nvPr>
        </p:nvSpPr>
        <p:spPr/>
        <p:txBody>
          <a:bodyPr/>
          <a:lstStyle>
            <a:lvl1pPr>
              <a:defRPr/>
            </a:lvl1pPr>
          </a:lstStyle>
          <a:p>
            <a:pPr>
              <a:defRPr/>
            </a:pPr>
            <a:r>
              <a:rPr lang="el-GR"/>
              <a:t>ΣΕΠΤΕΜΒΙΟΣ 2014</a:t>
            </a:r>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alphaModFix amt="71000"/>
            <a:lum/>
          </a:blip>
          <a:srcRect/>
          <a:stretch>
            <a:fillRect t="-20000" b="-20000"/>
          </a:stretch>
        </a:blipFill>
        <a:effectLst/>
      </p:bgPr>
    </p:bg>
    <p:spTree>
      <p:nvGrpSpPr>
        <p:cNvPr id="1" name=""/>
        <p:cNvGrpSpPr/>
        <p:nvPr/>
      </p:nvGrpSpPr>
      <p:grpSpPr>
        <a:xfrm>
          <a:off x="0" y="0"/>
          <a:ext cx="0" cy="0"/>
          <a:chOff x="0" y="0"/>
          <a:chExt cx="0" cy="0"/>
        </a:xfrm>
      </p:grpSpPr>
      <p:pic>
        <p:nvPicPr>
          <p:cNvPr id="2050" name="Picture 7" descr="ppt"/>
          <p:cNvPicPr>
            <a:picLocks noChangeAspect="1" noChangeArrowheads="1"/>
          </p:cNvPicPr>
          <p:nvPr userDrawn="1"/>
        </p:nvPicPr>
        <p:blipFill>
          <a:blip r:embed="rId16" cstate="print">
            <a:lum bright="24000"/>
          </a:blip>
          <a:srcRect/>
          <a:stretch>
            <a:fillRect/>
          </a:stretch>
        </p:blipFill>
        <p:spPr bwMode="auto">
          <a:xfrm>
            <a:off x="0" y="0"/>
            <a:ext cx="9144000" cy="6858000"/>
          </a:xfrm>
          <a:prstGeom prst="rect">
            <a:avLst/>
          </a:prstGeom>
          <a:noFill/>
          <a:ln w="9525">
            <a:noFill/>
            <a:miter lim="800000"/>
            <a:headEnd/>
            <a:tailEnd/>
          </a:ln>
        </p:spPr>
      </p:pic>
      <p:sp>
        <p:nvSpPr>
          <p:cNvPr id="2051" name="Rectangle 2"/>
          <p:cNvSpPr>
            <a:spLocks noGrp="1" noChangeArrowheads="1"/>
          </p:cNvSpPr>
          <p:nvPr>
            <p:ph type="title"/>
          </p:nvPr>
        </p:nvSpPr>
        <p:spPr bwMode="auto">
          <a:xfrm>
            <a:off x="468313" y="188913"/>
            <a:ext cx="8207375" cy="954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Click to edit Master title style</a:t>
            </a:r>
          </a:p>
        </p:txBody>
      </p:sp>
      <p:sp>
        <p:nvSpPr>
          <p:cNvPr id="2052" name="Rectangle 3"/>
          <p:cNvSpPr>
            <a:spLocks noGrp="1" noChangeArrowheads="1"/>
          </p:cNvSpPr>
          <p:nvPr>
            <p:ph type="body" idx="1"/>
          </p:nvPr>
        </p:nvSpPr>
        <p:spPr bwMode="auto">
          <a:xfrm>
            <a:off x="457200" y="1600200"/>
            <a:ext cx="8229600" cy="4565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p>
        </p:txBody>
      </p:sp>
      <p:sp>
        <p:nvSpPr>
          <p:cNvPr id="1036" name="Rectangle 12"/>
          <p:cNvSpPr>
            <a:spLocks noGrp="1" noChangeArrowheads="1"/>
          </p:cNvSpPr>
          <p:nvPr>
            <p:ph type="dt" sz="half" idx="2"/>
          </p:nvPr>
        </p:nvSpPr>
        <p:spPr bwMode="auto">
          <a:xfrm>
            <a:off x="468313" y="6308725"/>
            <a:ext cx="3671887" cy="360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CC3300"/>
                </a:solidFill>
              </a:defRPr>
            </a:lvl1pPr>
          </a:lstStyle>
          <a:p>
            <a:pPr>
              <a:defRPr/>
            </a:pPr>
            <a:r>
              <a:rPr lang="el-GR"/>
              <a:t>ΕΦΕΠΑΕ - </a:t>
            </a:r>
          </a:p>
        </p:txBody>
      </p:sp>
      <p:sp>
        <p:nvSpPr>
          <p:cNvPr id="1037" name="Rectangle 13"/>
          <p:cNvSpPr>
            <a:spLocks noGrp="1" noChangeArrowheads="1"/>
          </p:cNvSpPr>
          <p:nvPr>
            <p:ph type="ftr" sz="quarter" idx="3"/>
          </p:nvPr>
        </p:nvSpPr>
        <p:spPr bwMode="auto">
          <a:xfrm>
            <a:off x="7164388" y="6308725"/>
            <a:ext cx="1522412" cy="360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CC3300"/>
                </a:solidFill>
              </a:defRPr>
            </a:lvl1pPr>
          </a:lstStyle>
          <a:p>
            <a:pPr>
              <a:defRPr/>
            </a:pPr>
            <a:r>
              <a:rPr lang="el-GR"/>
              <a:t>ΣΕΠΤΕΜΒΙΟΣ 2014</a:t>
            </a:r>
          </a:p>
        </p:txBody>
      </p:sp>
    </p:spTree>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Lst>
  <p:transition spd="slow">
    <p:wedge/>
  </p:transition>
  <p:hf hdr="0" dt="0"/>
  <p:txStyles>
    <p:titleStyle>
      <a:lvl1pPr algn="ctr" rtl="0" eaLnBrk="0" fontAlgn="base" hangingPunct="0">
        <a:spcBef>
          <a:spcPct val="0"/>
        </a:spcBef>
        <a:spcAft>
          <a:spcPct val="0"/>
        </a:spcAft>
        <a:defRPr sz="3600">
          <a:solidFill>
            <a:srgbClr val="CC3300"/>
          </a:solidFill>
          <a:latin typeface="+mj-lt"/>
          <a:ea typeface="+mj-ea"/>
          <a:cs typeface="+mj-cs"/>
        </a:defRPr>
      </a:lvl1pPr>
      <a:lvl2pPr algn="ctr" rtl="0" eaLnBrk="0" fontAlgn="base" hangingPunct="0">
        <a:spcBef>
          <a:spcPct val="0"/>
        </a:spcBef>
        <a:spcAft>
          <a:spcPct val="0"/>
        </a:spcAft>
        <a:defRPr sz="3600">
          <a:solidFill>
            <a:srgbClr val="CC3300"/>
          </a:solidFill>
          <a:latin typeface="Arial" charset="0"/>
        </a:defRPr>
      </a:lvl2pPr>
      <a:lvl3pPr algn="ctr" rtl="0" eaLnBrk="0" fontAlgn="base" hangingPunct="0">
        <a:spcBef>
          <a:spcPct val="0"/>
        </a:spcBef>
        <a:spcAft>
          <a:spcPct val="0"/>
        </a:spcAft>
        <a:defRPr sz="3600">
          <a:solidFill>
            <a:srgbClr val="CC3300"/>
          </a:solidFill>
          <a:latin typeface="Arial" charset="0"/>
        </a:defRPr>
      </a:lvl3pPr>
      <a:lvl4pPr algn="ctr" rtl="0" eaLnBrk="0" fontAlgn="base" hangingPunct="0">
        <a:spcBef>
          <a:spcPct val="0"/>
        </a:spcBef>
        <a:spcAft>
          <a:spcPct val="0"/>
        </a:spcAft>
        <a:defRPr sz="3600">
          <a:solidFill>
            <a:srgbClr val="CC3300"/>
          </a:solidFill>
          <a:latin typeface="Arial" charset="0"/>
        </a:defRPr>
      </a:lvl4pPr>
      <a:lvl5pPr algn="ctr" rtl="0" eaLnBrk="0" fontAlgn="base" hangingPunct="0">
        <a:spcBef>
          <a:spcPct val="0"/>
        </a:spcBef>
        <a:spcAft>
          <a:spcPct val="0"/>
        </a:spcAft>
        <a:defRPr sz="3600">
          <a:solidFill>
            <a:srgbClr val="CC3300"/>
          </a:solidFill>
          <a:latin typeface="Arial" charset="0"/>
        </a:defRPr>
      </a:lvl5pPr>
      <a:lvl6pPr marL="457200" algn="ctr" rtl="0" fontAlgn="base">
        <a:spcBef>
          <a:spcPct val="0"/>
        </a:spcBef>
        <a:spcAft>
          <a:spcPct val="0"/>
        </a:spcAft>
        <a:defRPr sz="3600">
          <a:solidFill>
            <a:srgbClr val="CC3300"/>
          </a:solidFill>
          <a:latin typeface="Arial" charset="0"/>
        </a:defRPr>
      </a:lvl6pPr>
      <a:lvl7pPr marL="914400" algn="ctr" rtl="0" fontAlgn="base">
        <a:spcBef>
          <a:spcPct val="0"/>
        </a:spcBef>
        <a:spcAft>
          <a:spcPct val="0"/>
        </a:spcAft>
        <a:defRPr sz="3600">
          <a:solidFill>
            <a:srgbClr val="CC3300"/>
          </a:solidFill>
          <a:latin typeface="Arial" charset="0"/>
        </a:defRPr>
      </a:lvl7pPr>
      <a:lvl8pPr marL="1371600" algn="ctr" rtl="0" fontAlgn="base">
        <a:spcBef>
          <a:spcPct val="0"/>
        </a:spcBef>
        <a:spcAft>
          <a:spcPct val="0"/>
        </a:spcAft>
        <a:defRPr sz="3600">
          <a:solidFill>
            <a:srgbClr val="CC3300"/>
          </a:solidFill>
          <a:latin typeface="Arial" charset="0"/>
        </a:defRPr>
      </a:lvl8pPr>
      <a:lvl9pPr marL="1828800" algn="ctr" rtl="0" fontAlgn="base">
        <a:spcBef>
          <a:spcPct val="0"/>
        </a:spcBef>
        <a:spcAft>
          <a:spcPct val="0"/>
        </a:spcAft>
        <a:defRPr sz="3600">
          <a:solidFill>
            <a:srgbClr val="CC3300"/>
          </a:solidFill>
          <a:latin typeface="Arial" charset="0"/>
        </a:defRPr>
      </a:lvl9pPr>
    </p:titleStyle>
    <p:bodyStyle>
      <a:lvl1pPr marL="342900" indent="-342900" algn="l" rtl="0" eaLnBrk="0" fontAlgn="base" hangingPunct="0">
        <a:spcBef>
          <a:spcPct val="20000"/>
        </a:spcBef>
        <a:spcAft>
          <a:spcPct val="0"/>
        </a:spcAft>
        <a:buClr>
          <a:srgbClr val="CC3300"/>
        </a:buClr>
        <a:buChar char="•"/>
        <a:defRPr sz="3200">
          <a:solidFill>
            <a:srgbClr val="333399"/>
          </a:solidFill>
          <a:latin typeface="+mn-lt"/>
          <a:ea typeface="+mn-ea"/>
          <a:cs typeface="+mn-cs"/>
        </a:defRPr>
      </a:lvl1pPr>
      <a:lvl2pPr marL="742950" indent="-285750" algn="l" rtl="0" eaLnBrk="0" fontAlgn="base" hangingPunct="0">
        <a:spcBef>
          <a:spcPct val="20000"/>
        </a:spcBef>
        <a:spcAft>
          <a:spcPct val="0"/>
        </a:spcAft>
        <a:buClr>
          <a:srgbClr val="CC3300"/>
        </a:buClr>
        <a:buChar char="–"/>
        <a:defRPr sz="2800">
          <a:solidFill>
            <a:srgbClr val="333399"/>
          </a:solidFill>
          <a:latin typeface="+mn-lt"/>
        </a:defRPr>
      </a:lvl2pPr>
      <a:lvl3pPr marL="1143000" indent="-228600" algn="l" rtl="0" eaLnBrk="0" fontAlgn="base" hangingPunct="0">
        <a:spcBef>
          <a:spcPct val="20000"/>
        </a:spcBef>
        <a:spcAft>
          <a:spcPct val="0"/>
        </a:spcAft>
        <a:buClr>
          <a:srgbClr val="CC3300"/>
        </a:buClr>
        <a:buChar char="•"/>
        <a:defRPr sz="2400">
          <a:solidFill>
            <a:srgbClr val="333399"/>
          </a:solidFill>
          <a:latin typeface="+mn-lt"/>
        </a:defRPr>
      </a:lvl3pPr>
      <a:lvl4pPr marL="1600200" indent="-228600" algn="l" rtl="0" eaLnBrk="0" fontAlgn="base" hangingPunct="0">
        <a:spcBef>
          <a:spcPct val="20000"/>
        </a:spcBef>
        <a:spcAft>
          <a:spcPct val="0"/>
        </a:spcAft>
        <a:buClr>
          <a:srgbClr val="CC3300"/>
        </a:buClr>
        <a:buChar char="–"/>
        <a:defRPr sz="2000">
          <a:solidFill>
            <a:srgbClr val="333399"/>
          </a:solidFill>
          <a:latin typeface="+mn-lt"/>
        </a:defRPr>
      </a:lvl4pPr>
      <a:lvl5pPr marL="2057400" indent="-228600" algn="l" rtl="0" eaLnBrk="0" fontAlgn="base" hangingPunct="0">
        <a:spcBef>
          <a:spcPct val="20000"/>
        </a:spcBef>
        <a:spcAft>
          <a:spcPct val="0"/>
        </a:spcAft>
        <a:buClr>
          <a:srgbClr val="CC3300"/>
        </a:buClr>
        <a:buChar char="»"/>
        <a:defRPr sz="2000">
          <a:solidFill>
            <a:srgbClr val="333399"/>
          </a:solidFill>
          <a:latin typeface="+mn-lt"/>
        </a:defRPr>
      </a:lvl5pPr>
      <a:lvl6pPr marL="2514600" indent="-228600" algn="l" rtl="0" fontAlgn="base">
        <a:spcBef>
          <a:spcPct val="20000"/>
        </a:spcBef>
        <a:spcAft>
          <a:spcPct val="0"/>
        </a:spcAft>
        <a:buClr>
          <a:srgbClr val="CC3300"/>
        </a:buClr>
        <a:buChar char="»"/>
        <a:defRPr sz="2000">
          <a:solidFill>
            <a:srgbClr val="333399"/>
          </a:solidFill>
          <a:latin typeface="+mn-lt"/>
        </a:defRPr>
      </a:lvl6pPr>
      <a:lvl7pPr marL="2971800" indent="-228600" algn="l" rtl="0" fontAlgn="base">
        <a:spcBef>
          <a:spcPct val="20000"/>
        </a:spcBef>
        <a:spcAft>
          <a:spcPct val="0"/>
        </a:spcAft>
        <a:buClr>
          <a:srgbClr val="CC3300"/>
        </a:buClr>
        <a:buChar char="»"/>
        <a:defRPr sz="2000">
          <a:solidFill>
            <a:srgbClr val="333399"/>
          </a:solidFill>
          <a:latin typeface="+mn-lt"/>
        </a:defRPr>
      </a:lvl7pPr>
      <a:lvl8pPr marL="3429000" indent="-228600" algn="l" rtl="0" fontAlgn="base">
        <a:spcBef>
          <a:spcPct val="20000"/>
        </a:spcBef>
        <a:spcAft>
          <a:spcPct val="0"/>
        </a:spcAft>
        <a:buClr>
          <a:srgbClr val="CC3300"/>
        </a:buClr>
        <a:buChar char="»"/>
        <a:defRPr sz="2000">
          <a:solidFill>
            <a:srgbClr val="333399"/>
          </a:solidFill>
          <a:latin typeface="+mn-lt"/>
        </a:defRPr>
      </a:lvl8pPr>
      <a:lvl9pPr marL="3886200" indent="-228600" algn="l" rtl="0" fontAlgn="base">
        <a:spcBef>
          <a:spcPct val="20000"/>
        </a:spcBef>
        <a:spcAft>
          <a:spcPct val="0"/>
        </a:spcAft>
        <a:buClr>
          <a:srgbClr val="CC3300"/>
        </a:buClr>
        <a:buChar char="»"/>
        <a:defRPr sz="2000">
          <a:solidFill>
            <a:srgbClr val="333399"/>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diagramData" Target="../diagrams/data4.xml"/><Relationship Id="rId7"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diagramData" Target="../diagrams/data5.xml"/><Relationship Id="rId7"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2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31.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2.xml"/></Relationships>
</file>

<file path=ppt/slides/_rels/slide32.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4.xml"/></Relationships>
</file>

<file path=ppt/slides/_rels/slide33.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chart" Target="../charts/chart27.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chart" Target="../charts/chart29.xml"/><Relationship Id="rId4" Type="http://schemas.openxmlformats.org/officeDocument/2006/relationships/chart" Target="../charts/chart28.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Microsoft_Office_Excel_97-2003_Worksheet3.xls"/><Relationship Id="rId13" Type="http://schemas.openxmlformats.org/officeDocument/2006/relationships/oleObject" Target="../embeddings/Microsoft_Office_Excel_97-2003_Worksheet8.xls"/><Relationship Id="rId18" Type="http://schemas.openxmlformats.org/officeDocument/2006/relationships/oleObject" Target="../embeddings/Microsoft_Office_Excel_97-2003_Worksheet13.xls"/><Relationship Id="rId3" Type="http://schemas.openxmlformats.org/officeDocument/2006/relationships/notesSlide" Target="../notesSlides/notesSlide6.xml"/><Relationship Id="rId7" Type="http://schemas.openxmlformats.org/officeDocument/2006/relationships/oleObject" Target="../embeddings/Microsoft_Office_Excel_97-2003_Worksheet2.xls"/><Relationship Id="rId12" Type="http://schemas.openxmlformats.org/officeDocument/2006/relationships/oleObject" Target="../embeddings/Microsoft_Office_Excel_97-2003_Worksheet7.xls"/><Relationship Id="rId17" Type="http://schemas.openxmlformats.org/officeDocument/2006/relationships/oleObject" Target="../embeddings/Microsoft_Office_Excel_97-2003_Worksheet12.xls"/><Relationship Id="rId2" Type="http://schemas.openxmlformats.org/officeDocument/2006/relationships/slideLayout" Target="../slideLayouts/slideLayout2.xml"/><Relationship Id="rId16" Type="http://schemas.openxmlformats.org/officeDocument/2006/relationships/oleObject" Target="../embeddings/Microsoft_Office_Excel_97-2003_Worksheet11.xls"/><Relationship Id="rId1" Type="http://schemas.openxmlformats.org/officeDocument/2006/relationships/vmlDrawing" Target="../drawings/vmlDrawing1.vml"/><Relationship Id="rId6" Type="http://schemas.openxmlformats.org/officeDocument/2006/relationships/oleObject" Target="../embeddings/Microsoft_Office_Excel_97-2003_Worksheet1.xls"/><Relationship Id="rId11" Type="http://schemas.openxmlformats.org/officeDocument/2006/relationships/oleObject" Target="../embeddings/Microsoft_Office_Excel_97-2003_Worksheet6.xls"/><Relationship Id="rId5" Type="http://schemas.openxmlformats.org/officeDocument/2006/relationships/image" Target="../media/image4.png"/><Relationship Id="rId15" Type="http://schemas.openxmlformats.org/officeDocument/2006/relationships/oleObject" Target="../embeddings/Microsoft_Office_Excel_97-2003_Worksheet10.xls"/><Relationship Id="rId10" Type="http://schemas.openxmlformats.org/officeDocument/2006/relationships/oleObject" Target="../embeddings/Microsoft_Office_Excel_97-2003_Worksheet5.xls"/><Relationship Id="rId4" Type="http://schemas.openxmlformats.org/officeDocument/2006/relationships/image" Target="../media/image17.png"/><Relationship Id="rId9" Type="http://schemas.openxmlformats.org/officeDocument/2006/relationships/oleObject" Target="../embeddings/Microsoft_Office_Excel_97-2003_Worksheet4.xls"/><Relationship Id="rId14" Type="http://schemas.openxmlformats.org/officeDocument/2006/relationships/oleObject" Target="../embeddings/Microsoft_Office_Excel_97-2003_Worksheet9.xls"/></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alphaModFix amt="71000"/>
            <a:lum/>
          </a:blip>
          <a:srcRect/>
          <a:stretch>
            <a:fillRect l="-6000" r="-6000"/>
          </a:stretch>
        </a:blipFill>
        <a:effectLst/>
      </p:bgPr>
    </p:bg>
    <p:spTree>
      <p:nvGrpSpPr>
        <p:cNvPr id="1" name=""/>
        <p:cNvGrpSpPr/>
        <p:nvPr/>
      </p:nvGrpSpPr>
      <p:grpSpPr>
        <a:xfrm>
          <a:off x="0" y="0"/>
          <a:ext cx="0" cy="0"/>
          <a:chOff x="0" y="0"/>
          <a:chExt cx="0" cy="0"/>
        </a:xfrm>
      </p:grpSpPr>
      <p:sp>
        <p:nvSpPr>
          <p:cNvPr id="16386" name="Rectangle 4"/>
          <p:cNvSpPr>
            <a:spLocks noGrp="1" noChangeArrowheads="1"/>
          </p:cNvSpPr>
          <p:nvPr>
            <p:ph type="ctrTitle"/>
          </p:nvPr>
        </p:nvSpPr>
        <p:spPr>
          <a:xfrm>
            <a:off x="857250" y="1000125"/>
            <a:ext cx="7924800" cy="3097213"/>
          </a:xfrm>
        </p:spPr>
        <p:txBody>
          <a:bodyPr/>
          <a:lstStyle/>
          <a:p>
            <a:pPr eaLnBrk="1" hangingPunct="1"/>
            <a:r>
              <a:rPr lang="en-US" sz="2800" b="1" smtClean="0">
                <a:solidFill>
                  <a:srgbClr val="FF0000"/>
                </a:solidFill>
              </a:rPr>
              <a:t/>
            </a:r>
            <a:br>
              <a:rPr lang="en-US" sz="2800" b="1" smtClean="0">
                <a:solidFill>
                  <a:srgbClr val="FF0000"/>
                </a:solidFill>
              </a:rPr>
            </a:br>
            <a:r>
              <a:rPr lang="el-GR" sz="2800" b="1" smtClean="0">
                <a:solidFill>
                  <a:srgbClr val="FF0000"/>
                </a:solidFill>
              </a:rPr>
              <a:t>ΕΡΕΥΝΑ ΙΚΑΝΟΠΟΙΗΣΗΣ ΔΙΚΑΙΟΥΧΩΝ ΣΕ ΔΡΑΣΕΙΣ ΕΣΠΑ</a:t>
            </a:r>
          </a:p>
        </p:txBody>
      </p:sp>
      <p:sp>
        <p:nvSpPr>
          <p:cNvPr id="16387" name="Rectangle 5"/>
          <p:cNvSpPr>
            <a:spLocks noGrp="1" noChangeArrowheads="1"/>
          </p:cNvSpPr>
          <p:nvPr>
            <p:ph type="subTitle" idx="1"/>
          </p:nvPr>
        </p:nvSpPr>
        <p:spPr>
          <a:xfrm>
            <a:off x="1042988" y="3786188"/>
            <a:ext cx="7258050" cy="2211387"/>
          </a:xfrm>
        </p:spPr>
        <p:txBody>
          <a:bodyPr/>
          <a:lstStyle/>
          <a:p>
            <a:pPr eaLnBrk="1" hangingPunct="1">
              <a:lnSpc>
                <a:spcPct val="80000"/>
              </a:lnSpc>
            </a:pPr>
            <a:endParaRPr lang="el-GR" sz="1800" b="1" i="1" smtClean="0">
              <a:solidFill>
                <a:srgbClr val="CC3300"/>
              </a:solidFill>
              <a:latin typeface="Tahoma" pitchFamily="34" charset="0"/>
            </a:endParaRPr>
          </a:p>
          <a:p>
            <a:pPr eaLnBrk="1" hangingPunct="1">
              <a:lnSpc>
                <a:spcPct val="80000"/>
              </a:lnSpc>
            </a:pPr>
            <a:endParaRPr lang="el-GR" sz="1800" b="1" i="1" smtClean="0">
              <a:solidFill>
                <a:srgbClr val="CC3300"/>
              </a:solidFill>
              <a:latin typeface="Tahoma" pitchFamily="34" charset="0"/>
            </a:endParaRPr>
          </a:p>
          <a:p>
            <a:pPr eaLnBrk="1" hangingPunct="1">
              <a:lnSpc>
                <a:spcPct val="80000"/>
              </a:lnSpc>
            </a:pPr>
            <a:r>
              <a:rPr lang="el-GR" sz="2000" b="1" smtClean="0">
                <a:solidFill>
                  <a:schemeClr val="tx1"/>
                </a:solidFill>
                <a:latin typeface="Book Antiqua" pitchFamily="18" charset="0"/>
                <a:cs typeface="Tahoma" pitchFamily="34" charset="0"/>
              </a:rPr>
              <a:t>Κώστας Συργιάννης</a:t>
            </a:r>
          </a:p>
          <a:p>
            <a:pPr eaLnBrk="1" hangingPunct="1">
              <a:lnSpc>
                <a:spcPct val="80000"/>
              </a:lnSpc>
            </a:pPr>
            <a:r>
              <a:rPr lang="el-GR" sz="2000" b="1" smtClean="0">
                <a:solidFill>
                  <a:schemeClr val="tx1"/>
                </a:solidFill>
                <a:latin typeface="Book Antiqua" pitchFamily="18" charset="0"/>
                <a:cs typeface="Tahoma" pitchFamily="34" charset="0"/>
              </a:rPr>
              <a:t>Θωμάς Νιαβής</a:t>
            </a:r>
          </a:p>
          <a:p>
            <a:pPr eaLnBrk="1" hangingPunct="1">
              <a:lnSpc>
                <a:spcPct val="80000"/>
              </a:lnSpc>
            </a:pPr>
            <a:r>
              <a:rPr lang="el-GR" sz="2000" b="1" smtClean="0">
                <a:solidFill>
                  <a:schemeClr val="tx1"/>
                </a:solidFill>
                <a:latin typeface="Book Antiqua" pitchFamily="18" charset="0"/>
              </a:rPr>
              <a:t>    Τμήμα Συντονισμού &amp; Ελέγχου ΕΦΕΠΑΕ</a:t>
            </a:r>
          </a:p>
          <a:p>
            <a:pPr eaLnBrk="1" hangingPunct="1">
              <a:lnSpc>
                <a:spcPct val="80000"/>
              </a:lnSpc>
            </a:pPr>
            <a:endParaRPr lang="el-GR" sz="1600" smtClean="0">
              <a:solidFill>
                <a:schemeClr val="tx1"/>
              </a:solidFill>
              <a:cs typeface="Tahoma" pitchFamily="34" charset="0"/>
            </a:endParaRPr>
          </a:p>
          <a:p>
            <a:pPr algn="l" eaLnBrk="1" hangingPunct="1">
              <a:lnSpc>
                <a:spcPct val="80000"/>
              </a:lnSpc>
            </a:pPr>
            <a:endParaRPr lang="el-GR" sz="1800" b="1" smtClean="0">
              <a:latin typeface="Tahoma" pitchFamily="34" charset="0"/>
            </a:endParaRPr>
          </a:p>
        </p:txBody>
      </p:sp>
      <p:sp>
        <p:nvSpPr>
          <p:cNvPr id="16388" name="Rectangle 7"/>
          <p:cNvSpPr>
            <a:spLocks noChangeArrowheads="1"/>
          </p:cNvSpPr>
          <p:nvPr/>
        </p:nvSpPr>
        <p:spPr bwMode="auto">
          <a:xfrm>
            <a:off x="2771775" y="6237288"/>
            <a:ext cx="3671888" cy="360362"/>
          </a:xfrm>
          <a:prstGeom prst="rect">
            <a:avLst/>
          </a:prstGeom>
          <a:noFill/>
          <a:ln w="9525">
            <a:noFill/>
            <a:miter lim="800000"/>
            <a:headEnd/>
            <a:tailEnd/>
          </a:ln>
        </p:spPr>
        <p:txBody>
          <a:bodyPr/>
          <a:lstStyle/>
          <a:p>
            <a:pPr algn="ctr">
              <a:lnSpc>
                <a:spcPct val="80000"/>
              </a:lnSpc>
              <a:spcBef>
                <a:spcPct val="20000"/>
              </a:spcBef>
              <a:buClr>
                <a:srgbClr val="CC3300"/>
              </a:buClr>
            </a:pPr>
            <a:endParaRPr lang="el-GR" sz="2400">
              <a:solidFill>
                <a:srgbClr val="333399"/>
              </a:solidFill>
              <a:latin typeface="Verdana" pitchFamily="34" charset="0"/>
            </a:endParaRPr>
          </a:p>
          <a:p>
            <a:pPr algn="ctr">
              <a:lnSpc>
                <a:spcPct val="80000"/>
              </a:lnSpc>
              <a:spcBef>
                <a:spcPct val="20000"/>
              </a:spcBef>
              <a:buClr>
                <a:srgbClr val="CC3300"/>
              </a:buClr>
            </a:pPr>
            <a:endParaRPr lang="el-GR" sz="2400">
              <a:solidFill>
                <a:srgbClr val="333399"/>
              </a:solidFill>
              <a:latin typeface="Verdana" pitchFamily="34" charset="0"/>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6" name="Table 3"/>
          <p:cNvGraphicFramePr>
            <a:graphicFrameLocks noGrp="1"/>
          </p:cNvGraphicFramePr>
          <p:nvPr/>
        </p:nvGraphicFramePr>
        <p:xfrm>
          <a:off x="1524000" y="1916113"/>
          <a:ext cx="6096000" cy="2316480"/>
        </p:xfrm>
        <a:graphic>
          <a:graphicData uri="http://schemas.openxmlformats.org/drawingml/2006/table">
            <a:tbl>
              <a:tblPr/>
              <a:tblGrid>
                <a:gridCol w="6096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dirty="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smtClean="0">
                          <a:ln>
                            <a:noFill/>
                          </a:ln>
                          <a:solidFill>
                            <a:schemeClr val="bg1"/>
                          </a:solidFill>
                          <a:effectLst/>
                          <a:latin typeface="Tahoma" pitchFamily="34" charset="0"/>
                        </a:rPr>
                        <a:t>Περιεχόμενα</a:t>
                      </a:r>
                      <a:endParaRPr kumimoji="0" lang="de-DE" sz="1800" b="1" i="0" u="none" strike="noStrike" cap="none" normalizeH="0" baseline="0" dirty="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dirty="0" smtClean="0">
                        <a:ln>
                          <a:noFill/>
                        </a:ln>
                        <a:solidFill>
                          <a:schemeClr val="bg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26593"/>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ahoma" pitchFamily="34" charset="0"/>
                        </a:rPr>
                        <a:t>1.    Ο δικαιούχος</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chemeClr val="bg1"/>
                          </a:solidFill>
                          <a:effectLst/>
                          <a:latin typeface="Tahoma" pitchFamily="34" charset="0"/>
                        </a:rPr>
                        <a:t>2.	</a:t>
                      </a:r>
                      <a:r>
                        <a:rPr kumimoji="0" lang="el-GR" sz="1800" b="1" i="0" u="none" strike="noStrike" cap="none" normalizeH="0" baseline="0" dirty="0" smtClean="0">
                          <a:ln>
                            <a:noFill/>
                          </a:ln>
                          <a:solidFill>
                            <a:schemeClr val="bg1"/>
                          </a:solidFill>
                          <a:effectLst/>
                          <a:latin typeface="Tahoma" pitchFamily="34" charset="0"/>
                        </a:rPr>
                        <a:t>Το έργο του</a:t>
                      </a:r>
                      <a:endParaRPr kumimoji="0" lang="de-DE" sz="1800" b="1" i="0" u="none" strike="noStrike" cap="none" normalizeH="0" baseline="0" dirty="0" smtClean="0">
                        <a:ln>
                          <a:noFill/>
                        </a:ln>
                        <a:solidFill>
                          <a:schemeClr val="bg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Tahoma" pitchFamily="34" charset="0"/>
                        </a:rPr>
                        <a:t>3.	</a:t>
                      </a:r>
                      <a:r>
                        <a:rPr kumimoji="0" lang="el-GR" sz="1800" b="0" i="0" u="none" strike="noStrike" cap="none" normalizeH="0" baseline="0" dirty="0" smtClean="0">
                          <a:ln>
                            <a:noFill/>
                          </a:ln>
                          <a:solidFill>
                            <a:schemeClr val="tx1"/>
                          </a:solidFill>
                          <a:effectLst/>
                          <a:latin typeface="Tahoma" pitchFamily="34" charset="0"/>
                        </a:rPr>
                        <a:t>Η εμπειρία του</a:t>
                      </a:r>
                      <a:endParaRPr kumimoji="0" lang="de-DE" sz="1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25603"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9" name="Text Box 1028"/>
          <p:cNvSpPr txBox="1">
            <a:spLocks noChangeArrowheads="1"/>
          </p:cNvSpPr>
          <p:nvPr/>
        </p:nvSpPr>
        <p:spPr bwMode="auto">
          <a:xfrm>
            <a:off x="0" y="1196975"/>
            <a:ext cx="9128125" cy="922338"/>
          </a:xfrm>
          <a:prstGeom prst="rect">
            <a:avLst/>
          </a:prstGeom>
          <a:noFill/>
          <a:ln w="9525">
            <a:noFill/>
            <a:miter lim="800000"/>
            <a:headEnd/>
            <a:tailEnd/>
          </a:ln>
        </p:spPr>
        <p:txBody>
          <a:bodyPr>
            <a:spAutoFit/>
          </a:bodyPr>
          <a:lstStyle/>
          <a:p>
            <a:r>
              <a:rPr lang="el-GR" sz="2000" b="1">
                <a:solidFill>
                  <a:srgbClr val="333399"/>
                </a:solidFill>
              </a:rPr>
              <a:t>Πώς ενημερωθήκατε αρχικά για το συγκεκριμένο πρόγραμμα και την δυνατότητα επιχορήγησης του επενδυτικού σχεδίου που υποβάλλατε</a:t>
            </a:r>
            <a:r>
              <a:rPr lang="en-US" sz="2000" b="1">
                <a:solidFill>
                  <a:srgbClr val="333399"/>
                </a:solidFill>
              </a:rPr>
              <a:t>;</a:t>
            </a:r>
            <a:endParaRPr lang="el-GR" sz="2000" b="1">
              <a:solidFill>
                <a:srgbClr val="333399"/>
              </a:solidFill>
            </a:endParaRPr>
          </a:p>
          <a:p>
            <a:endParaRPr lang="el-GR" sz="1400" b="1">
              <a:solidFill>
                <a:srgbClr val="333399"/>
              </a:solidFill>
            </a:endParaRPr>
          </a:p>
        </p:txBody>
      </p:sp>
      <p:graphicFrame>
        <p:nvGraphicFramePr>
          <p:cNvPr id="10" name="9 - Γράφημα"/>
          <p:cNvGraphicFramePr>
            <a:graphicFrameLocks/>
          </p:cNvGraphicFramePr>
          <p:nvPr/>
        </p:nvGraphicFramePr>
        <p:xfrm>
          <a:off x="26988" y="1624013"/>
          <a:ext cx="8937500" cy="524827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0"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26627"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13" name="Text Box 1028"/>
          <p:cNvSpPr txBox="1">
            <a:spLocks noChangeArrowheads="1"/>
          </p:cNvSpPr>
          <p:nvPr/>
        </p:nvSpPr>
        <p:spPr bwMode="auto">
          <a:xfrm>
            <a:off x="0" y="1209675"/>
            <a:ext cx="9128125" cy="923925"/>
          </a:xfrm>
          <a:prstGeom prst="rect">
            <a:avLst/>
          </a:prstGeom>
          <a:noFill/>
          <a:ln w="9525">
            <a:noFill/>
            <a:miter lim="800000"/>
            <a:headEnd/>
            <a:tailEnd/>
          </a:ln>
        </p:spPr>
        <p:txBody>
          <a:bodyPr>
            <a:spAutoFit/>
          </a:bodyPr>
          <a:lstStyle/>
          <a:p>
            <a:r>
              <a:rPr lang="en-US" sz="2000" b="1">
                <a:solidFill>
                  <a:srgbClr val="333399"/>
                </a:solidFill>
              </a:rPr>
              <a:t>H </a:t>
            </a:r>
            <a:r>
              <a:rPr lang="el-GR" sz="2000" b="1">
                <a:solidFill>
                  <a:srgbClr val="333399"/>
                </a:solidFill>
              </a:rPr>
              <a:t>διαχείριση της υλοποίησης του επενδυτικού σας σχεδίου πραγματοποιείται με την βοήθεια εξωτερικού συμβούλου</a:t>
            </a:r>
            <a:r>
              <a:rPr lang="en-US" sz="2000" b="1">
                <a:solidFill>
                  <a:srgbClr val="333399"/>
                </a:solidFill>
              </a:rPr>
              <a:t>;</a:t>
            </a:r>
            <a:endParaRPr lang="el-GR" sz="2000" b="1">
              <a:solidFill>
                <a:srgbClr val="333399"/>
              </a:solidFill>
            </a:endParaRPr>
          </a:p>
          <a:p>
            <a:endParaRPr lang="el-GR" sz="1400" b="1">
              <a:solidFill>
                <a:srgbClr val="333399"/>
              </a:solidFill>
            </a:endParaRPr>
          </a:p>
        </p:txBody>
      </p:sp>
      <p:graphicFrame>
        <p:nvGraphicFramePr>
          <p:cNvPr id="9" name="8 - Γράφημα"/>
          <p:cNvGraphicFramePr>
            <a:graphicFrameLocks/>
          </p:cNvGraphicFramePr>
          <p:nvPr/>
        </p:nvGraphicFramePr>
        <p:xfrm>
          <a:off x="890588" y="1692275"/>
          <a:ext cx="7620000" cy="499586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27651"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13" name="Text Box 1028"/>
          <p:cNvSpPr txBox="1">
            <a:spLocks noChangeArrowheads="1"/>
          </p:cNvSpPr>
          <p:nvPr/>
        </p:nvSpPr>
        <p:spPr bwMode="auto">
          <a:xfrm>
            <a:off x="0" y="1196975"/>
            <a:ext cx="9128125" cy="922338"/>
          </a:xfrm>
          <a:prstGeom prst="rect">
            <a:avLst/>
          </a:prstGeom>
          <a:noFill/>
          <a:ln w="9525">
            <a:noFill/>
            <a:miter lim="800000"/>
            <a:headEnd/>
            <a:tailEnd/>
          </a:ln>
        </p:spPr>
        <p:txBody>
          <a:bodyPr>
            <a:spAutoFit/>
          </a:bodyPr>
          <a:lstStyle/>
          <a:p>
            <a:r>
              <a:rPr lang="el-GR" sz="2000" b="1">
                <a:solidFill>
                  <a:srgbClr val="333399"/>
                </a:solidFill>
              </a:rPr>
              <a:t>Παρακαλούμε αναφέρετε το στάδιο στο οποίο βρίσκεται το επενδυτικό σας σχέδιο</a:t>
            </a:r>
          </a:p>
          <a:p>
            <a:endParaRPr lang="el-GR" sz="1400" b="1">
              <a:solidFill>
                <a:srgbClr val="333399"/>
              </a:solidFill>
            </a:endParaRPr>
          </a:p>
        </p:txBody>
      </p:sp>
      <p:graphicFrame>
        <p:nvGraphicFramePr>
          <p:cNvPr id="11" name="10 - Γράφημα"/>
          <p:cNvGraphicFramePr>
            <a:graphicFrameLocks/>
          </p:cNvGraphicFramePr>
          <p:nvPr/>
        </p:nvGraphicFramePr>
        <p:xfrm>
          <a:off x="747713" y="1404938"/>
          <a:ext cx="7620000" cy="499586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11"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28675"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9" name="Text Box 1028"/>
          <p:cNvSpPr txBox="1">
            <a:spLocks noChangeArrowheads="1"/>
          </p:cNvSpPr>
          <p:nvPr/>
        </p:nvSpPr>
        <p:spPr bwMode="auto">
          <a:xfrm>
            <a:off x="0" y="1196975"/>
            <a:ext cx="9128125" cy="922338"/>
          </a:xfrm>
          <a:prstGeom prst="rect">
            <a:avLst/>
          </a:prstGeom>
          <a:noFill/>
          <a:ln w="9525">
            <a:noFill/>
            <a:miter lim="800000"/>
            <a:headEnd/>
            <a:tailEnd/>
          </a:ln>
        </p:spPr>
        <p:txBody>
          <a:bodyPr>
            <a:spAutoFit/>
          </a:bodyPr>
          <a:lstStyle/>
          <a:p>
            <a:r>
              <a:rPr lang="el-GR" sz="2000" b="1">
                <a:solidFill>
                  <a:srgbClr val="333399"/>
                </a:solidFill>
              </a:rPr>
              <a:t>Παρακαλούμε αναφέρετε τα αιτήματα τα οποία έχετε υποβάλει κατά την διάρκεια υλοποίησης του επενδυτικού σας σχεδίου</a:t>
            </a:r>
          </a:p>
          <a:p>
            <a:endParaRPr lang="el-GR" sz="1400" b="1">
              <a:solidFill>
                <a:srgbClr val="333399"/>
              </a:solidFill>
            </a:endParaRPr>
          </a:p>
        </p:txBody>
      </p:sp>
      <p:graphicFrame>
        <p:nvGraphicFramePr>
          <p:cNvPr id="10" name="9 - Γράφημα"/>
          <p:cNvGraphicFramePr>
            <a:graphicFrameLocks/>
          </p:cNvGraphicFramePr>
          <p:nvPr/>
        </p:nvGraphicFramePr>
        <p:xfrm>
          <a:off x="-90488" y="1624013"/>
          <a:ext cx="9054976" cy="5253037"/>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0"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29699"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9" name="Text Box 1028"/>
          <p:cNvSpPr txBox="1">
            <a:spLocks noChangeArrowheads="1"/>
          </p:cNvSpPr>
          <p:nvPr/>
        </p:nvSpPr>
        <p:spPr bwMode="auto">
          <a:xfrm>
            <a:off x="-19050" y="1196975"/>
            <a:ext cx="9128125" cy="1230313"/>
          </a:xfrm>
          <a:prstGeom prst="rect">
            <a:avLst/>
          </a:prstGeom>
          <a:noFill/>
          <a:ln w="9525">
            <a:noFill/>
            <a:miter lim="800000"/>
            <a:headEnd/>
            <a:tailEnd/>
          </a:ln>
        </p:spPr>
        <p:txBody>
          <a:bodyPr>
            <a:spAutoFit/>
          </a:bodyPr>
          <a:lstStyle/>
          <a:p>
            <a:r>
              <a:rPr lang="el-GR" sz="2000" b="1">
                <a:solidFill>
                  <a:srgbClr val="333399"/>
                </a:solidFill>
              </a:rPr>
              <a:t>Σε περίπτωση που το επενδυτικό σας σχέδιο βρίσκεται σε στάδιο υλοποίησης, ποιά εκτιμάτε θα είναι η εξέλιξη αυτού από πλευράς υλοποίησης;</a:t>
            </a:r>
          </a:p>
          <a:p>
            <a:endParaRPr lang="el-GR" sz="1400" b="1">
              <a:solidFill>
                <a:srgbClr val="333399"/>
              </a:solidFill>
            </a:endParaRPr>
          </a:p>
        </p:txBody>
      </p:sp>
      <p:graphicFrame>
        <p:nvGraphicFramePr>
          <p:cNvPr id="11" name="10 - Γράφημα"/>
          <p:cNvGraphicFramePr>
            <a:graphicFrameLocks/>
          </p:cNvGraphicFramePr>
          <p:nvPr/>
        </p:nvGraphicFramePr>
        <p:xfrm>
          <a:off x="890588" y="1836738"/>
          <a:ext cx="7620000" cy="499586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1"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30723"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13" name="Text Box 1028"/>
          <p:cNvSpPr txBox="1">
            <a:spLocks noChangeArrowheads="1"/>
          </p:cNvSpPr>
          <p:nvPr/>
        </p:nvSpPr>
        <p:spPr bwMode="auto">
          <a:xfrm>
            <a:off x="0" y="1196975"/>
            <a:ext cx="9128125" cy="922338"/>
          </a:xfrm>
          <a:prstGeom prst="rect">
            <a:avLst/>
          </a:prstGeom>
          <a:noFill/>
          <a:ln w="9525">
            <a:noFill/>
            <a:miter lim="800000"/>
            <a:headEnd/>
            <a:tailEnd/>
          </a:ln>
        </p:spPr>
        <p:txBody>
          <a:bodyPr>
            <a:spAutoFit/>
          </a:bodyPr>
          <a:lstStyle/>
          <a:p>
            <a:r>
              <a:rPr lang="el-GR" sz="2000" b="1">
                <a:solidFill>
                  <a:srgbClr val="333399"/>
                </a:solidFill>
              </a:rPr>
              <a:t>Παρακαλούμε όπως αναφέρετε τους σημαντικότερους λόγους που ενδεχομένως καθυστέρησαν την υλοποίηση του επενδυτικού σας σχεδίου</a:t>
            </a:r>
          </a:p>
          <a:p>
            <a:endParaRPr lang="el-GR" sz="1400" b="1">
              <a:solidFill>
                <a:srgbClr val="333399"/>
              </a:solidFill>
            </a:endParaRPr>
          </a:p>
        </p:txBody>
      </p:sp>
      <p:graphicFrame>
        <p:nvGraphicFramePr>
          <p:cNvPr id="11" name="10 - Γράφημα"/>
          <p:cNvGraphicFramePr>
            <a:graphicFrameLocks/>
          </p:cNvGraphicFramePr>
          <p:nvPr/>
        </p:nvGraphicFramePr>
        <p:xfrm>
          <a:off x="179512" y="1772816"/>
          <a:ext cx="8784976" cy="510423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11"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31747"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9" name="Text Box 1028"/>
          <p:cNvSpPr txBox="1">
            <a:spLocks noChangeArrowheads="1"/>
          </p:cNvSpPr>
          <p:nvPr/>
        </p:nvSpPr>
        <p:spPr bwMode="auto">
          <a:xfrm>
            <a:off x="-19050" y="1196975"/>
            <a:ext cx="9128125" cy="1230313"/>
          </a:xfrm>
          <a:prstGeom prst="rect">
            <a:avLst/>
          </a:prstGeom>
          <a:noFill/>
          <a:ln w="9525">
            <a:noFill/>
            <a:miter lim="800000"/>
            <a:headEnd/>
            <a:tailEnd/>
          </a:ln>
        </p:spPr>
        <p:txBody>
          <a:bodyPr>
            <a:spAutoFit/>
          </a:bodyPr>
          <a:lstStyle/>
          <a:p>
            <a:r>
              <a:rPr lang="el-GR" sz="2000" b="1">
                <a:solidFill>
                  <a:srgbClr val="333399"/>
                </a:solidFill>
              </a:rPr>
              <a:t>Παρακαλούμε όπως αναφέρετε τους σημαντικότερους λόγους που οδήγησαν στην απόφαση σας για την παραίτηση / μη υλοποίηση του επενδυτικού σας σχεδίου </a:t>
            </a:r>
          </a:p>
          <a:p>
            <a:endParaRPr lang="el-GR" sz="1400" b="1">
              <a:solidFill>
                <a:srgbClr val="333399"/>
              </a:solidFill>
            </a:endParaRPr>
          </a:p>
        </p:txBody>
      </p:sp>
      <p:graphicFrame>
        <p:nvGraphicFramePr>
          <p:cNvPr id="6" name="5 - Γράφημα"/>
          <p:cNvGraphicFramePr>
            <a:graphicFrameLocks/>
          </p:cNvGraphicFramePr>
          <p:nvPr/>
        </p:nvGraphicFramePr>
        <p:xfrm>
          <a:off x="98425" y="1908175"/>
          <a:ext cx="8997950" cy="484187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32771"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graphicFrame>
        <p:nvGraphicFramePr>
          <p:cNvPr id="8" name="Table 4"/>
          <p:cNvGraphicFramePr>
            <a:graphicFrameLocks noGrp="1"/>
          </p:cNvGraphicFramePr>
          <p:nvPr/>
        </p:nvGraphicFramePr>
        <p:xfrm>
          <a:off x="-36513" y="836613"/>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13" name="Text Box 1028"/>
          <p:cNvSpPr txBox="1">
            <a:spLocks noChangeArrowheads="1"/>
          </p:cNvSpPr>
          <p:nvPr/>
        </p:nvSpPr>
        <p:spPr bwMode="auto">
          <a:xfrm>
            <a:off x="0" y="1196975"/>
            <a:ext cx="9128125" cy="922338"/>
          </a:xfrm>
          <a:prstGeom prst="rect">
            <a:avLst/>
          </a:prstGeom>
          <a:noFill/>
          <a:ln w="9525">
            <a:noFill/>
            <a:miter lim="800000"/>
            <a:headEnd/>
            <a:tailEnd/>
          </a:ln>
        </p:spPr>
        <p:txBody>
          <a:bodyPr>
            <a:spAutoFit/>
          </a:bodyPr>
          <a:lstStyle/>
          <a:p>
            <a:r>
              <a:rPr lang="el-GR" sz="2000" b="1">
                <a:solidFill>
                  <a:srgbClr val="333399"/>
                </a:solidFill>
              </a:rPr>
              <a:t>Παρακαλούμε όπως αναφέρετε τα οφέλη που αποκομίσατε ή ελπίζετε να αποκομίσετε από την συμμετοχή σας στο πρόγραμμα</a:t>
            </a:r>
          </a:p>
          <a:p>
            <a:endParaRPr lang="el-GR" sz="1400" b="1">
              <a:solidFill>
                <a:srgbClr val="333399"/>
              </a:solidFill>
            </a:endParaRPr>
          </a:p>
        </p:txBody>
      </p:sp>
      <p:graphicFrame>
        <p:nvGraphicFramePr>
          <p:cNvPr id="6" name="5 - Γράφημα"/>
          <p:cNvGraphicFramePr>
            <a:graphicFrameLocks/>
          </p:cNvGraphicFramePr>
          <p:nvPr/>
        </p:nvGraphicFramePr>
        <p:xfrm>
          <a:off x="-23813" y="1785938"/>
          <a:ext cx="9120188" cy="498475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028"/>
          <p:cNvSpPr txBox="1">
            <a:spLocks noChangeArrowheads="1"/>
          </p:cNvSpPr>
          <p:nvPr/>
        </p:nvSpPr>
        <p:spPr bwMode="auto">
          <a:xfrm>
            <a:off x="15875" y="1117600"/>
            <a:ext cx="8659813" cy="400050"/>
          </a:xfrm>
          <a:prstGeom prst="rect">
            <a:avLst/>
          </a:prstGeom>
          <a:noFill/>
          <a:ln w="9525">
            <a:noFill/>
            <a:miter lim="800000"/>
            <a:headEnd/>
            <a:tailEnd/>
          </a:ln>
        </p:spPr>
        <p:txBody>
          <a:bodyPr>
            <a:spAutoFit/>
          </a:bodyPr>
          <a:lstStyle/>
          <a:p>
            <a:r>
              <a:rPr lang="el-GR" sz="2000" b="1">
                <a:solidFill>
                  <a:srgbClr val="333399"/>
                </a:solidFill>
              </a:rPr>
              <a:t>Συμπεράσματα - Σύνοψη</a:t>
            </a:r>
          </a:p>
        </p:txBody>
      </p:sp>
      <p:pic>
        <p:nvPicPr>
          <p:cNvPr id="33795" name="6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17"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19" name="2 - Θέση περιεχομένου"/>
          <p:cNvSpPr>
            <a:spLocks noGrp="1"/>
          </p:cNvSpPr>
          <p:nvPr>
            <p:ph idx="1"/>
          </p:nvPr>
        </p:nvSpPr>
        <p:spPr>
          <a:xfrm>
            <a:off x="457200" y="1455738"/>
            <a:ext cx="8229600" cy="4565650"/>
          </a:xfrm>
        </p:spPr>
        <p:txBody>
          <a:bodyPr/>
          <a:lstStyle/>
          <a:p>
            <a:pPr eaLnBrk="1" hangingPunct="1">
              <a:buFontTx/>
              <a:buNone/>
              <a:defRPr/>
            </a:pPr>
            <a:endParaRPr lang="el-GR" sz="1800" b="1" dirty="0" smtClean="0">
              <a:solidFill>
                <a:schemeClr val="accent2">
                  <a:lumMod val="75000"/>
                </a:schemeClr>
              </a:solidFill>
            </a:endParaRPr>
          </a:p>
          <a:p>
            <a:pPr eaLnBrk="1" hangingPunct="1">
              <a:buFont typeface="Wingdings" pitchFamily="2" charset="2"/>
              <a:buChar char="Ø"/>
              <a:defRPr/>
            </a:pPr>
            <a:r>
              <a:rPr lang="el-GR" sz="1800" b="1" dirty="0" smtClean="0">
                <a:solidFill>
                  <a:srgbClr val="0070C0"/>
                </a:solidFill>
              </a:rPr>
              <a:t>Οι </a:t>
            </a:r>
            <a:r>
              <a:rPr lang="el-GR" sz="1800" b="1" u="sng" dirty="0" smtClean="0">
                <a:solidFill>
                  <a:srgbClr val="0070C0"/>
                </a:solidFill>
              </a:rPr>
              <a:t>παραδοσιακοί τρόποι ενημέρωσης και προσέλκυσης </a:t>
            </a:r>
            <a:r>
              <a:rPr lang="el-GR" sz="1800" b="1" dirty="0" smtClean="0">
                <a:solidFill>
                  <a:srgbClr val="0070C0"/>
                </a:solidFill>
              </a:rPr>
              <a:t>των δικαιούχων (εφημερίδες, περιοδικά, ραδιόφωνο τηλεόραση) ναι μεν υποχρεωτικοί </a:t>
            </a:r>
            <a:r>
              <a:rPr lang="el-GR" sz="1800" b="1" u="sng" dirty="0" smtClean="0">
                <a:solidFill>
                  <a:srgbClr val="0070C0"/>
                </a:solidFill>
              </a:rPr>
              <a:t>αλλά όχι τόσο αποτελεσματικοί</a:t>
            </a:r>
            <a:r>
              <a:rPr lang="el-GR" sz="1800" b="1" dirty="0" smtClean="0">
                <a:solidFill>
                  <a:srgbClr val="0070C0"/>
                </a:solidFill>
              </a:rPr>
              <a:t>. </a:t>
            </a:r>
            <a:r>
              <a:rPr lang="en-US" sz="1800" b="1" dirty="0" smtClean="0">
                <a:solidFill>
                  <a:srgbClr val="0070C0"/>
                </a:solidFill>
              </a:rPr>
              <a:t>(</a:t>
            </a:r>
            <a:r>
              <a:rPr lang="el-GR" sz="1800" b="1" dirty="0" smtClean="0">
                <a:solidFill>
                  <a:srgbClr val="0070C0"/>
                </a:solidFill>
              </a:rPr>
              <a:t>Στροφή σε εταιρίες συμβούλων και στο διαδίκτυο)</a:t>
            </a:r>
          </a:p>
          <a:p>
            <a:pPr eaLnBrk="1" hangingPunct="1">
              <a:buFontTx/>
              <a:buNone/>
              <a:defRPr/>
            </a:pPr>
            <a:endParaRPr lang="el-GR" sz="1800" b="1" dirty="0" smtClean="0">
              <a:solidFill>
                <a:srgbClr val="0070C0"/>
              </a:solidFill>
            </a:endParaRPr>
          </a:p>
          <a:p>
            <a:pPr eaLnBrk="1" hangingPunct="1">
              <a:buFont typeface="Wingdings" pitchFamily="2" charset="2"/>
              <a:buChar char="Ø"/>
              <a:defRPr/>
            </a:pPr>
            <a:r>
              <a:rPr lang="el-GR" sz="1800" b="1" dirty="0" smtClean="0">
                <a:solidFill>
                  <a:srgbClr val="0070C0"/>
                </a:solidFill>
              </a:rPr>
              <a:t>Μόλις </a:t>
            </a:r>
            <a:r>
              <a:rPr lang="el-GR" sz="1800" b="1" u="sng" dirty="0" smtClean="0">
                <a:solidFill>
                  <a:srgbClr val="0070C0"/>
                </a:solidFill>
              </a:rPr>
              <a:t>1 στα </a:t>
            </a:r>
            <a:r>
              <a:rPr lang="en-US" sz="1800" b="1" u="sng" dirty="0" smtClean="0">
                <a:solidFill>
                  <a:srgbClr val="0070C0"/>
                </a:solidFill>
              </a:rPr>
              <a:t>6</a:t>
            </a:r>
            <a:r>
              <a:rPr lang="el-GR" sz="1800" b="1" u="sng" dirty="0" smtClean="0">
                <a:solidFill>
                  <a:srgbClr val="0070C0"/>
                </a:solidFill>
              </a:rPr>
              <a:t> </a:t>
            </a:r>
            <a:r>
              <a:rPr lang="el-GR" sz="1800" b="1" dirty="0" smtClean="0">
                <a:solidFill>
                  <a:srgbClr val="0070C0"/>
                </a:solidFill>
              </a:rPr>
              <a:t>επενδυτικά έργα </a:t>
            </a:r>
            <a:r>
              <a:rPr lang="el-GR" sz="1800" b="1" u="sng" dirty="0" smtClean="0">
                <a:solidFill>
                  <a:srgbClr val="0070C0"/>
                </a:solidFill>
              </a:rPr>
              <a:t>επιλέγει ή καταφέρνει επιτυχώς</a:t>
            </a:r>
            <a:r>
              <a:rPr lang="el-GR" sz="1800" b="1" dirty="0" smtClean="0">
                <a:solidFill>
                  <a:srgbClr val="0070C0"/>
                </a:solidFill>
              </a:rPr>
              <a:t> να αντλήσει ρευστότητα μέσω της τραπεζικής οδού.</a:t>
            </a:r>
          </a:p>
          <a:p>
            <a:pPr eaLnBrk="1" hangingPunct="1">
              <a:buFontTx/>
              <a:buNone/>
              <a:defRPr/>
            </a:pPr>
            <a:endParaRPr lang="el-GR" sz="1800" b="1" dirty="0" smtClean="0">
              <a:solidFill>
                <a:srgbClr val="0070C0"/>
              </a:solidFill>
            </a:endParaRPr>
          </a:p>
          <a:p>
            <a:pPr eaLnBrk="1" hangingPunct="1">
              <a:buFont typeface="Wingdings" pitchFamily="2" charset="2"/>
              <a:buChar char="Ø"/>
              <a:defRPr/>
            </a:pPr>
            <a:r>
              <a:rPr lang="el-GR" sz="1800" b="1" u="sng" dirty="0" smtClean="0">
                <a:solidFill>
                  <a:srgbClr val="0070C0"/>
                </a:solidFill>
              </a:rPr>
              <a:t>1 στα 3 </a:t>
            </a:r>
            <a:r>
              <a:rPr lang="el-GR" sz="1800" b="1" dirty="0" smtClean="0">
                <a:solidFill>
                  <a:srgbClr val="0070C0"/>
                </a:solidFill>
              </a:rPr>
              <a:t>επενδυτικά έργα  </a:t>
            </a:r>
            <a:r>
              <a:rPr lang="el-GR" sz="1800" b="1" u="sng" dirty="0" smtClean="0">
                <a:solidFill>
                  <a:srgbClr val="0070C0"/>
                </a:solidFill>
              </a:rPr>
              <a:t>θα τροποποιηθεί </a:t>
            </a:r>
            <a:r>
              <a:rPr lang="el-GR" sz="1800" b="1" dirty="0" smtClean="0">
                <a:solidFill>
                  <a:srgbClr val="0070C0"/>
                </a:solidFill>
              </a:rPr>
              <a:t>μέχρι την ολοκλήρωση του.</a:t>
            </a:r>
          </a:p>
          <a:p>
            <a:pPr eaLnBrk="1" hangingPunct="1">
              <a:buFontTx/>
              <a:buNone/>
              <a:defRPr/>
            </a:pPr>
            <a:endParaRPr lang="el-GR" sz="1800" b="1" dirty="0" smtClean="0">
              <a:solidFill>
                <a:srgbClr val="0070C0"/>
              </a:solidFill>
            </a:endParaRPr>
          </a:p>
          <a:p>
            <a:pPr eaLnBrk="1" hangingPunct="1">
              <a:buFontTx/>
              <a:buNone/>
              <a:defRPr/>
            </a:pPr>
            <a:endParaRPr lang="el-GR" sz="1800" b="1" dirty="0" smtClean="0">
              <a:solidFill>
                <a:schemeClr val="accent2">
                  <a:lumMod val="75000"/>
                </a:schemeClr>
              </a:solidFill>
            </a:endParaRPr>
          </a:p>
          <a:p>
            <a:pPr eaLnBrk="1" hangingPunct="1">
              <a:buFont typeface="Wingdings" pitchFamily="2" charset="2"/>
              <a:buChar char="Ø"/>
              <a:defRPr/>
            </a:pPr>
            <a:r>
              <a:rPr lang="el-GR" sz="1800" b="1" u="sng" dirty="0" smtClean="0">
                <a:solidFill>
                  <a:srgbClr val="0070C0"/>
                </a:solidFill>
              </a:rPr>
              <a:t>Έλλειψη Ρευστότητας </a:t>
            </a:r>
            <a:r>
              <a:rPr lang="el-GR" sz="1800" b="1" dirty="0" smtClean="0">
                <a:solidFill>
                  <a:srgbClr val="0070C0"/>
                </a:solidFill>
              </a:rPr>
              <a:t>και </a:t>
            </a:r>
            <a:r>
              <a:rPr lang="el-GR" sz="1800" b="1" u="sng" dirty="0" smtClean="0">
                <a:solidFill>
                  <a:srgbClr val="0070C0"/>
                </a:solidFill>
              </a:rPr>
              <a:t>Οικονομική Κρίση </a:t>
            </a:r>
            <a:r>
              <a:rPr lang="el-GR" sz="1800" b="1" dirty="0" smtClean="0">
                <a:solidFill>
                  <a:srgbClr val="0070C0"/>
                </a:solidFill>
              </a:rPr>
              <a:t>τα κύρια προβλήματα των δικαιούχων.  Βασικές αιτίες για την εμφάνιση </a:t>
            </a:r>
            <a:r>
              <a:rPr lang="el-GR" sz="1800" b="1" u="sng" dirty="0" smtClean="0">
                <a:solidFill>
                  <a:srgbClr val="0070C0"/>
                </a:solidFill>
              </a:rPr>
              <a:t>καθυστερήσεων</a:t>
            </a:r>
            <a:r>
              <a:rPr lang="el-GR" sz="1800" b="1" dirty="0" smtClean="0">
                <a:solidFill>
                  <a:srgbClr val="0070C0"/>
                </a:solidFill>
              </a:rPr>
              <a:t> αλλά και μη υλοποίησης (</a:t>
            </a:r>
            <a:r>
              <a:rPr lang="el-GR" sz="1800" b="1" u="sng" dirty="0" smtClean="0">
                <a:solidFill>
                  <a:srgbClr val="0070C0"/>
                </a:solidFill>
              </a:rPr>
              <a:t>παραίτησης</a:t>
            </a:r>
            <a:r>
              <a:rPr lang="el-GR" sz="1800" b="1" dirty="0" smtClean="0">
                <a:solidFill>
                  <a:srgbClr val="0070C0"/>
                </a:solidFill>
              </a:rPr>
              <a:t>).</a:t>
            </a:r>
            <a:r>
              <a:rPr lang="en-US" sz="1800" b="1" dirty="0" smtClean="0">
                <a:solidFill>
                  <a:srgbClr val="0070C0"/>
                </a:solidFill>
              </a:rPr>
              <a:t> </a:t>
            </a:r>
            <a:endParaRPr lang="el-GR" sz="1800" b="1" dirty="0" smtClean="0">
              <a:solidFill>
                <a:srgbClr val="0070C0"/>
              </a:solidFill>
            </a:endParaRPr>
          </a:p>
          <a:p>
            <a:pPr eaLnBrk="1" hangingPunct="1">
              <a:buNone/>
              <a:defRPr/>
            </a:pPr>
            <a:endParaRPr lang="el-GR" sz="1800" b="1" dirty="0" smtClean="0">
              <a:solidFill>
                <a:srgbClr val="0070C0"/>
              </a:solidFill>
            </a:endParaRPr>
          </a:p>
          <a:p>
            <a:pPr eaLnBrk="1" hangingPunct="1">
              <a:buFontTx/>
              <a:buNone/>
              <a:defRPr/>
            </a:pPr>
            <a:endParaRPr lang="el-GR" sz="1800" b="1" dirty="0" smtClean="0">
              <a:solidFill>
                <a:srgbClr val="0070C0"/>
              </a:solidFill>
            </a:endParaRPr>
          </a:p>
          <a:p>
            <a:pPr eaLnBrk="1" hangingPunct="1">
              <a:buFontTx/>
              <a:buNone/>
              <a:defRPr/>
            </a:pPr>
            <a:endParaRPr lang="el-GR" sz="1800" b="1" dirty="0" smtClean="0">
              <a:solidFill>
                <a:srgbClr val="0070C0"/>
              </a:solidFill>
            </a:endParaRPr>
          </a:p>
          <a:p>
            <a:pPr eaLnBrk="1" hangingPunct="1">
              <a:buFontTx/>
              <a:buNone/>
              <a:defRPr/>
            </a:pPr>
            <a:endParaRPr lang="el-GR" sz="1800" b="1" dirty="0" smtClean="0">
              <a:solidFill>
                <a:srgbClr val="0070C0"/>
              </a:solidFill>
            </a:endParaRPr>
          </a:p>
          <a:p>
            <a:pPr eaLnBrk="1" hangingPunct="1">
              <a:buFontTx/>
              <a:buNone/>
              <a:defRPr/>
            </a:pPr>
            <a:endParaRPr lang="el-GR" sz="1800" b="1" dirty="0" smtClean="0">
              <a:solidFill>
                <a:srgbClr val="0070C0"/>
              </a:solidFill>
            </a:endParaRPr>
          </a:p>
          <a:p>
            <a:pPr eaLnBrk="1" hangingPunct="1">
              <a:buFontTx/>
              <a:buNone/>
              <a:defRPr/>
            </a:pPr>
            <a:endParaRPr lang="el-GR" sz="1800" b="1" dirty="0" smtClean="0">
              <a:solidFill>
                <a:srgbClr val="0070C0"/>
              </a:solidFill>
            </a:endParaRPr>
          </a:p>
          <a:p>
            <a:pPr eaLnBrk="1" hangingPunct="1">
              <a:buFontTx/>
              <a:buNone/>
              <a:defRPr/>
            </a:pPr>
            <a:endParaRPr lang="el-GR" sz="2000" dirty="0" smtClean="0"/>
          </a:p>
          <a:p>
            <a:pPr eaLnBrk="1" hangingPunct="1">
              <a:defRPr/>
            </a:pPr>
            <a:endParaRPr lang="el-GR" sz="2000" dirty="0" smtClean="0"/>
          </a:p>
          <a:p>
            <a:pPr eaLnBrk="1" hangingPunct="1">
              <a:defRPr/>
            </a:pPr>
            <a:endParaRPr lang="el-GR" sz="2000"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anim calcmode="lin" valueType="num">
                                      <p:cBhvr additive="base">
                                        <p:cTn id="7"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xEl>
                                              <p:pRg st="3" end="3"/>
                                            </p:txEl>
                                          </p:spTgt>
                                        </p:tgtEl>
                                        <p:attrNameLst>
                                          <p:attrName>style.visibility</p:attrName>
                                        </p:attrNameLst>
                                      </p:cBhvr>
                                      <p:to>
                                        <p:strVal val="visible"/>
                                      </p:to>
                                    </p:set>
                                    <p:anim calcmode="lin" valueType="num">
                                      <p:cBhvr additive="base">
                                        <p:cTn id="13" dur="500" fill="hold"/>
                                        <p:tgtEl>
                                          <p:spTgt spid="19">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xEl>
                                              <p:pRg st="5" end="5"/>
                                            </p:txEl>
                                          </p:spTgt>
                                        </p:tgtEl>
                                        <p:attrNameLst>
                                          <p:attrName>style.visibility</p:attrName>
                                        </p:attrNameLst>
                                      </p:cBhvr>
                                      <p:to>
                                        <p:strVal val="visible"/>
                                      </p:to>
                                    </p:set>
                                    <p:anim calcmode="lin" valueType="num">
                                      <p:cBhvr additive="base">
                                        <p:cTn id="19" dur="500" fill="hold"/>
                                        <p:tgtEl>
                                          <p:spTgt spid="19">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
                                            <p:txEl>
                                              <p:pRg st="8" end="8"/>
                                            </p:txEl>
                                          </p:spTgt>
                                        </p:tgtEl>
                                        <p:attrNameLst>
                                          <p:attrName>style.visibility</p:attrName>
                                        </p:attrNameLst>
                                      </p:cBhvr>
                                      <p:to>
                                        <p:strVal val="visible"/>
                                      </p:to>
                                    </p:set>
                                    <p:anim calcmode="lin" valueType="num">
                                      <p:cBhvr additive="base">
                                        <p:cTn id="25" dur="500" fill="hold"/>
                                        <p:tgtEl>
                                          <p:spTgt spid="19">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17411" name="Text Box 1028"/>
          <p:cNvSpPr txBox="1">
            <a:spLocks noChangeArrowheads="1"/>
          </p:cNvSpPr>
          <p:nvPr/>
        </p:nvSpPr>
        <p:spPr bwMode="auto">
          <a:xfrm>
            <a:off x="15875" y="620713"/>
            <a:ext cx="8659813" cy="400050"/>
          </a:xfrm>
          <a:prstGeom prst="rect">
            <a:avLst/>
          </a:prstGeom>
          <a:noFill/>
          <a:ln w="9525">
            <a:noFill/>
            <a:miter lim="800000"/>
            <a:headEnd/>
            <a:tailEnd/>
          </a:ln>
        </p:spPr>
        <p:txBody>
          <a:bodyPr>
            <a:spAutoFit/>
          </a:bodyPr>
          <a:lstStyle/>
          <a:p>
            <a:r>
              <a:rPr lang="el-GR" sz="2000" b="1">
                <a:solidFill>
                  <a:srgbClr val="333399"/>
                </a:solidFill>
              </a:rPr>
              <a:t>Η Ταυτότητα της Έρευνας….</a:t>
            </a:r>
          </a:p>
        </p:txBody>
      </p:sp>
      <p:graphicFrame>
        <p:nvGraphicFramePr>
          <p:cNvPr id="8" name="4 - Θέση περιεχομένου"/>
          <p:cNvGraphicFramePr>
            <a:graphicFrameLocks noGrp="1"/>
          </p:cNvGraphicFramePr>
          <p:nvPr>
            <p:ph idx="1"/>
          </p:nvPr>
        </p:nvGraphicFramePr>
        <p:xfrm>
          <a:off x="457200" y="1073256"/>
          <a:ext cx="8229600" cy="5740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65DD6636-749A-45AF-AB18-71D2930D58F1}"/>
                                            </p:graphicEl>
                                          </p:spTgt>
                                        </p:tgtEl>
                                        <p:attrNameLst>
                                          <p:attrName>style.visibility</p:attrName>
                                        </p:attrNameLst>
                                      </p:cBhvr>
                                      <p:to>
                                        <p:strVal val="visible"/>
                                      </p:to>
                                    </p:set>
                                    <p:anim calcmode="lin" valueType="num">
                                      <p:cBhvr additive="base">
                                        <p:cTn id="7" dur="500" fill="hold"/>
                                        <p:tgtEl>
                                          <p:spTgt spid="8">
                                            <p:graphicEl>
                                              <a:dgm id="{65DD6636-749A-45AF-AB18-71D2930D58F1}"/>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65DD6636-749A-45AF-AB18-71D2930D58F1}"/>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F69A8F53-3D9E-4A4A-9B71-02B95BEDF54D}"/>
                                            </p:graphicEl>
                                          </p:spTgt>
                                        </p:tgtEl>
                                        <p:attrNameLst>
                                          <p:attrName>style.visibility</p:attrName>
                                        </p:attrNameLst>
                                      </p:cBhvr>
                                      <p:to>
                                        <p:strVal val="visible"/>
                                      </p:to>
                                    </p:set>
                                    <p:anim calcmode="lin" valueType="num">
                                      <p:cBhvr additive="base">
                                        <p:cTn id="13" dur="500" fill="hold"/>
                                        <p:tgtEl>
                                          <p:spTgt spid="8">
                                            <p:graphicEl>
                                              <a:dgm id="{F69A8F53-3D9E-4A4A-9B71-02B95BEDF54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F69A8F53-3D9E-4A4A-9B71-02B95BEDF54D}"/>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5F1C466E-AB6E-4159-ABE0-2E9E8CF21D00}"/>
                                            </p:graphicEl>
                                          </p:spTgt>
                                        </p:tgtEl>
                                        <p:attrNameLst>
                                          <p:attrName>style.visibility</p:attrName>
                                        </p:attrNameLst>
                                      </p:cBhvr>
                                      <p:to>
                                        <p:strVal val="visible"/>
                                      </p:to>
                                    </p:set>
                                    <p:anim calcmode="lin" valueType="num">
                                      <p:cBhvr additive="base">
                                        <p:cTn id="19" dur="500" fill="hold"/>
                                        <p:tgtEl>
                                          <p:spTgt spid="8">
                                            <p:graphicEl>
                                              <a:dgm id="{5F1C466E-AB6E-4159-ABE0-2E9E8CF21D00}"/>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5F1C466E-AB6E-4159-ABE0-2E9E8CF21D00}"/>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AD6662C6-CDC6-4ECE-BF74-73AF0A1C5D0C}"/>
                                            </p:graphicEl>
                                          </p:spTgt>
                                        </p:tgtEl>
                                        <p:attrNameLst>
                                          <p:attrName>style.visibility</p:attrName>
                                        </p:attrNameLst>
                                      </p:cBhvr>
                                      <p:to>
                                        <p:strVal val="visible"/>
                                      </p:to>
                                    </p:set>
                                    <p:anim calcmode="lin" valueType="num">
                                      <p:cBhvr additive="base">
                                        <p:cTn id="25" dur="500" fill="hold"/>
                                        <p:tgtEl>
                                          <p:spTgt spid="8">
                                            <p:graphicEl>
                                              <a:dgm id="{AD6662C6-CDC6-4ECE-BF74-73AF0A1C5D0C}"/>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AD6662C6-CDC6-4ECE-BF74-73AF0A1C5D0C}"/>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graphicEl>
                                              <a:dgm id="{BE83050C-D5CB-4332-80CB-AFDA11DBC0C7}"/>
                                            </p:graphicEl>
                                          </p:spTgt>
                                        </p:tgtEl>
                                        <p:attrNameLst>
                                          <p:attrName>style.visibility</p:attrName>
                                        </p:attrNameLst>
                                      </p:cBhvr>
                                      <p:to>
                                        <p:strVal val="visible"/>
                                      </p:to>
                                    </p:set>
                                    <p:anim calcmode="lin" valueType="num">
                                      <p:cBhvr additive="base">
                                        <p:cTn id="31" dur="500" fill="hold"/>
                                        <p:tgtEl>
                                          <p:spTgt spid="8">
                                            <p:graphicEl>
                                              <a:dgm id="{BE83050C-D5CB-4332-80CB-AFDA11DBC0C7}"/>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graphicEl>
                                              <a:dgm id="{BE83050C-D5CB-4332-80CB-AFDA11DBC0C7}"/>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graphicEl>
                                              <a:dgm id="{0305C9DF-544A-422B-85A5-3E16B1C64FE3}"/>
                                            </p:graphicEl>
                                          </p:spTgt>
                                        </p:tgtEl>
                                        <p:attrNameLst>
                                          <p:attrName>style.visibility</p:attrName>
                                        </p:attrNameLst>
                                      </p:cBhvr>
                                      <p:to>
                                        <p:strVal val="visible"/>
                                      </p:to>
                                    </p:set>
                                    <p:anim calcmode="lin" valueType="num">
                                      <p:cBhvr additive="base">
                                        <p:cTn id="37" dur="500" fill="hold"/>
                                        <p:tgtEl>
                                          <p:spTgt spid="8">
                                            <p:graphicEl>
                                              <a:dgm id="{0305C9DF-544A-422B-85A5-3E16B1C64FE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graphicEl>
                                              <a:dgm id="{0305C9DF-544A-422B-85A5-3E16B1C64FE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graphicEl>
                                              <a:dgm id="{C019FF13-33A0-4A9A-A451-AD4F3386F5BF}"/>
                                            </p:graphicEl>
                                          </p:spTgt>
                                        </p:tgtEl>
                                        <p:attrNameLst>
                                          <p:attrName>style.visibility</p:attrName>
                                        </p:attrNameLst>
                                      </p:cBhvr>
                                      <p:to>
                                        <p:strVal val="visible"/>
                                      </p:to>
                                    </p:set>
                                    <p:anim calcmode="lin" valueType="num">
                                      <p:cBhvr additive="base">
                                        <p:cTn id="43" dur="500" fill="hold"/>
                                        <p:tgtEl>
                                          <p:spTgt spid="8">
                                            <p:graphicEl>
                                              <a:dgm id="{C019FF13-33A0-4A9A-A451-AD4F3386F5BF}"/>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graphicEl>
                                              <a:dgm id="{C019FF13-33A0-4A9A-A451-AD4F3386F5BF}"/>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graphicEl>
                                              <a:dgm id="{3FC35CAB-4A1D-417D-ACED-8A115C35549F}"/>
                                            </p:graphicEl>
                                          </p:spTgt>
                                        </p:tgtEl>
                                        <p:attrNameLst>
                                          <p:attrName>style.visibility</p:attrName>
                                        </p:attrNameLst>
                                      </p:cBhvr>
                                      <p:to>
                                        <p:strVal val="visible"/>
                                      </p:to>
                                    </p:set>
                                    <p:anim calcmode="lin" valueType="num">
                                      <p:cBhvr additive="base">
                                        <p:cTn id="49" dur="500" fill="hold"/>
                                        <p:tgtEl>
                                          <p:spTgt spid="8">
                                            <p:graphicEl>
                                              <a:dgm id="{3FC35CAB-4A1D-417D-ACED-8A115C35549F}"/>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graphicEl>
                                              <a:dgm id="{3FC35CAB-4A1D-417D-ACED-8A115C35549F}"/>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graphicEl>
                                              <a:dgm id="{7840FB4E-4D59-41DD-9F2A-2A767FFC6A46}"/>
                                            </p:graphicEl>
                                          </p:spTgt>
                                        </p:tgtEl>
                                        <p:attrNameLst>
                                          <p:attrName>style.visibility</p:attrName>
                                        </p:attrNameLst>
                                      </p:cBhvr>
                                      <p:to>
                                        <p:strVal val="visible"/>
                                      </p:to>
                                    </p:set>
                                    <p:anim calcmode="lin" valueType="num">
                                      <p:cBhvr additive="base">
                                        <p:cTn id="55" dur="500" fill="hold"/>
                                        <p:tgtEl>
                                          <p:spTgt spid="8">
                                            <p:graphicEl>
                                              <a:dgm id="{7840FB4E-4D59-41DD-9F2A-2A767FFC6A46}"/>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graphicEl>
                                              <a:dgm id="{7840FB4E-4D59-41DD-9F2A-2A767FFC6A46}"/>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graphicEl>
                                              <a:dgm id="{BE6FC7C8-2DC7-45E6-99AE-9046C7A4B92E}"/>
                                            </p:graphicEl>
                                          </p:spTgt>
                                        </p:tgtEl>
                                        <p:attrNameLst>
                                          <p:attrName>style.visibility</p:attrName>
                                        </p:attrNameLst>
                                      </p:cBhvr>
                                      <p:to>
                                        <p:strVal val="visible"/>
                                      </p:to>
                                    </p:set>
                                    <p:anim calcmode="lin" valueType="num">
                                      <p:cBhvr additive="base">
                                        <p:cTn id="61" dur="500" fill="hold"/>
                                        <p:tgtEl>
                                          <p:spTgt spid="8">
                                            <p:graphicEl>
                                              <a:dgm id="{BE6FC7C8-2DC7-45E6-99AE-9046C7A4B92E}"/>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graphicEl>
                                              <a:dgm id="{BE6FC7C8-2DC7-45E6-99AE-9046C7A4B92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8"/>
          <p:cNvSpPr txBox="1">
            <a:spLocks noChangeArrowheads="1"/>
          </p:cNvSpPr>
          <p:nvPr/>
        </p:nvSpPr>
        <p:spPr bwMode="auto">
          <a:xfrm>
            <a:off x="15875" y="1117600"/>
            <a:ext cx="8659813" cy="400050"/>
          </a:xfrm>
          <a:prstGeom prst="rect">
            <a:avLst/>
          </a:prstGeom>
          <a:noFill/>
          <a:ln w="9525">
            <a:noFill/>
            <a:miter lim="800000"/>
            <a:headEnd/>
            <a:tailEnd/>
          </a:ln>
        </p:spPr>
        <p:txBody>
          <a:bodyPr>
            <a:spAutoFit/>
          </a:bodyPr>
          <a:lstStyle/>
          <a:p>
            <a:r>
              <a:rPr lang="el-GR" sz="2000" b="1">
                <a:solidFill>
                  <a:srgbClr val="333399"/>
                </a:solidFill>
              </a:rPr>
              <a:t>Συμπεράσματα - Σύνοψη</a:t>
            </a:r>
          </a:p>
        </p:txBody>
      </p:sp>
      <p:pic>
        <p:nvPicPr>
          <p:cNvPr id="34819" name="6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17"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smtClean="0">
                          <a:ln>
                            <a:noFill/>
                          </a:ln>
                          <a:solidFill>
                            <a:srgbClr val="FFFFFF"/>
                          </a:solidFill>
                          <a:effectLst/>
                          <a:latin typeface="Tahoma" pitchFamily="34" charset="0"/>
                        </a:rPr>
                        <a:t>2. 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smtClean="0">
                          <a:ln>
                            <a:noFill/>
                          </a:ln>
                          <a:solidFill>
                            <a:srgbClr val="FFFFFF"/>
                          </a:solidFill>
                          <a:effectLst/>
                          <a:latin typeface="Tahoma" pitchFamily="34" charset="0"/>
                        </a:rPr>
                        <a:t>3. 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AEBDB3"/>
                    </a:solidFill>
                  </a:tcPr>
                </a:tc>
              </a:tr>
            </a:tbl>
          </a:graphicData>
        </a:graphic>
      </p:graphicFrame>
      <p:sp>
        <p:nvSpPr>
          <p:cNvPr id="19" name="2 - Θέση περιεχομένου"/>
          <p:cNvSpPr>
            <a:spLocks noGrp="1"/>
          </p:cNvSpPr>
          <p:nvPr>
            <p:ph idx="1"/>
          </p:nvPr>
        </p:nvSpPr>
        <p:spPr>
          <a:xfrm>
            <a:off x="457200" y="1166813"/>
            <a:ext cx="8229600" cy="4565650"/>
          </a:xfrm>
        </p:spPr>
        <p:txBody>
          <a:bodyPr/>
          <a:lstStyle/>
          <a:p>
            <a:pPr eaLnBrk="1" hangingPunct="1">
              <a:buFontTx/>
              <a:buNone/>
            </a:pPr>
            <a:endParaRPr lang="el-GR" sz="1800" b="1" dirty="0" smtClean="0">
              <a:solidFill>
                <a:srgbClr val="0070C0"/>
              </a:solidFill>
            </a:endParaRPr>
          </a:p>
          <a:p>
            <a:pPr eaLnBrk="1" hangingPunct="1">
              <a:buFont typeface="Wingdings" pitchFamily="2" charset="2"/>
              <a:buChar char="Ø"/>
            </a:pPr>
            <a:endParaRPr lang="el-GR" sz="1800" b="1" u="sng" dirty="0" smtClean="0">
              <a:solidFill>
                <a:srgbClr val="0070C0"/>
              </a:solidFill>
            </a:endParaRPr>
          </a:p>
          <a:p>
            <a:pPr eaLnBrk="1" hangingPunct="1">
              <a:buFontTx/>
              <a:buNone/>
            </a:pPr>
            <a:r>
              <a:rPr lang="el-GR" sz="1800" b="1" dirty="0" smtClean="0">
                <a:solidFill>
                  <a:srgbClr val="0070C0"/>
                </a:solidFill>
              </a:rPr>
              <a:t>	</a:t>
            </a:r>
          </a:p>
          <a:p>
            <a:pPr eaLnBrk="1" hangingPunct="1">
              <a:buFontTx/>
              <a:buNone/>
            </a:pPr>
            <a:r>
              <a:rPr lang="el-GR" sz="1800" b="1" dirty="0" smtClean="0">
                <a:solidFill>
                  <a:srgbClr val="0070C0"/>
                </a:solidFill>
              </a:rPr>
              <a:t> </a:t>
            </a:r>
          </a:p>
          <a:p>
            <a:pPr eaLnBrk="1" hangingPunct="1">
              <a:buFont typeface="Wingdings" pitchFamily="2" charset="2"/>
              <a:buChar char="Ø"/>
            </a:pPr>
            <a:r>
              <a:rPr lang="el-GR" sz="1800" b="1" dirty="0" smtClean="0">
                <a:solidFill>
                  <a:srgbClr val="0070C0"/>
                </a:solidFill>
              </a:rPr>
              <a:t>Οι </a:t>
            </a:r>
            <a:r>
              <a:rPr lang="el-GR" sz="1800" b="1" u="sng" dirty="0" smtClean="0">
                <a:solidFill>
                  <a:srgbClr val="0070C0"/>
                </a:solidFill>
              </a:rPr>
              <a:t>8 στους 10 </a:t>
            </a:r>
            <a:r>
              <a:rPr lang="el-GR" sz="1800" b="1" dirty="0" smtClean="0">
                <a:solidFill>
                  <a:srgbClr val="0070C0"/>
                </a:solidFill>
              </a:rPr>
              <a:t>δικαιούχους που ξεκίνησαν να υλοποιούν το έργο τους εκτιμούν με βεβαιότητα ότι θα επιτύχουν την </a:t>
            </a:r>
            <a:r>
              <a:rPr lang="el-GR" sz="1800" b="1" u="sng" dirty="0" smtClean="0">
                <a:solidFill>
                  <a:srgbClr val="0070C0"/>
                </a:solidFill>
              </a:rPr>
              <a:t>ολοκλήρωση του</a:t>
            </a:r>
          </a:p>
          <a:p>
            <a:pPr eaLnBrk="1" hangingPunct="1">
              <a:buFontTx/>
              <a:buNone/>
            </a:pPr>
            <a:r>
              <a:rPr lang="el-GR" sz="1800" b="1" dirty="0" smtClean="0">
                <a:solidFill>
                  <a:srgbClr val="0070C0"/>
                </a:solidFill>
              </a:rPr>
              <a:t>	</a:t>
            </a:r>
            <a:r>
              <a:rPr lang="el-GR" sz="1800" b="1" u="sng" dirty="0" smtClean="0">
                <a:solidFill>
                  <a:srgbClr val="0070C0"/>
                </a:solidFill>
              </a:rPr>
              <a:t>(Στροφή στο Επενδυτικό Κλίμα / Επιτυχία των ΠΕΠ / Αισιοδοξία)</a:t>
            </a:r>
          </a:p>
          <a:p>
            <a:pPr eaLnBrk="1" hangingPunct="1">
              <a:buFontTx/>
              <a:buNone/>
            </a:pPr>
            <a:endParaRPr lang="el-GR" sz="1800" b="1" dirty="0" smtClean="0">
              <a:solidFill>
                <a:srgbClr val="0070C0"/>
              </a:solidFill>
            </a:endParaRPr>
          </a:p>
          <a:p>
            <a:pPr eaLnBrk="1" hangingPunct="1">
              <a:buFont typeface="Wingdings" pitchFamily="2" charset="2"/>
              <a:buChar char="Ø"/>
            </a:pPr>
            <a:r>
              <a:rPr lang="el-GR" sz="1800" b="1" dirty="0" smtClean="0">
                <a:solidFill>
                  <a:srgbClr val="0070C0"/>
                </a:solidFill>
              </a:rPr>
              <a:t>Τα οφέλη που αποκομίζουν οι επιχειρήσεις από την συμμετοχή τους σε προγράμματα ΕΣΠΑ συνοψίζονται στο τρίπτυχο</a:t>
            </a:r>
            <a:r>
              <a:rPr lang="en-US" sz="1800" b="1" dirty="0" smtClean="0">
                <a:solidFill>
                  <a:srgbClr val="0070C0"/>
                </a:solidFill>
              </a:rPr>
              <a:t>:</a:t>
            </a:r>
            <a:endParaRPr lang="el-GR" sz="1800" b="1" dirty="0" smtClean="0">
              <a:solidFill>
                <a:srgbClr val="0070C0"/>
              </a:solidFill>
            </a:endParaRPr>
          </a:p>
          <a:p>
            <a:pPr algn="ctr" eaLnBrk="1" hangingPunct="1">
              <a:buFontTx/>
              <a:buNone/>
            </a:pPr>
            <a:endParaRPr lang="en-US" sz="1800" b="1" u="sng" dirty="0" smtClean="0">
              <a:solidFill>
                <a:srgbClr val="0070C0"/>
              </a:solidFill>
            </a:endParaRPr>
          </a:p>
          <a:p>
            <a:pPr algn="ctr" eaLnBrk="1" hangingPunct="1">
              <a:buFontTx/>
              <a:buNone/>
            </a:pPr>
            <a:r>
              <a:rPr lang="el-GR" sz="1800" b="1" u="sng" dirty="0" smtClean="0">
                <a:solidFill>
                  <a:srgbClr val="CC3300"/>
                </a:solidFill>
              </a:rPr>
              <a:t>ΠΟΙΟΤΗΤΑ – ΕΞΩΣΤΡΕΦΕΙΑ - ΚΑΙΝΟΤΟΜΙΑ</a:t>
            </a:r>
          </a:p>
          <a:p>
            <a:pPr eaLnBrk="1" hangingPunct="1">
              <a:buFontTx/>
              <a:buNone/>
            </a:pPr>
            <a:endParaRPr lang="el-GR" sz="1800" b="1" dirty="0" smtClean="0">
              <a:solidFill>
                <a:srgbClr val="FF0000"/>
              </a:solidFill>
            </a:endParaRPr>
          </a:p>
          <a:p>
            <a:pPr eaLnBrk="1" hangingPunct="1">
              <a:buFontTx/>
              <a:buNone/>
            </a:pPr>
            <a:endParaRPr lang="el-GR" sz="1800" b="1" dirty="0" smtClean="0">
              <a:solidFill>
                <a:srgbClr val="FF0000"/>
              </a:solidFill>
            </a:endParaRPr>
          </a:p>
          <a:p>
            <a:pPr eaLnBrk="1" hangingPunct="1">
              <a:buFont typeface="Wingdings" pitchFamily="2" charset="2"/>
              <a:buChar char="Ø"/>
            </a:pPr>
            <a:endParaRPr lang="el-GR" sz="1800" b="1" dirty="0" smtClean="0">
              <a:solidFill>
                <a:srgbClr val="0070C0"/>
              </a:solidFill>
            </a:endParaRPr>
          </a:p>
          <a:p>
            <a:pPr eaLnBrk="1" hangingPunct="1">
              <a:buFontTx/>
              <a:buNone/>
            </a:pPr>
            <a:endParaRPr lang="el-GR" sz="2000" dirty="0" smtClean="0"/>
          </a:p>
          <a:p>
            <a:pPr eaLnBrk="1" hangingPunct="1"/>
            <a:endParaRPr lang="el-GR" sz="2000" dirty="0" smtClean="0"/>
          </a:p>
          <a:p>
            <a:pPr eaLnBrk="1" hangingPunct="1"/>
            <a:endParaRPr lang="el-GR" sz="2000" dirty="0" smtClean="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xEl>
                                              <p:pRg st="2" end="2"/>
                                            </p:txEl>
                                          </p:spTgt>
                                        </p:tgtEl>
                                        <p:attrNameLst>
                                          <p:attrName>style.visibility</p:attrName>
                                        </p:attrNameLst>
                                      </p:cBhvr>
                                      <p:to>
                                        <p:strVal val="visible"/>
                                      </p:to>
                                    </p:set>
                                    <p:anim calcmode="lin" valueType="num">
                                      <p:cBhvr additive="base">
                                        <p:cTn id="7" dur="500" fill="hold"/>
                                        <p:tgtEl>
                                          <p:spTgt spid="1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
                                            <p:txEl>
                                              <p:pRg st="3" end="3"/>
                                            </p:txEl>
                                          </p:spTgt>
                                        </p:tgtEl>
                                        <p:attrNameLst>
                                          <p:attrName>style.visibility</p:attrName>
                                        </p:attrNameLst>
                                      </p:cBhvr>
                                      <p:to>
                                        <p:strVal val="visible"/>
                                      </p:to>
                                    </p:set>
                                    <p:anim calcmode="lin" valueType="num">
                                      <p:cBhvr additive="base">
                                        <p:cTn id="11" dur="500" fill="hold"/>
                                        <p:tgtEl>
                                          <p:spTgt spid="19">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
                                            <p:txEl>
                                              <p:pRg st="4" end="4"/>
                                            </p:txEl>
                                          </p:spTgt>
                                        </p:tgtEl>
                                        <p:attrNameLst>
                                          <p:attrName>style.visibility</p:attrName>
                                        </p:attrNameLst>
                                      </p:cBhvr>
                                      <p:to>
                                        <p:strVal val="visible"/>
                                      </p:to>
                                    </p:set>
                                    <p:anim calcmode="lin" valueType="num">
                                      <p:cBhvr additive="base">
                                        <p:cTn id="17" dur="500" fill="hold"/>
                                        <p:tgtEl>
                                          <p:spTgt spid="19">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9">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9">
                                            <p:txEl>
                                              <p:pRg st="5" end="5"/>
                                            </p:txEl>
                                          </p:spTgt>
                                        </p:tgtEl>
                                        <p:attrNameLst>
                                          <p:attrName>style.visibility</p:attrName>
                                        </p:attrNameLst>
                                      </p:cBhvr>
                                      <p:to>
                                        <p:strVal val="visible"/>
                                      </p:to>
                                    </p:set>
                                    <p:anim calcmode="lin" valueType="num">
                                      <p:cBhvr additive="base">
                                        <p:cTn id="21" dur="500" fill="hold"/>
                                        <p:tgtEl>
                                          <p:spTgt spid="19">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
                                            <p:txEl>
                                              <p:pRg st="7" end="7"/>
                                            </p:txEl>
                                          </p:spTgt>
                                        </p:tgtEl>
                                        <p:attrNameLst>
                                          <p:attrName>style.visibility</p:attrName>
                                        </p:attrNameLst>
                                      </p:cBhvr>
                                      <p:to>
                                        <p:strVal val="visible"/>
                                      </p:to>
                                    </p:set>
                                    <p:anim calcmode="lin" valueType="num">
                                      <p:cBhvr additive="base">
                                        <p:cTn id="27" dur="500" fill="hold"/>
                                        <p:tgtEl>
                                          <p:spTgt spid="19">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nodeType="clickEffect">
                                  <p:stCondLst>
                                    <p:cond delay="0"/>
                                  </p:stCondLst>
                                  <p:childTnLst>
                                    <p:set>
                                      <p:cBhvr>
                                        <p:cTn id="32" dur="1" fill="hold">
                                          <p:stCondLst>
                                            <p:cond delay="0"/>
                                          </p:stCondLst>
                                        </p:cTn>
                                        <p:tgtEl>
                                          <p:spTgt spid="19">
                                            <p:txEl>
                                              <p:pRg st="9" end="9"/>
                                            </p:txEl>
                                          </p:spTgt>
                                        </p:tgtEl>
                                        <p:attrNameLst>
                                          <p:attrName>style.visibility</p:attrName>
                                        </p:attrNameLst>
                                      </p:cBhvr>
                                      <p:to>
                                        <p:strVal val="visible"/>
                                      </p:to>
                                    </p:set>
                                    <p:anim calcmode="lin" valueType="num">
                                      <p:cBhvr additive="base">
                                        <p:cTn id="33" dur="500" fill="hold"/>
                                        <p:tgtEl>
                                          <p:spTgt spid="19">
                                            <p:txEl>
                                              <p:pRg st="9" end="9"/>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9">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13" name="Table 3"/>
          <p:cNvGraphicFramePr>
            <a:graphicFrameLocks noGrp="1"/>
          </p:cNvGraphicFramePr>
          <p:nvPr/>
        </p:nvGraphicFramePr>
        <p:xfrm>
          <a:off x="1524000" y="1905000"/>
          <a:ext cx="6096000" cy="2316480"/>
        </p:xfrm>
        <a:graphic>
          <a:graphicData uri="http://schemas.openxmlformats.org/drawingml/2006/table">
            <a:tbl>
              <a:tblPr/>
              <a:tblGrid>
                <a:gridCol w="6096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chemeClr val="bg1"/>
                          </a:solidFill>
                          <a:effectLst/>
                          <a:latin typeface="Tahoma" pitchFamily="34" charset="0"/>
                        </a:rPr>
                        <a:t>Περιεχόμενα</a:t>
                      </a:r>
                      <a:endParaRPr kumimoji="0" lang="de-DE" sz="1800" b="1" i="0" u="none" strike="noStrike" cap="none" normalizeH="0" baseline="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smtClean="0">
                        <a:ln>
                          <a:noFill/>
                        </a:ln>
                        <a:solidFill>
                          <a:schemeClr val="bg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26593"/>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1.	</a:t>
                      </a:r>
                      <a:r>
                        <a:rPr kumimoji="0" lang="en-US" sz="1800" b="0" i="0" u="none" strike="noStrike" cap="none" normalizeH="0" baseline="0" smtClean="0">
                          <a:ln>
                            <a:noFill/>
                          </a:ln>
                          <a:solidFill>
                            <a:schemeClr val="tx1"/>
                          </a:solidFill>
                          <a:effectLst/>
                          <a:latin typeface="Tahoma" pitchFamily="34" charset="0"/>
                        </a:rPr>
                        <a:t>O </a:t>
                      </a:r>
                      <a:r>
                        <a:rPr kumimoji="0" lang="el-GR" sz="1800" b="0" i="0" u="none" strike="noStrike" cap="none" normalizeH="0" baseline="0" smtClean="0">
                          <a:ln>
                            <a:noFill/>
                          </a:ln>
                          <a:solidFill>
                            <a:schemeClr val="tx1"/>
                          </a:solidFill>
                          <a:effectLst/>
                          <a:latin typeface="Tahoma" pitchFamily="34" charset="0"/>
                        </a:rPr>
                        <a:t>δικαιούχος</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2.	</a:t>
                      </a:r>
                      <a:r>
                        <a:rPr kumimoji="0" lang="el-GR" sz="1800" b="0" i="0" u="none" strike="noStrike" cap="none" normalizeH="0" baseline="0" smtClean="0">
                          <a:ln>
                            <a:noFill/>
                          </a:ln>
                          <a:solidFill>
                            <a:schemeClr val="tx1"/>
                          </a:solidFill>
                          <a:effectLst/>
                          <a:latin typeface="Tahoma" pitchFamily="34" charset="0"/>
                        </a:rPr>
                        <a:t>Το έργο του </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3.	</a:t>
                      </a:r>
                      <a:r>
                        <a:rPr kumimoji="0" lang="el-GR" sz="1800" b="0" i="0" u="none" strike="noStrike" cap="none" normalizeH="0" baseline="0" smtClean="0">
                          <a:ln>
                            <a:noFill/>
                          </a:ln>
                          <a:solidFill>
                            <a:schemeClr val="tx1"/>
                          </a:solidFill>
                          <a:effectLst/>
                          <a:latin typeface="Tahoma" pitchFamily="34" charset="0"/>
                        </a:rPr>
                        <a:t>Η εμπειρία του</a:t>
                      </a: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spd="slow">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6" name="Table 3"/>
          <p:cNvGraphicFramePr>
            <a:graphicFrameLocks noGrp="1"/>
          </p:cNvGraphicFramePr>
          <p:nvPr/>
        </p:nvGraphicFramePr>
        <p:xfrm>
          <a:off x="1524000" y="1916113"/>
          <a:ext cx="6096000" cy="2316480"/>
        </p:xfrm>
        <a:graphic>
          <a:graphicData uri="http://schemas.openxmlformats.org/drawingml/2006/table">
            <a:tbl>
              <a:tblPr/>
              <a:tblGrid>
                <a:gridCol w="6096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dirty="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smtClean="0">
                          <a:ln>
                            <a:noFill/>
                          </a:ln>
                          <a:solidFill>
                            <a:schemeClr val="bg1"/>
                          </a:solidFill>
                          <a:effectLst/>
                          <a:latin typeface="Tahoma" pitchFamily="34" charset="0"/>
                        </a:rPr>
                        <a:t>Περιεχόμενα</a:t>
                      </a:r>
                      <a:endParaRPr kumimoji="0" lang="de-DE" sz="1800" b="1" i="0" u="none" strike="noStrike" cap="none" normalizeH="0" baseline="0" dirty="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dirty="0" smtClean="0">
                        <a:ln>
                          <a:noFill/>
                        </a:ln>
                        <a:solidFill>
                          <a:schemeClr val="bg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26593"/>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ahoma" pitchFamily="34" charset="0"/>
                        </a:rPr>
                        <a:t>1.    Ο δικαιούχος</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2.	</a:t>
                      </a:r>
                      <a:r>
                        <a:rPr kumimoji="0" lang="el-GR" sz="1800" b="0" i="0" u="none" strike="noStrike" cap="none" normalizeH="0" baseline="0" smtClean="0">
                          <a:ln>
                            <a:noFill/>
                          </a:ln>
                          <a:solidFill>
                            <a:schemeClr val="tx1"/>
                          </a:solidFill>
                          <a:effectLst/>
                          <a:latin typeface="Tahoma" pitchFamily="34" charset="0"/>
                        </a:rPr>
                        <a:t>Το έργο του</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chemeClr val="bg1"/>
                          </a:solidFill>
                          <a:effectLst/>
                          <a:latin typeface="Tahoma" pitchFamily="34" charset="0"/>
                        </a:rPr>
                        <a:t>3.	</a:t>
                      </a:r>
                      <a:r>
                        <a:rPr kumimoji="0" lang="el-GR" sz="1800" b="1" i="0" u="none" strike="noStrike" cap="none" normalizeH="0" baseline="0" dirty="0" smtClean="0">
                          <a:ln>
                            <a:noFill/>
                          </a:ln>
                          <a:solidFill>
                            <a:schemeClr val="bg1"/>
                          </a:solidFill>
                          <a:effectLst/>
                          <a:latin typeface="Tahoma" pitchFamily="34" charset="0"/>
                        </a:rPr>
                        <a:t>Η εμπειρία του</a:t>
                      </a:r>
                      <a:endParaRPr kumimoji="0" lang="de-DE" sz="1800" b="1" i="0" u="none" strike="noStrike" cap="none" normalizeH="0" baseline="0" dirty="0" smtClean="0">
                        <a:ln>
                          <a:noFill/>
                        </a:ln>
                        <a:solidFill>
                          <a:schemeClr val="bg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r>
            </a:tbl>
          </a:graphicData>
        </a:graphic>
      </p:graphicFrame>
    </p:spTree>
  </p:cSld>
  <p:clrMapOvr>
    <a:masterClrMapping/>
  </p:clrMapOvr>
  <p:transition spd="slow">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7 - Θέση περιεχομένου"/>
          <p:cNvGraphicFramePr>
            <a:graphicFrameLocks/>
          </p:cNvGraphicFramePr>
          <p:nvPr/>
        </p:nvGraphicFramePr>
        <p:xfrm>
          <a:off x="609600" y="764704"/>
          <a:ext cx="8229600" cy="55535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891" name="6 - Εικόνα" descr="logo2.gif"/>
          <p:cNvPicPr>
            <a:picLocks noChangeAspect="1"/>
          </p:cNvPicPr>
          <p:nvPr/>
        </p:nvPicPr>
        <p:blipFill>
          <a:blip r:embed="rId7" cstate="print"/>
          <a:srcRect/>
          <a:stretch>
            <a:fillRect/>
          </a:stretch>
        </p:blipFill>
        <p:spPr bwMode="auto">
          <a:xfrm>
            <a:off x="0" y="0"/>
            <a:ext cx="2571750" cy="642938"/>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6FEF060D-081B-4543-8F1A-67A5B493018A}"/>
                                            </p:graphicEl>
                                          </p:spTgt>
                                        </p:tgtEl>
                                        <p:attrNameLst>
                                          <p:attrName>style.visibility</p:attrName>
                                        </p:attrNameLst>
                                      </p:cBhvr>
                                      <p:to>
                                        <p:strVal val="visible"/>
                                      </p:to>
                                    </p:set>
                                    <p:anim calcmode="lin" valueType="num">
                                      <p:cBhvr additive="base">
                                        <p:cTn id="7" dur="500" fill="hold"/>
                                        <p:tgtEl>
                                          <p:spTgt spid="5">
                                            <p:graphicEl>
                                              <a:dgm id="{6FEF060D-081B-4543-8F1A-67A5B493018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6FEF060D-081B-4543-8F1A-67A5B493018A}"/>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9F6B5EB0-11D5-46A9-B199-8C30DBCFA451}"/>
                                            </p:graphicEl>
                                          </p:spTgt>
                                        </p:tgtEl>
                                        <p:attrNameLst>
                                          <p:attrName>style.visibility</p:attrName>
                                        </p:attrNameLst>
                                      </p:cBhvr>
                                      <p:to>
                                        <p:strVal val="visible"/>
                                      </p:to>
                                    </p:set>
                                    <p:anim calcmode="lin" valueType="num">
                                      <p:cBhvr additive="base">
                                        <p:cTn id="13" dur="500" fill="hold"/>
                                        <p:tgtEl>
                                          <p:spTgt spid="5">
                                            <p:graphicEl>
                                              <a:dgm id="{9F6B5EB0-11D5-46A9-B199-8C30DBCFA451}"/>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9F6B5EB0-11D5-46A9-B199-8C30DBCFA451}"/>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98546CBA-BDFB-4B82-9465-AD3419C871A4}"/>
                                            </p:graphicEl>
                                          </p:spTgt>
                                        </p:tgtEl>
                                        <p:attrNameLst>
                                          <p:attrName>style.visibility</p:attrName>
                                        </p:attrNameLst>
                                      </p:cBhvr>
                                      <p:to>
                                        <p:strVal val="visible"/>
                                      </p:to>
                                    </p:set>
                                    <p:anim calcmode="lin" valueType="num">
                                      <p:cBhvr additive="base">
                                        <p:cTn id="19" dur="500" fill="hold"/>
                                        <p:tgtEl>
                                          <p:spTgt spid="5">
                                            <p:graphicEl>
                                              <a:dgm id="{98546CBA-BDFB-4B82-9465-AD3419C871A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98546CBA-BDFB-4B82-9465-AD3419C871A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32455C12-8E95-4B17-837E-2E2E23AA36B4}"/>
                                            </p:graphicEl>
                                          </p:spTgt>
                                        </p:tgtEl>
                                        <p:attrNameLst>
                                          <p:attrName>style.visibility</p:attrName>
                                        </p:attrNameLst>
                                      </p:cBhvr>
                                      <p:to>
                                        <p:strVal val="visible"/>
                                      </p:to>
                                    </p:set>
                                    <p:anim calcmode="lin" valueType="num">
                                      <p:cBhvr additive="base">
                                        <p:cTn id="25" dur="500" fill="hold"/>
                                        <p:tgtEl>
                                          <p:spTgt spid="5">
                                            <p:graphicEl>
                                              <a:dgm id="{32455C12-8E95-4B17-837E-2E2E23AA36B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32455C12-8E95-4B17-837E-2E2E23AA36B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A75AE5F9-1AD8-4488-A7AD-504363608579}"/>
                                            </p:graphicEl>
                                          </p:spTgt>
                                        </p:tgtEl>
                                        <p:attrNameLst>
                                          <p:attrName>style.visibility</p:attrName>
                                        </p:attrNameLst>
                                      </p:cBhvr>
                                      <p:to>
                                        <p:strVal val="visible"/>
                                      </p:to>
                                    </p:set>
                                    <p:anim calcmode="lin" valueType="num">
                                      <p:cBhvr additive="base">
                                        <p:cTn id="31" dur="500" fill="hold"/>
                                        <p:tgtEl>
                                          <p:spTgt spid="5">
                                            <p:graphicEl>
                                              <a:dgm id="{A75AE5F9-1AD8-4488-A7AD-504363608579}"/>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A75AE5F9-1AD8-4488-A7AD-504363608579}"/>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338230C3-5A31-495E-8CA4-F99127E1DB28}"/>
                                            </p:graphicEl>
                                          </p:spTgt>
                                        </p:tgtEl>
                                        <p:attrNameLst>
                                          <p:attrName>style.visibility</p:attrName>
                                        </p:attrNameLst>
                                      </p:cBhvr>
                                      <p:to>
                                        <p:strVal val="visible"/>
                                      </p:to>
                                    </p:set>
                                    <p:anim calcmode="lin" valueType="num">
                                      <p:cBhvr additive="base">
                                        <p:cTn id="37" dur="500" fill="hold"/>
                                        <p:tgtEl>
                                          <p:spTgt spid="5">
                                            <p:graphicEl>
                                              <a:dgm id="{338230C3-5A31-495E-8CA4-F99127E1DB28}"/>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38230C3-5A31-495E-8CA4-F99127E1DB28}"/>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531FF280-FE4E-46A6-91C8-7A2970F826FF}"/>
                                            </p:graphicEl>
                                          </p:spTgt>
                                        </p:tgtEl>
                                        <p:attrNameLst>
                                          <p:attrName>style.visibility</p:attrName>
                                        </p:attrNameLst>
                                      </p:cBhvr>
                                      <p:to>
                                        <p:strVal val="visible"/>
                                      </p:to>
                                    </p:set>
                                    <p:anim calcmode="lin" valueType="num">
                                      <p:cBhvr additive="base">
                                        <p:cTn id="43" dur="500" fill="hold"/>
                                        <p:tgtEl>
                                          <p:spTgt spid="5">
                                            <p:graphicEl>
                                              <a:dgm id="{531FF280-FE4E-46A6-91C8-7A2970F826FF}"/>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531FF280-FE4E-46A6-91C8-7A2970F826FF}"/>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B41956A3-8A78-481F-BEBC-A7D8914112AD}"/>
                                            </p:graphicEl>
                                          </p:spTgt>
                                        </p:tgtEl>
                                        <p:attrNameLst>
                                          <p:attrName>style.visibility</p:attrName>
                                        </p:attrNameLst>
                                      </p:cBhvr>
                                      <p:to>
                                        <p:strVal val="visible"/>
                                      </p:to>
                                    </p:set>
                                    <p:anim calcmode="lin" valueType="num">
                                      <p:cBhvr additive="base">
                                        <p:cTn id="49" dur="500" fill="hold"/>
                                        <p:tgtEl>
                                          <p:spTgt spid="5">
                                            <p:graphicEl>
                                              <a:dgm id="{B41956A3-8A78-481F-BEBC-A7D8914112AD}"/>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B41956A3-8A78-481F-BEBC-A7D8914112AD}"/>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graphicEl>
                                              <a:dgm id="{E4CE4757-58B6-4753-A35C-975C28DD3F23}"/>
                                            </p:graphicEl>
                                          </p:spTgt>
                                        </p:tgtEl>
                                        <p:attrNameLst>
                                          <p:attrName>style.visibility</p:attrName>
                                        </p:attrNameLst>
                                      </p:cBhvr>
                                      <p:to>
                                        <p:strVal val="visible"/>
                                      </p:to>
                                    </p:set>
                                    <p:anim calcmode="lin" valueType="num">
                                      <p:cBhvr additive="base">
                                        <p:cTn id="55" dur="500" fill="hold"/>
                                        <p:tgtEl>
                                          <p:spTgt spid="5">
                                            <p:graphicEl>
                                              <a:dgm id="{E4CE4757-58B6-4753-A35C-975C28DD3F23}"/>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graphicEl>
                                              <a:dgm id="{E4CE4757-58B6-4753-A35C-975C28DD3F23}"/>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graphicEl>
                                              <a:dgm id="{62BE7CB0-F2CB-4FEA-B788-ACE505791CA5}"/>
                                            </p:graphicEl>
                                          </p:spTgt>
                                        </p:tgtEl>
                                        <p:attrNameLst>
                                          <p:attrName>style.visibility</p:attrName>
                                        </p:attrNameLst>
                                      </p:cBhvr>
                                      <p:to>
                                        <p:strVal val="visible"/>
                                      </p:to>
                                    </p:set>
                                    <p:anim calcmode="lin" valueType="num">
                                      <p:cBhvr additive="base">
                                        <p:cTn id="61" dur="500" fill="hold"/>
                                        <p:tgtEl>
                                          <p:spTgt spid="5">
                                            <p:graphicEl>
                                              <a:dgm id="{62BE7CB0-F2CB-4FEA-B788-ACE505791CA5}"/>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graphicEl>
                                              <a:dgm id="{62BE7CB0-F2CB-4FEA-B788-ACE505791CA5}"/>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graphicEl>
                                              <a:dgm id="{7F74C5AB-B0E8-4D6F-BB7E-F7BF4A8FD94D}"/>
                                            </p:graphicEl>
                                          </p:spTgt>
                                        </p:tgtEl>
                                        <p:attrNameLst>
                                          <p:attrName>style.visibility</p:attrName>
                                        </p:attrNameLst>
                                      </p:cBhvr>
                                      <p:to>
                                        <p:strVal val="visible"/>
                                      </p:to>
                                    </p:set>
                                    <p:anim calcmode="lin" valueType="num">
                                      <p:cBhvr additive="base">
                                        <p:cTn id="67" dur="500" fill="hold"/>
                                        <p:tgtEl>
                                          <p:spTgt spid="5">
                                            <p:graphicEl>
                                              <a:dgm id="{7F74C5AB-B0E8-4D6F-BB7E-F7BF4A8FD94D}"/>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graphicEl>
                                              <a:dgm id="{7F74C5AB-B0E8-4D6F-BB7E-F7BF4A8FD94D}"/>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graphicEl>
                                              <a:dgm id="{2334C067-713F-4909-8874-4A60F313E4DA}"/>
                                            </p:graphicEl>
                                          </p:spTgt>
                                        </p:tgtEl>
                                        <p:attrNameLst>
                                          <p:attrName>style.visibility</p:attrName>
                                        </p:attrNameLst>
                                      </p:cBhvr>
                                      <p:to>
                                        <p:strVal val="visible"/>
                                      </p:to>
                                    </p:set>
                                    <p:anim calcmode="lin" valueType="num">
                                      <p:cBhvr additive="base">
                                        <p:cTn id="73" dur="500" fill="hold"/>
                                        <p:tgtEl>
                                          <p:spTgt spid="5">
                                            <p:graphicEl>
                                              <a:dgm id="{2334C067-713F-4909-8874-4A60F313E4DA}"/>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graphicEl>
                                              <a:dgm id="{2334C067-713F-4909-8874-4A60F313E4DA}"/>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 Θέση περιεχομένου"/>
          <p:cNvGraphicFramePr>
            <a:graphicFrameLocks noGrp="1"/>
          </p:cNvGraphicFramePr>
          <p:nvPr>
            <p:ph idx="1"/>
          </p:nvPr>
        </p:nvGraphicFramePr>
        <p:xfrm>
          <a:off x="457200" y="764704"/>
          <a:ext cx="8229600" cy="5401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8915" name="5 - Εικόνα" descr="logo2.gif"/>
          <p:cNvPicPr>
            <a:picLocks noChangeAspect="1"/>
          </p:cNvPicPr>
          <p:nvPr/>
        </p:nvPicPr>
        <p:blipFill>
          <a:blip r:embed="rId7" cstate="print"/>
          <a:srcRect/>
          <a:stretch>
            <a:fillRect/>
          </a:stretch>
        </p:blipFill>
        <p:spPr bwMode="auto">
          <a:xfrm>
            <a:off x="0" y="0"/>
            <a:ext cx="2571750" cy="642938"/>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36A0ECE3-D5DD-4AB3-83C3-7E7FBE677CDE}"/>
                                            </p:graphicEl>
                                          </p:spTgt>
                                        </p:tgtEl>
                                        <p:attrNameLst>
                                          <p:attrName>style.visibility</p:attrName>
                                        </p:attrNameLst>
                                      </p:cBhvr>
                                      <p:to>
                                        <p:strVal val="visible"/>
                                      </p:to>
                                    </p:set>
                                    <p:anim calcmode="lin" valueType="num">
                                      <p:cBhvr additive="base">
                                        <p:cTn id="7" dur="500" fill="hold"/>
                                        <p:tgtEl>
                                          <p:spTgt spid="5">
                                            <p:graphicEl>
                                              <a:dgm id="{36A0ECE3-D5DD-4AB3-83C3-7E7FBE677CDE}"/>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36A0ECE3-D5DD-4AB3-83C3-7E7FBE677CDE}"/>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93D95E7E-DA14-4873-94B9-4EC9BF024120}"/>
                                            </p:graphicEl>
                                          </p:spTgt>
                                        </p:tgtEl>
                                        <p:attrNameLst>
                                          <p:attrName>style.visibility</p:attrName>
                                        </p:attrNameLst>
                                      </p:cBhvr>
                                      <p:to>
                                        <p:strVal val="visible"/>
                                      </p:to>
                                    </p:set>
                                    <p:anim calcmode="lin" valueType="num">
                                      <p:cBhvr additive="base">
                                        <p:cTn id="13" dur="500" fill="hold"/>
                                        <p:tgtEl>
                                          <p:spTgt spid="5">
                                            <p:graphicEl>
                                              <a:dgm id="{93D95E7E-DA14-4873-94B9-4EC9BF02412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93D95E7E-DA14-4873-94B9-4EC9BF02412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3CD417CE-0C58-481F-ABEC-F15373DEE3D6}"/>
                                            </p:graphicEl>
                                          </p:spTgt>
                                        </p:tgtEl>
                                        <p:attrNameLst>
                                          <p:attrName>style.visibility</p:attrName>
                                        </p:attrNameLst>
                                      </p:cBhvr>
                                      <p:to>
                                        <p:strVal val="visible"/>
                                      </p:to>
                                    </p:set>
                                    <p:anim calcmode="lin" valueType="num">
                                      <p:cBhvr additive="base">
                                        <p:cTn id="19" dur="500" fill="hold"/>
                                        <p:tgtEl>
                                          <p:spTgt spid="5">
                                            <p:graphicEl>
                                              <a:dgm id="{3CD417CE-0C58-481F-ABEC-F15373DEE3D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3CD417CE-0C58-481F-ABEC-F15373DEE3D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243FAB40-7BFA-4AA0-B706-BA5317709D49}"/>
                                            </p:graphicEl>
                                          </p:spTgt>
                                        </p:tgtEl>
                                        <p:attrNameLst>
                                          <p:attrName>style.visibility</p:attrName>
                                        </p:attrNameLst>
                                      </p:cBhvr>
                                      <p:to>
                                        <p:strVal val="visible"/>
                                      </p:to>
                                    </p:set>
                                    <p:anim calcmode="lin" valueType="num">
                                      <p:cBhvr additive="base">
                                        <p:cTn id="25" dur="500" fill="hold"/>
                                        <p:tgtEl>
                                          <p:spTgt spid="5">
                                            <p:graphicEl>
                                              <a:dgm id="{243FAB40-7BFA-4AA0-B706-BA5317709D49}"/>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243FAB40-7BFA-4AA0-B706-BA5317709D49}"/>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D1693E87-8AF1-4139-940A-3949ACB9E011}"/>
                                            </p:graphicEl>
                                          </p:spTgt>
                                        </p:tgtEl>
                                        <p:attrNameLst>
                                          <p:attrName>style.visibility</p:attrName>
                                        </p:attrNameLst>
                                      </p:cBhvr>
                                      <p:to>
                                        <p:strVal val="visible"/>
                                      </p:to>
                                    </p:set>
                                    <p:anim calcmode="lin" valueType="num">
                                      <p:cBhvr additive="base">
                                        <p:cTn id="31" dur="500" fill="hold"/>
                                        <p:tgtEl>
                                          <p:spTgt spid="5">
                                            <p:graphicEl>
                                              <a:dgm id="{D1693E87-8AF1-4139-940A-3949ACB9E011}"/>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D1693E87-8AF1-4139-940A-3949ACB9E011}"/>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37053FDA-2EA5-40AA-BC08-8CA0EFAA7D4F}"/>
                                            </p:graphicEl>
                                          </p:spTgt>
                                        </p:tgtEl>
                                        <p:attrNameLst>
                                          <p:attrName>style.visibility</p:attrName>
                                        </p:attrNameLst>
                                      </p:cBhvr>
                                      <p:to>
                                        <p:strVal val="visible"/>
                                      </p:to>
                                    </p:set>
                                    <p:anim calcmode="lin" valueType="num">
                                      <p:cBhvr additive="base">
                                        <p:cTn id="37" dur="500" fill="hold"/>
                                        <p:tgtEl>
                                          <p:spTgt spid="5">
                                            <p:graphicEl>
                                              <a:dgm id="{37053FDA-2EA5-40AA-BC08-8CA0EFAA7D4F}"/>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7053FDA-2EA5-40AA-BC08-8CA0EFAA7D4F}"/>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302925E4-ADF1-41D3-89B6-B3F1A540044C}"/>
                                            </p:graphicEl>
                                          </p:spTgt>
                                        </p:tgtEl>
                                        <p:attrNameLst>
                                          <p:attrName>style.visibility</p:attrName>
                                        </p:attrNameLst>
                                      </p:cBhvr>
                                      <p:to>
                                        <p:strVal val="visible"/>
                                      </p:to>
                                    </p:set>
                                    <p:anim calcmode="lin" valueType="num">
                                      <p:cBhvr additive="base">
                                        <p:cTn id="43" dur="500" fill="hold"/>
                                        <p:tgtEl>
                                          <p:spTgt spid="5">
                                            <p:graphicEl>
                                              <a:dgm id="{302925E4-ADF1-41D3-89B6-B3F1A540044C}"/>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302925E4-ADF1-41D3-89B6-B3F1A540044C}"/>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09439CC3-927D-40F8-8496-F3D5563F29F2}"/>
                                            </p:graphicEl>
                                          </p:spTgt>
                                        </p:tgtEl>
                                        <p:attrNameLst>
                                          <p:attrName>style.visibility</p:attrName>
                                        </p:attrNameLst>
                                      </p:cBhvr>
                                      <p:to>
                                        <p:strVal val="visible"/>
                                      </p:to>
                                    </p:set>
                                    <p:anim calcmode="lin" valueType="num">
                                      <p:cBhvr additive="base">
                                        <p:cTn id="49" dur="500" fill="hold"/>
                                        <p:tgtEl>
                                          <p:spTgt spid="5">
                                            <p:graphicEl>
                                              <a:dgm id="{09439CC3-927D-40F8-8496-F3D5563F29F2}"/>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09439CC3-927D-40F8-8496-F3D5563F29F2}"/>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graphicEl>
                                              <a:dgm id="{FDBB9936-4B73-4608-ABCB-B00F8759D9E9}"/>
                                            </p:graphicEl>
                                          </p:spTgt>
                                        </p:tgtEl>
                                        <p:attrNameLst>
                                          <p:attrName>style.visibility</p:attrName>
                                        </p:attrNameLst>
                                      </p:cBhvr>
                                      <p:to>
                                        <p:strVal val="visible"/>
                                      </p:to>
                                    </p:set>
                                    <p:anim calcmode="lin" valueType="num">
                                      <p:cBhvr additive="base">
                                        <p:cTn id="55" dur="500" fill="hold"/>
                                        <p:tgtEl>
                                          <p:spTgt spid="5">
                                            <p:graphicEl>
                                              <a:dgm id="{FDBB9936-4B73-4608-ABCB-B00F8759D9E9}"/>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graphicEl>
                                              <a:dgm id="{FDBB9936-4B73-4608-ABCB-B00F8759D9E9}"/>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graphicEl>
                                              <a:dgm id="{2261188C-9FDB-41E4-9B60-65EB9F6E77C6}"/>
                                            </p:graphicEl>
                                          </p:spTgt>
                                        </p:tgtEl>
                                        <p:attrNameLst>
                                          <p:attrName>style.visibility</p:attrName>
                                        </p:attrNameLst>
                                      </p:cBhvr>
                                      <p:to>
                                        <p:strVal val="visible"/>
                                      </p:to>
                                    </p:set>
                                    <p:anim calcmode="lin" valueType="num">
                                      <p:cBhvr additive="base">
                                        <p:cTn id="61" dur="500" fill="hold"/>
                                        <p:tgtEl>
                                          <p:spTgt spid="5">
                                            <p:graphicEl>
                                              <a:dgm id="{2261188C-9FDB-41E4-9B60-65EB9F6E77C6}"/>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graphicEl>
                                              <a:dgm id="{2261188C-9FDB-41E4-9B60-65EB9F6E77C6}"/>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graphicEl>
                                              <a:dgm id="{8EAB92B6-698C-4206-8200-E0F23AB33CEB}"/>
                                            </p:graphicEl>
                                          </p:spTgt>
                                        </p:tgtEl>
                                        <p:attrNameLst>
                                          <p:attrName>style.visibility</p:attrName>
                                        </p:attrNameLst>
                                      </p:cBhvr>
                                      <p:to>
                                        <p:strVal val="visible"/>
                                      </p:to>
                                    </p:set>
                                    <p:anim calcmode="lin" valueType="num">
                                      <p:cBhvr additive="base">
                                        <p:cTn id="67" dur="500" fill="hold"/>
                                        <p:tgtEl>
                                          <p:spTgt spid="5">
                                            <p:graphicEl>
                                              <a:dgm id="{8EAB92B6-698C-4206-8200-E0F23AB33CEB}"/>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graphicEl>
                                              <a:dgm id="{8EAB92B6-698C-4206-8200-E0F23AB33CEB}"/>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graphicEl>
                                              <a:dgm id="{E8AE38A5-70EF-4CDB-B9D6-E00B042D9DF6}"/>
                                            </p:graphicEl>
                                          </p:spTgt>
                                        </p:tgtEl>
                                        <p:attrNameLst>
                                          <p:attrName>style.visibility</p:attrName>
                                        </p:attrNameLst>
                                      </p:cBhvr>
                                      <p:to>
                                        <p:strVal val="visible"/>
                                      </p:to>
                                    </p:set>
                                    <p:anim calcmode="lin" valueType="num">
                                      <p:cBhvr additive="base">
                                        <p:cTn id="73" dur="500" fill="hold"/>
                                        <p:tgtEl>
                                          <p:spTgt spid="5">
                                            <p:graphicEl>
                                              <a:dgm id="{E8AE38A5-70EF-4CDB-B9D6-E00B042D9DF6}"/>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graphicEl>
                                              <a:dgm id="{E8AE38A5-70EF-4CDB-B9D6-E00B042D9DF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sp>
        <p:nvSpPr>
          <p:cNvPr id="27" name="TextBox 5"/>
          <p:cNvSpPr txBox="1">
            <a:spLocks noChangeArrowheads="1"/>
          </p:cNvSpPr>
          <p:nvPr/>
        </p:nvSpPr>
        <p:spPr bwMode="auto">
          <a:xfrm>
            <a:off x="0" y="1916113"/>
            <a:ext cx="4143375" cy="1570037"/>
          </a:xfrm>
          <a:prstGeom prst="rect">
            <a:avLst/>
          </a:prstGeom>
          <a:noFill/>
          <a:ln w="9525">
            <a:noFill/>
            <a:miter lim="800000"/>
            <a:headEnd/>
            <a:tailEnd/>
          </a:ln>
        </p:spPr>
        <p:txBody>
          <a:bodyPr>
            <a:spAutoFit/>
          </a:bodyPr>
          <a:lstStyle/>
          <a:p>
            <a:r>
              <a:rPr lang="el-GR" sz="1600" b="1"/>
              <a:t>(Σχεδιασμός και Προκήρυξη Δράσεων)</a:t>
            </a:r>
            <a:endParaRPr lang="el-GR" sz="1600"/>
          </a:p>
          <a:p>
            <a:endParaRPr lang="el-GR" sz="1600"/>
          </a:p>
          <a:p>
            <a:r>
              <a:rPr lang="el-GR" sz="1600"/>
              <a:t>Τα Προγράμματα που προκηρύσσονται, ανταποκρίνονται στις ανάγκες των </a:t>
            </a:r>
          </a:p>
          <a:p>
            <a:r>
              <a:rPr lang="el-GR" sz="1600"/>
              <a:t>επιχειρήσεων  και τις απαιτήσεις της αγοράς</a:t>
            </a:r>
            <a:r>
              <a:rPr lang="en-US" sz="1600"/>
              <a:t>;</a:t>
            </a:r>
            <a:r>
              <a:rPr lang="el-GR" sz="1600"/>
              <a:t> </a:t>
            </a:r>
            <a:endParaRPr lang="en-US" sz="1600" b="1"/>
          </a:p>
        </p:txBody>
      </p:sp>
      <p:graphicFrame>
        <p:nvGraphicFramePr>
          <p:cNvPr id="28" name="Chart 12"/>
          <p:cNvGraphicFramePr>
            <a:graphicFrameLocks/>
          </p:cNvGraphicFramePr>
          <p:nvPr/>
        </p:nvGraphicFramePr>
        <p:xfrm>
          <a:off x="3941763" y="1700808"/>
          <a:ext cx="5964237" cy="2625130"/>
        </p:xfrm>
        <a:graphic>
          <a:graphicData uri="http://schemas.openxmlformats.org/drawingml/2006/chart">
            <c:chart xmlns:c="http://schemas.openxmlformats.org/drawingml/2006/chart" xmlns:r="http://schemas.openxmlformats.org/officeDocument/2006/relationships" r:id="rId4"/>
          </a:graphicData>
        </a:graphic>
      </p:graphicFrame>
      <p:grpSp>
        <p:nvGrpSpPr>
          <p:cNvPr id="2" name="Group 19"/>
          <p:cNvGrpSpPr>
            <a:grpSpLocks/>
          </p:cNvGrpSpPr>
          <p:nvPr/>
        </p:nvGrpSpPr>
        <p:grpSpPr bwMode="auto">
          <a:xfrm>
            <a:off x="6227763" y="1897063"/>
            <a:ext cx="2492375" cy="523875"/>
            <a:chOff x="5972203" y="953555"/>
            <a:chExt cx="2145369" cy="523220"/>
          </a:xfrm>
        </p:grpSpPr>
        <p:sp>
          <p:nvSpPr>
            <p:cNvPr id="39950" name="TextBox 21"/>
            <p:cNvSpPr txBox="1">
              <a:spLocks noChangeArrowheads="1"/>
            </p:cNvSpPr>
            <p:nvPr/>
          </p:nvSpPr>
          <p:spPr bwMode="auto">
            <a:xfrm>
              <a:off x="5972203" y="983172"/>
              <a:ext cx="1219200" cy="307777"/>
            </a:xfrm>
            <a:prstGeom prst="rect">
              <a:avLst/>
            </a:prstGeom>
            <a:noFill/>
            <a:ln w="9525">
              <a:noFill/>
              <a:miter lim="800000"/>
              <a:headEnd/>
              <a:tailEnd/>
            </a:ln>
          </p:spPr>
          <p:txBody>
            <a:bodyPr>
              <a:spAutoFit/>
            </a:bodyPr>
            <a:lstStyle/>
            <a:p>
              <a:pPr marL="114300" indent="-114300">
                <a:buClr>
                  <a:srgbClr val="FFFF00"/>
                </a:buClr>
                <a:buFont typeface="Wingdings" pitchFamily="2" charset="2"/>
                <a:buChar char=""/>
              </a:pPr>
              <a:r>
                <a:rPr lang="el-GR" sz="1400"/>
                <a:t>Μέτρια</a:t>
              </a:r>
              <a:endParaRPr lang="en-US" sz="1400"/>
            </a:p>
          </p:txBody>
        </p:sp>
        <p:sp>
          <p:nvSpPr>
            <p:cNvPr id="39951" name="TextBox 24"/>
            <p:cNvSpPr txBox="1">
              <a:spLocks noChangeArrowheads="1"/>
            </p:cNvSpPr>
            <p:nvPr/>
          </p:nvSpPr>
          <p:spPr bwMode="auto">
            <a:xfrm>
              <a:off x="7087984" y="953555"/>
              <a:ext cx="1029588" cy="523220"/>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Πολύ</a:t>
              </a:r>
              <a:r>
                <a:rPr lang="el-GR" sz="1400" b="1"/>
                <a:t> - </a:t>
              </a:r>
              <a:r>
                <a:rPr lang="el-GR" sz="1400"/>
                <a:t>Απόλυτα</a:t>
              </a:r>
              <a:endParaRPr lang="en-US" sz="1400"/>
            </a:p>
          </p:txBody>
        </p:sp>
      </p:grpSp>
      <p:sp>
        <p:nvSpPr>
          <p:cNvPr id="32" name="TextBox 5"/>
          <p:cNvSpPr txBox="1"/>
          <p:nvPr/>
        </p:nvSpPr>
        <p:spPr>
          <a:xfrm>
            <a:off x="0" y="3803650"/>
            <a:ext cx="3995936" cy="2308225"/>
          </a:xfrm>
          <a:prstGeom prst="rect">
            <a:avLst/>
          </a:prstGeom>
          <a:noFill/>
        </p:spPr>
        <p:txBody>
          <a:bodyPr wrap="square">
            <a:spAutoFit/>
          </a:bodyPr>
          <a:lstStyle/>
          <a:p>
            <a:pPr>
              <a:defRPr/>
            </a:pPr>
            <a:r>
              <a:rPr lang="el-GR" sz="1600" b="1" dirty="0">
                <a:cs typeface="Tahoma" pitchFamily="34" charset="0"/>
              </a:rPr>
              <a:t>(</a:t>
            </a:r>
            <a:r>
              <a:rPr lang="el-GR" sz="1600" b="1" dirty="0"/>
              <a:t>Ενέργειες Πληροφόρησης και Δημοσιότητας)</a:t>
            </a:r>
            <a:endParaRPr lang="el-GR" sz="1600" dirty="0"/>
          </a:p>
          <a:p>
            <a:pPr algn="ctr">
              <a:defRPr/>
            </a:pPr>
            <a:endParaRPr lang="el-GR" sz="1600" dirty="0"/>
          </a:p>
          <a:p>
            <a:pPr>
              <a:defRPr/>
            </a:pPr>
            <a:r>
              <a:rPr lang="el-GR" sz="1600" dirty="0"/>
              <a:t>Οι ενέργειες δημοσιότητας </a:t>
            </a:r>
            <a:r>
              <a:rPr lang="el-GR" sz="1600" dirty="0" smtClean="0"/>
              <a:t>και </a:t>
            </a:r>
            <a:r>
              <a:rPr lang="el-GR" sz="1600" dirty="0"/>
              <a:t>ενημέρωσης που συνοδεύουν την προκήρυξη είναι στοχευμένες, επαρκείς και αποτελεσματικές για την προσέλκυση των υποψήφιων επενδυτών – δικαιούχων</a:t>
            </a:r>
            <a:r>
              <a:rPr lang="en-US" sz="1600" dirty="0"/>
              <a:t>;</a:t>
            </a:r>
            <a:r>
              <a:rPr lang="el-GR" sz="1600" dirty="0"/>
              <a:t>              </a:t>
            </a:r>
          </a:p>
          <a:p>
            <a:pPr algn="ctr">
              <a:defRPr/>
            </a:pPr>
            <a:endParaRPr lang="en-US" sz="1600" dirty="0">
              <a:latin typeface="+mn-lt"/>
              <a:cs typeface="Tahoma" pitchFamily="34" charset="0"/>
            </a:endParaRPr>
          </a:p>
        </p:txBody>
      </p:sp>
      <p:graphicFrame>
        <p:nvGraphicFramePr>
          <p:cNvPr id="33" name="Chart 12"/>
          <p:cNvGraphicFramePr>
            <a:graphicFrameLocks/>
          </p:cNvGraphicFramePr>
          <p:nvPr/>
        </p:nvGraphicFramePr>
        <p:xfrm>
          <a:off x="3914775" y="3563938"/>
          <a:ext cx="5964238" cy="2882900"/>
        </p:xfrm>
        <a:graphic>
          <a:graphicData uri="http://schemas.openxmlformats.org/drawingml/2006/chart">
            <c:chart xmlns:c="http://schemas.openxmlformats.org/drawingml/2006/chart" xmlns:r="http://schemas.openxmlformats.org/officeDocument/2006/relationships" r:id="rId5"/>
          </a:graphicData>
        </a:graphic>
      </p:graphicFrame>
      <p:sp>
        <p:nvSpPr>
          <p:cNvPr id="40" name="39 - Ορθογώνιο"/>
          <p:cNvSpPr>
            <a:spLocks noChangeArrowheads="1"/>
          </p:cNvSpPr>
          <p:nvPr/>
        </p:nvSpPr>
        <p:spPr bwMode="auto">
          <a:xfrm>
            <a:off x="4643438" y="1897063"/>
            <a:ext cx="1441450" cy="523875"/>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Καθόλου – </a:t>
            </a:r>
          </a:p>
          <a:p>
            <a:pPr marL="114300" indent="-114300" algn="ctr">
              <a:buClr>
                <a:srgbClr val="FF0000"/>
              </a:buClr>
            </a:pPr>
            <a:r>
              <a:rPr lang="el-GR" sz="1400"/>
              <a:t>Λίγο</a:t>
            </a:r>
            <a:endParaRPr lang="en-US" sz="140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1+#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Graphic spid="28" grpId="0">
        <p:bldAsOne/>
      </p:bldGraphic>
      <p:bldP spid="32" grpId="0"/>
      <p:bldGraphic spid="33" grpId="0">
        <p:bldAsOne/>
      </p:bldGraphic>
      <p:bldP spid="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grpSp>
        <p:nvGrpSpPr>
          <p:cNvPr id="2" name="Group 19"/>
          <p:cNvGrpSpPr>
            <a:grpSpLocks/>
          </p:cNvGrpSpPr>
          <p:nvPr/>
        </p:nvGrpSpPr>
        <p:grpSpPr bwMode="auto">
          <a:xfrm>
            <a:off x="6084888" y="2617788"/>
            <a:ext cx="2490787" cy="523875"/>
            <a:chOff x="5972203" y="953555"/>
            <a:chExt cx="2145369" cy="523220"/>
          </a:xfrm>
        </p:grpSpPr>
        <p:sp>
          <p:nvSpPr>
            <p:cNvPr id="40972" name="TextBox 21"/>
            <p:cNvSpPr txBox="1">
              <a:spLocks noChangeArrowheads="1"/>
            </p:cNvSpPr>
            <p:nvPr/>
          </p:nvSpPr>
          <p:spPr bwMode="auto">
            <a:xfrm>
              <a:off x="5972203" y="983172"/>
              <a:ext cx="1219200" cy="307777"/>
            </a:xfrm>
            <a:prstGeom prst="rect">
              <a:avLst/>
            </a:prstGeom>
            <a:noFill/>
            <a:ln w="9525">
              <a:noFill/>
              <a:miter lim="800000"/>
              <a:headEnd/>
              <a:tailEnd/>
            </a:ln>
          </p:spPr>
          <p:txBody>
            <a:bodyPr>
              <a:spAutoFit/>
            </a:bodyPr>
            <a:lstStyle/>
            <a:p>
              <a:pPr marL="114300" indent="-114300">
                <a:buClr>
                  <a:srgbClr val="FFFF00"/>
                </a:buClr>
                <a:buFont typeface="Wingdings" pitchFamily="2" charset="2"/>
                <a:buChar char=""/>
              </a:pPr>
              <a:r>
                <a:rPr lang="el-GR" sz="1400"/>
                <a:t>Μέτρια</a:t>
              </a:r>
              <a:endParaRPr lang="en-US" sz="1400"/>
            </a:p>
          </p:txBody>
        </p:sp>
        <p:sp>
          <p:nvSpPr>
            <p:cNvPr id="40973" name="TextBox 24"/>
            <p:cNvSpPr txBox="1">
              <a:spLocks noChangeArrowheads="1"/>
            </p:cNvSpPr>
            <p:nvPr/>
          </p:nvSpPr>
          <p:spPr bwMode="auto">
            <a:xfrm>
              <a:off x="7025996" y="953555"/>
              <a:ext cx="1091576" cy="523220"/>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Πολύ - Απόλυτα</a:t>
              </a:r>
              <a:endParaRPr lang="en-US" sz="1400"/>
            </a:p>
          </p:txBody>
        </p:sp>
      </p:grpSp>
      <p:sp>
        <p:nvSpPr>
          <p:cNvPr id="34" name="TextBox 5"/>
          <p:cNvSpPr txBox="1">
            <a:spLocks noChangeArrowheads="1"/>
          </p:cNvSpPr>
          <p:nvPr/>
        </p:nvSpPr>
        <p:spPr bwMode="auto">
          <a:xfrm>
            <a:off x="0" y="2781300"/>
            <a:ext cx="4071938" cy="2062163"/>
          </a:xfrm>
          <a:prstGeom prst="rect">
            <a:avLst/>
          </a:prstGeom>
          <a:noFill/>
          <a:ln w="9525">
            <a:noFill/>
            <a:miter lim="800000"/>
            <a:headEnd/>
            <a:tailEnd/>
          </a:ln>
        </p:spPr>
        <p:txBody>
          <a:bodyPr>
            <a:spAutoFit/>
          </a:bodyPr>
          <a:lstStyle/>
          <a:p>
            <a:r>
              <a:rPr lang="en-US" sz="1600" b="1" dirty="0"/>
              <a:t>(</a:t>
            </a:r>
            <a:r>
              <a:rPr lang="el-GR" sz="1600" b="1" dirty="0"/>
              <a:t>Υποβολή Προτάσεων) </a:t>
            </a:r>
          </a:p>
          <a:p>
            <a:endParaRPr lang="el-GR" sz="1600" dirty="0"/>
          </a:p>
          <a:p>
            <a:r>
              <a:rPr lang="el-GR" sz="1600" dirty="0"/>
              <a:t>Πόσο ικανοποιημένοι είστε από την διαδικασία υποβολής των προτάσεων, </a:t>
            </a:r>
            <a:endParaRPr lang="en-US" sz="1600" dirty="0" smtClean="0"/>
          </a:p>
          <a:p>
            <a:r>
              <a:rPr lang="el-GR" sz="1600" dirty="0" smtClean="0"/>
              <a:t>ως </a:t>
            </a:r>
            <a:r>
              <a:rPr lang="el-GR" sz="1600" dirty="0"/>
              <a:t>προς την ευκολία υποβολής και </a:t>
            </a:r>
            <a:r>
              <a:rPr lang="en-US" sz="1600" dirty="0" smtClean="0"/>
              <a:t> </a:t>
            </a:r>
            <a:r>
              <a:rPr lang="el-GR" sz="1600" dirty="0" smtClean="0"/>
              <a:t>το </a:t>
            </a:r>
            <a:r>
              <a:rPr lang="el-GR" sz="1600" dirty="0"/>
              <a:t>χρόνο που δίνεται στους δικαιούχους προκειμένου να υποβάλλουν την </a:t>
            </a:r>
            <a:endParaRPr lang="en-US" sz="1600" dirty="0" smtClean="0"/>
          </a:p>
          <a:p>
            <a:r>
              <a:rPr lang="el-GR" sz="1600" dirty="0" smtClean="0"/>
              <a:t>πρόταση </a:t>
            </a:r>
            <a:r>
              <a:rPr lang="el-GR" sz="1600" dirty="0"/>
              <a:t>τους</a:t>
            </a:r>
            <a:r>
              <a:rPr lang="en-US" sz="1600" dirty="0"/>
              <a:t>;</a:t>
            </a:r>
            <a:endParaRPr lang="el-GR" sz="1600" dirty="0"/>
          </a:p>
        </p:txBody>
      </p:sp>
      <p:graphicFrame>
        <p:nvGraphicFramePr>
          <p:cNvPr id="35" name="Chart 12"/>
          <p:cNvGraphicFramePr>
            <a:graphicFrameLocks/>
          </p:cNvGraphicFramePr>
          <p:nvPr/>
        </p:nvGraphicFramePr>
        <p:xfrm>
          <a:off x="3941763" y="2564904"/>
          <a:ext cx="5964237" cy="2840534"/>
        </p:xfrm>
        <a:graphic>
          <a:graphicData uri="http://schemas.openxmlformats.org/drawingml/2006/chart">
            <c:chart xmlns:c="http://schemas.openxmlformats.org/drawingml/2006/chart" xmlns:r="http://schemas.openxmlformats.org/officeDocument/2006/relationships" r:id="rId4"/>
          </a:graphicData>
        </a:graphic>
      </p:graphicFrame>
      <p:sp>
        <p:nvSpPr>
          <p:cNvPr id="40" name="39 - Ορθογώνιο"/>
          <p:cNvSpPr>
            <a:spLocks noChangeArrowheads="1"/>
          </p:cNvSpPr>
          <p:nvPr/>
        </p:nvSpPr>
        <p:spPr bwMode="auto">
          <a:xfrm>
            <a:off x="4643438" y="2617788"/>
            <a:ext cx="1441450" cy="523875"/>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Καθόλου</a:t>
            </a:r>
            <a:r>
              <a:rPr lang="el-GR" sz="1400" b="1"/>
              <a:t> – </a:t>
            </a:r>
          </a:p>
          <a:p>
            <a:pPr marL="114300" indent="-114300" algn="ctr">
              <a:buClr>
                <a:srgbClr val="FF0000"/>
              </a:buClr>
            </a:pPr>
            <a:r>
              <a:rPr lang="el-GR" sz="1400"/>
              <a:t>Λίγο</a:t>
            </a:r>
            <a:endParaRPr lang="en-US" sz="140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0-#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Graphic spid="35" grpId="0">
        <p:bldAsOne/>
      </p:bldGraphic>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grpSp>
        <p:nvGrpSpPr>
          <p:cNvPr id="2" name="Group 19"/>
          <p:cNvGrpSpPr>
            <a:grpSpLocks/>
          </p:cNvGrpSpPr>
          <p:nvPr/>
        </p:nvGrpSpPr>
        <p:grpSpPr bwMode="auto">
          <a:xfrm>
            <a:off x="6084888" y="1916113"/>
            <a:ext cx="2490787" cy="523875"/>
            <a:chOff x="5972203" y="953555"/>
            <a:chExt cx="2145369" cy="523220"/>
          </a:xfrm>
        </p:grpSpPr>
        <p:sp>
          <p:nvSpPr>
            <p:cNvPr id="41998" name="TextBox 21"/>
            <p:cNvSpPr txBox="1">
              <a:spLocks noChangeArrowheads="1"/>
            </p:cNvSpPr>
            <p:nvPr/>
          </p:nvSpPr>
          <p:spPr bwMode="auto">
            <a:xfrm>
              <a:off x="5972203" y="983172"/>
              <a:ext cx="1219200" cy="307777"/>
            </a:xfrm>
            <a:prstGeom prst="rect">
              <a:avLst/>
            </a:prstGeom>
            <a:noFill/>
            <a:ln w="9525">
              <a:noFill/>
              <a:miter lim="800000"/>
              <a:headEnd/>
              <a:tailEnd/>
            </a:ln>
          </p:spPr>
          <p:txBody>
            <a:bodyPr>
              <a:spAutoFit/>
            </a:bodyPr>
            <a:lstStyle/>
            <a:p>
              <a:pPr marL="114300" indent="-114300">
                <a:buClr>
                  <a:srgbClr val="FFFF00"/>
                </a:buClr>
                <a:buFont typeface="Wingdings" pitchFamily="2" charset="2"/>
                <a:buChar char=""/>
              </a:pPr>
              <a:r>
                <a:rPr lang="el-GR" sz="1400"/>
                <a:t>Μέτρια</a:t>
              </a:r>
              <a:endParaRPr lang="en-US" sz="1400"/>
            </a:p>
          </p:txBody>
        </p:sp>
        <p:sp>
          <p:nvSpPr>
            <p:cNvPr id="41999" name="TextBox 24"/>
            <p:cNvSpPr txBox="1">
              <a:spLocks noChangeArrowheads="1"/>
            </p:cNvSpPr>
            <p:nvPr/>
          </p:nvSpPr>
          <p:spPr bwMode="auto">
            <a:xfrm>
              <a:off x="7025996" y="953555"/>
              <a:ext cx="1091576" cy="523220"/>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Πολύ - Απόλυτα</a:t>
              </a:r>
              <a:endParaRPr lang="en-US" sz="1400"/>
            </a:p>
          </p:txBody>
        </p:sp>
      </p:grpSp>
      <p:sp>
        <p:nvSpPr>
          <p:cNvPr id="38" name="TextBox 5"/>
          <p:cNvSpPr txBox="1">
            <a:spLocks noChangeArrowheads="1"/>
          </p:cNvSpPr>
          <p:nvPr/>
        </p:nvSpPr>
        <p:spPr bwMode="auto">
          <a:xfrm>
            <a:off x="0" y="2349500"/>
            <a:ext cx="4067175" cy="1568450"/>
          </a:xfrm>
          <a:prstGeom prst="rect">
            <a:avLst/>
          </a:prstGeom>
          <a:noFill/>
          <a:ln w="9525">
            <a:noFill/>
            <a:miter lim="800000"/>
            <a:headEnd/>
            <a:tailEnd/>
          </a:ln>
        </p:spPr>
        <p:txBody>
          <a:bodyPr>
            <a:spAutoFit/>
          </a:bodyPr>
          <a:lstStyle/>
          <a:p>
            <a:r>
              <a:rPr lang="el-GR" sz="1600" b="1"/>
              <a:t>(Έλεγχος και Αξιολόγηση Προτάσεων)</a:t>
            </a:r>
          </a:p>
          <a:p>
            <a:endParaRPr lang="el-GR" sz="1600" b="1"/>
          </a:p>
          <a:p>
            <a:r>
              <a:rPr lang="el-GR" sz="1600"/>
              <a:t>Πόσο ικανοποιημένοι είστε από την διαδικασία ελέγχου και αξιολόγησης των προτάσεων, ως προς τη διαφάνειά της και την ισότιμη μεταχείριση των</a:t>
            </a:r>
            <a:r>
              <a:rPr lang="en-US" sz="1600"/>
              <a:t> </a:t>
            </a:r>
            <a:r>
              <a:rPr lang="el-GR" sz="1600"/>
              <a:t>δικαιούχων</a:t>
            </a:r>
            <a:r>
              <a:rPr lang="en-US" sz="1600"/>
              <a:t>;</a:t>
            </a:r>
          </a:p>
        </p:txBody>
      </p:sp>
      <p:graphicFrame>
        <p:nvGraphicFramePr>
          <p:cNvPr id="39" name="Chart 12"/>
          <p:cNvGraphicFramePr>
            <a:graphicFrameLocks/>
          </p:cNvGraphicFramePr>
          <p:nvPr/>
        </p:nvGraphicFramePr>
        <p:xfrm>
          <a:off x="3941763" y="1844824"/>
          <a:ext cx="5964237" cy="2841476"/>
        </p:xfrm>
        <a:graphic>
          <a:graphicData uri="http://schemas.openxmlformats.org/drawingml/2006/chart">
            <c:chart xmlns:c="http://schemas.openxmlformats.org/drawingml/2006/chart" xmlns:r="http://schemas.openxmlformats.org/officeDocument/2006/relationships" r:id="rId3"/>
          </a:graphicData>
        </a:graphic>
      </p:graphicFrame>
      <p:sp>
        <p:nvSpPr>
          <p:cNvPr id="40" name="39 - Ορθογώνιο"/>
          <p:cNvSpPr>
            <a:spLocks noChangeArrowheads="1"/>
          </p:cNvSpPr>
          <p:nvPr/>
        </p:nvSpPr>
        <p:spPr bwMode="auto">
          <a:xfrm>
            <a:off x="4643438" y="1916113"/>
            <a:ext cx="1441450" cy="523875"/>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Καθόλου – </a:t>
            </a:r>
          </a:p>
          <a:p>
            <a:pPr marL="114300" indent="-114300" algn="ctr">
              <a:buClr>
                <a:srgbClr val="FF0000"/>
              </a:buClr>
            </a:pPr>
            <a:r>
              <a:rPr lang="el-GR" sz="1400"/>
              <a:t>Λίγο</a:t>
            </a:r>
            <a:endParaRPr lang="en-US" sz="1400"/>
          </a:p>
        </p:txBody>
      </p:sp>
      <p:sp>
        <p:nvSpPr>
          <p:cNvPr id="13" name="TextBox 5"/>
          <p:cNvSpPr txBox="1">
            <a:spLocks noChangeArrowheads="1"/>
          </p:cNvSpPr>
          <p:nvPr/>
        </p:nvSpPr>
        <p:spPr bwMode="auto">
          <a:xfrm>
            <a:off x="0" y="4221163"/>
            <a:ext cx="4140200" cy="1816100"/>
          </a:xfrm>
          <a:prstGeom prst="rect">
            <a:avLst/>
          </a:prstGeom>
          <a:noFill/>
          <a:ln w="9525">
            <a:noFill/>
            <a:miter lim="800000"/>
            <a:headEnd/>
            <a:tailEnd/>
          </a:ln>
        </p:spPr>
        <p:txBody>
          <a:bodyPr>
            <a:spAutoFit/>
          </a:bodyPr>
          <a:lstStyle/>
          <a:p>
            <a:endParaRPr lang="el-GR" sz="1600" b="1"/>
          </a:p>
          <a:p>
            <a:r>
              <a:rPr lang="el-GR" sz="1600" b="1"/>
              <a:t>(Έλεγχος και Αξιολόγηση Προτάσεων)</a:t>
            </a:r>
          </a:p>
          <a:p>
            <a:endParaRPr lang="el-GR" sz="1600"/>
          </a:p>
          <a:p>
            <a:r>
              <a:rPr lang="el-GR" sz="1600"/>
              <a:t>Πόσο ικανοποιημένοι είστε από την διαδικασία ελέγχου και αξιολόγησης των προτάσεων, ως προς το χρόνο διεκπεραίωσής της</a:t>
            </a:r>
            <a:r>
              <a:rPr lang="en-US" sz="1600"/>
              <a:t>;</a:t>
            </a:r>
            <a:endParaRPr lang="el-GR" sz="1600"/>
          </a:p>
        </p:txBody>
      </p:sp>
      <p:graphicFrame>
        <p:nvGraphicFramePr>
          <p:cNvPr id="14" name="Chart 12"/>
          <p:cNvGraphicFramePr>
            <a:graphicFrameLocks/>
          </p:cNvGraphicFramePr>
          <p:nvPr/>
        </p:nvGraphicFramePr>
        <p:xfrm>
          <a:off x="3941763" y="3861048"/>
          <a:ext cx="5964237" cy="285090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39" grpId="0">
        <p:bldAsOne/>
      </p:bldGraphic>
      <p:bldP spid="40" grpId="0"/>
      <p:bldP spid="13" grpId="0"/>
      <p:bldGraphic spid="14"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grpSp>
        <p:nvGrpSpPr>
          <p:cNvPr id="2" name="Group 19"/>
          <p:cNvGrpSpPr>
            <a:grpSpLocks/>
          </p:cNvGrpSpPr>
          <p:nvPr/>
        </p:nvGrpSpPr>
        <p:grpSpPr bwMode="auto">
          <a:xfrm>
            <a:off x="6084888" y="1916113"/>
            <a:ext cx="2490787" cy="523875"/>
            <a:chOff x="5972203" y="953555"/>
            <a:chExt cx="2145369" cy="523220"/>
          </a:xfrm>
        </p:grpSpPr>
        <p:sp>
          <p:nvSpPr>
            <p:cNvPr id="43022" name="TextBox 21"/>
            <p:cNvSpPr txBox="1">
              <a:spLocks noChangeArrowheads="1"/>
            </p:cNvSpPr>
            <p:nvPr/>
          </p:nvSpPr>
          <p:spPr bwMode="auto">
            <a:xfrm>
              <a:off x="5972203" y="983172"/>
              <a:ext cx="1219200" cy="307777"/>
            </a:xfrm>
            <a:prstGeom prst="rect">
              <a:avLst/>
            </a:prstGeom>
            <a:noFill/>
            <a:ln w="9525">
              <a:noFill/>
              <a:miter lim="800000"/>
              <a:headEnd/>
              <a:tailEnd/>
            </a:ln>
          </p:spPr>
          <p:txBody>
            <a:bodyPr>
              <a:spAutoFit/>
            </a:bodyPr>
            <a:lstStyle/>
            <a:p>
              <a:pPr marL="114300" indent="-114300">
                <a:buClr>
                  <a:srgbClr val="FFFF00"/>
                </a:buClr>
                <a:buFont typeface="Wingdings" pitchFamily="2" charset="2"/>
                <a:buChar char=""/>
              </a:pPr>
              <a:r>
                <a:rPr lang="el-GR" sz="1400"/>
                <a:t>Μέτρια</a:t>
              </a:r>
              <a:endParaRPr lang="en-US" sz="1400"/>
            </a:p>
          </p:txBody>
        </p:sp>
        <p:sp>
          <p:nvSpPr>
            <p:cNvPr id="43023" name="TextBox 24"/>
            <p:cNvSpPr txBox="1">
              <a:spLocks noChangeArrowheads="1"/>
            </p:cNvSpPr>
            <p:nvPr/>
          </p:nvSpPr>
          <p:spPr bwMode="auto">
            <a:xfrm>
              <a:off x="7025996" y="953555"/>
              <a:ext cx="1091576" cy="523220"/>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Πολύ - Απόλυτα</a:t>
              </a:r>
              <a:endParaRPr lang="en-US" sz="1400"/>
            </a:p>
          </p:txBody>
        </p:sp>
      </p:grpSp>
      <p:sp>
        <p:nvSpPr>
          <p:cNvPr id="34" name="TextBox 5"/>
          <p:cNvSpPr txBox="1">
            <a:spLocks noChangeArrowheads="1"/>
          </p:cNvSpPr>
          <p:nvPr/>
        </p:nvSpPr>
        <p:spPr bwMode="auto">
          <a:xfrm>
            <a:off x="0" y="2133600"/>
            <a:ext cx="4356100" cy="1815882"/>
          </a:xfrm>
          <a:prstGeom prst="rect">
            <a:avLst/>
          </a:prstGeom>
          <a:noFill/>
          <a:ln w="9525">
            <a:noFill/>
            <a:miter lim="800000"/>
            <a:headEnd/>
            <a:tailEnd/>
          </a:ln>
        </p:spPr>
        <p:txBody>
          <a:bodyPr>
            <a:spAutoFit/>
          </a:bodyPr>
          <a:lstStyle/>
          <a:p>
            <a:r>
              <a:rPr lang="el-GR" sz="1600" b="1" dirty="0"/>
              <a:t>(Υλοποίηση Πράξης)</a:t>
            </a:r>
          </a:p>
          <a:p>
            <a:endParaRPr lang="el-GR" sz="1600" dirty="0"/>
          </a:p>
          <a:p>
            <a:r>
              <a:rPr lang="el-GR" sz="1600" dirty="0"/>
              <a:t>Θεωρείτε ότι ο ΕΦΕΠΑΕ εξετάζει και ανταποκρίνεται στα αιτήματά σας (τροποποίησης, ενδιάμεσης και τελικής επαλήθευσης) σε εύλογο χρονικό </a:t>
            </a:r>
            <a:endParaRPr lang="en-US" sz="1600" dirty="0" smtClean="0"/>
          </a:p>
          <a:p>
            <a:r>
              <a:rPr lang="el-GR" sz="1600" dirty="0" smtClean="0"/>
              <a:t>διάστημα</a:t>
            </a:r>
            <a:r>
              <a:rPr lang="en-US" sz="1600" dirty="0"/>
              <a:t>;</a:t>
            </a:r>
          </a:p>
        </p:txBody>
      </p:sp>
      <p:sp>
        <p:nvSpPr>
          <p:cNvPr id="38" name="TextBox 5"/>
          <p:cNvSpPr txBox="1">
            <a:spLocks noChangeArrowheads="1"/>
          </p:cNvSpPr>
          <p:nvPr/>
        </p:nvSpPr>
        <p:spPr bwMode="auto">
          <a:xfrm>
            <a:off x="0" y="4554538"/>
            <a:ext cx="4356100" cy="1322387"/>
          </a:xfrm>
          <a:prstGeom prst="rect">
            <a:avLst/>
          </a:prstGeom>
          <a:noFill/>
          <a:ln w="9525">
            <a:noFill/>
            <a:miter lim="800000"/>
            <a:headEnd/>
            <a:tailEnd/>
          </a:ln>
        </p:spPr>
        <p:txBody>
          <a:bodyPr>
            <a:spAutoFit/>
          </a:bodyPr>
          <a:lstStyle/>
          <a:p>
            <a:r>
              <a:rPr lang="el-GR" sz="1600" b="1" dirty="0"/>
              <a:t>(Υλοποίηση Πράξης)</a:t>
            </a:r>
          </a:p>
          <a:p>
            <a:endParaRPr lang="el-GR" sz="1600" b="1" dirty="0"/>
          </a:p>
          <a:p>
            <a:r>
              <a:rPr lang="el-GR" sz="1600" dirty="0"/>
              <a:t>Πόσο ικανοποιημένοι είστε με το χρόνο εκτέλεσης των πληρωμών που </a:t>
            </a:r>
            <a:endParaRPr lang="el-GR" sz="1600" dirty="0" smtClean="0"/>
          </a:p>
          <a:p>
            <a:r>
              <a:rPr lang="el-GR" sz="1600" dirty="0" smtClean="0"/>
              <a:t>πραγματοποιεί </a:t>
            </a:r>
            <a:r>
              <a:rPr lang="el-GR" sz="1600" dirty="0"/>
              <a:t>ο ΕΦΕΠΑΕ</a:t>
            </a:r>
            <a:r>
              <a:rPr lang="en-US" sz="1600" dirty="0"/>
              <a:t>;</a:t>
            </a:r>
          </a:p>
        </p:txBody>
      </p:sp>
      <p:sp>
        <p:nvSpPr>
          <p:cNvPr id="40" name="39 - Ορθογώνιο"/>
          <p:cNvSpPr>
            <a:spLocks noChangeArrowheads="1"/>
          </p:cNvSpPr>
          <p:nvPr/>
        </p:nvSpPr>
        <p:spPr bwMode="auto">
          <a:xfrm>
            <a:off x="4643438" y="1916113"/>
            <a:ext cx="1441450" cy="523875"/>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Καθόλου – </a:t>
            </a:r>
          </a:p>
          <a:p>
            <a:pPr marL="114300" indent="-114300" algn="ctr">
              <a:buClr>
                <a:srgbClr val="FF0000"/>
              </a:buClr>
            </a:pPr>
            <a:r>
              <a:rPr lang="el-GR" sz="1400"/>
              <a:t>Λίγο</a:t>
            </a:r>
            <a:endParaRPr lang="en-US" sz="1400"/>
          </a:p>
        </p:txBody>
      </p:sp>
      <p:graphicFrame>
        <p:nvGraphicFramePr>
          <p:cNvPr id="13" name="Chart 12"/>
          <p:cNvGraphicFramePr>
            <a:graphicFrameLocks/>
          </p:cNvGraphicFramePr>
          <p:nvPr/>
        </p:nvGraphicFramePr>
        <p:xfrm>
          <a:off x="3941763" y="1772815"/>
          <a:ext cx="5964237" cy="27785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2"/>
          <p:cNvGraphicFramePr>
            <a:graphicFrameLocks/>
          </p:cNvGraphicFramePr>
          <p:nvPr/>
        </p:nvGraphicFramePr>
        <p:xfrm>
          <a:off x="3851919" y="3675063"/>
          <a:ext cx="6054081" cy="3036887"/>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0-#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0-#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40" grpId="0"/>
      <p:bldGraphic spid="13" grpId="0">
        <p:bldAsOne/>
      </p:bldGraphic>
      <p:bldGraphic spid="1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grpSp>
        <p:nvGrpSpPr>
          <p:cNvPr id="2" name="Group 19"/>
          <p:cNvGrpSpPr>
            <a:grpSpLocks/>
          </p:cNvGrpSpPr>
          <p:nvPr/>
        </p:nvGrpSpPr>
        <p:grpSpPr bwMode="auto">
          <a:xfrm>
            <a:off x="6084888" y="1916113"/>
            <a:ext cx="2490787" cy="523875"/>
            <a:chOff x="5972203" y="953555"/>
            <a:chExt cx="2145369" cy="523220"/>
          </a:xfrm>
        </p:grpSpPr>
        <p:sp>
          <p:nvSpPr>
            <p:cNvPr id="44046" name="TextBox 21"/>
            <p:cNvSpPr txBox="1">
              <a:spLocks noChangeArrowheads="1"/>
            </p:cNvSpPr>
            <p:nvPr/>
          </p:nvSpPr>
          <p:spPr bwMode="auto">
            <a:xfrm>
              <a:off x="5972203" y="983172"/>
              <a:ext cx="1219200" cy="307777"/>
            </a:xfrm>
            <a:prstGeom prst="rect">
              <a:avLst/>
            </a:prstGeom>
            <a:noFill/>
            <a:ln w="9525">
              <a:noFill/>
              <a:miter lim="800000"/>
              <a:headEnd/>
              <a:tailEnd/>
            </a:ln>
          </p:spPr>
          <p:txBody>
            <a:bodyPr>
              <a:spAutoFit/>
            </a:bodyPr>
            <a:lstStyle/>
            <a:p>
              <a:pPr marL="114300" indent="-114300">
                <a:buClr>
                  <a:srgbClr val="FFFF00"/>
                </a:buClr>
                <a:buFont typeface="Wingdings" pitchFamily="2" charset="2"/>
                <a:buChar char=""/>
              </a:pPr>
              <a:r>
                <a:rPr lang="el-GR" sz="1400"/>
                <a:t>Μέτρια</a:t>
              </a:r>
              <a:endParaRPr lang="en-US" sz="1400"/>
            </a:p>
          </p:txBody>
        </p:sp>
        <p:sp>
          <p:nvSpPr>
            <p:cNvPr id="44047" name="TextBox 24"/>
            <p:cNvSpPr txBox="1">
              <a:spLocks noChangeArrowheads="1"/>
            </p:cNvSpPr>
            <p:nvPr/>
          </p:nvSpPr>
          <p:spPr bwMode="auto">
            <a:xfrm>
              <a:off x="7025996" y="953555"/>
              <a:ext cx="1091576" cy="523220"/>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Πολύ - Απόλυτα</a:t>
              </a:r>
              <a:endParaRPr lang="en-US" sz="1400"/>
            </a:p>
          </p:txBody>
        </p:sp>
      </p:grpSp>
      <p:sp>
        <p:nvSpPr>
          <p:cNvPr id="34" name="TextBox 5"/>
          <p:cNvSpPr txBox="1">
            <a:spLocks noChangeArrowheads="1"/>
          </p:cNvSpPr>
          <p:nvPr/>
        </p:nvSpPr>
        <p:spPr bwMode="auto">
          <a:xfrm>
            <a:off x="0" y="2133600"/>
            <a:ext cx="4067943" cy="1323439"/>
          </a:xfrm>
          <a:prstGeom prst="rect">
            <a:avLst/>
          </a:prstGeom>
          <a:noFill/>
          <a:ln w="9525">
            <a:noFill/>
            <a:miter lim="800000"/>
            <a:headEnd/>
            <a:tailEnd/>
          </a:ln>
        </p:spPr>
        <p:txBody>
          <a:bodyPr wrap="square">
            <a:spAutoFit/>
          </a:bodyPr>
          <a:lstStyle/>
          <a:p>
            <a:r>
              <a:rPr lang="el-GR" sz="1600" b="1" dirty="0"/>
              <a:t>(Ανθρώπινο Δυναμικό)</a:t>
            </a:r>
          </a:p>
          <a:p>
            <a:endParaRPr lang="el-GR" sz="1600" dirty="0"/>
          </a:p>
          <a:p>
            <a:r>
              <a:rPr lang="el-GR" sz="1600" dirty="0"/>
              <a:t>Πόσο ικανοποιημένοι είστε από τα </a:t>
            </a:r>
            <a:endParaRPr lang="en-US" sz="1600" dirty="0" smtClean="0"/>
          </a:p>
          <a:p>
            <a:r>
              <a:rPr lang="el-GR" sz="1600" dirty="0" smtClean="0"/>
              <a:t>στελέχη </a:t>
            </a:r>
            <a:r>
              <a:rPr lang="el-GR" sz="1600" dirty="0"/>
              <a:t>του ΕΦΕΠΑΕ, ως προς την κατάρτιση και </a:t>
            </a:r>
            <a:r>
              <a:rPr lang="el-GR" sz="1600" dirty="0" smtClean="0"/>
              <a:t>τη </a:t>
            </a:r>
            <a:r>
              <a:rPr lang="el-GR" sz="1600" dirty="0"/>
              <a:t>γνώση του αντικειμένου</a:t>
            </a:r>
            <a:r>
              <a:rPr lang="en-US" sz="1600" dirty="0"/>
              <a:t>;</a:t>
            </a:r>
          </a:p>
        </p:txBody>
      </p:sp>
      <p:sp>
        <p:nvSpPr>
          <p:cNvPr id="38" name="TextBox 5"/>
          <p:cNvSpPr txBox="1">
            <a:spLocks noChangeArrowheads="1"/>
          </p:cNvSpPr>
          <p:nvPr/>
        </p:nvSpPr>
        <p:spPr bwMode="auto">
          <a:xfrm>
            <a:off x="0" y="4306888"/>
            <a:ext cx="4284663" cy="1323975"/>
          </a:xfrm>
          <a:prstGeom prst="rect">
            <a:avLst/>
          </a:prstGeom>
          <a:noFill/>
          <a:ln w="9525">
            <a:noFill/>
            <a:miter lim="800000"/>
            <a:headEnd/>
            <a:tailEnd/>
          </a:ln>
        </p:spPr>
        <p:txBody>
          <a:bodyPr>
            <a:spAutoFit/>
          </a:bodyPr>
          <a:lstStyle/>
          <a:p>
            <a:r>
              <a:rPr lang="el-GR" sz="1600" b="1" dirty="0"/>
              <a:t>(Επικοινωνία)</a:t>
            </a:r>
          </a:p>
          <a:p>
            <a:endParaRPr lang="el-GR" sz="1600" b="1" dirty="0"/>
          </a:p>
          <a:p>
            <a:r>
              <a:rPr lang="el-GR" sz="1600" dirty="0"/>
              <a:t>Πόσο ικανοποιημένοι είστε με την επικοινωνία με τον Φορέα </a:t>
            </a:r>
            <a:r>
              <a:rPr lang="el-GR" sz="1600" dirty="0" smtClean="0"/>
              <a:t>μας</a:t>
            </a:r>
            <a:endParaRPr lang="en-US" sz="1600" dirty="0" smtClean="0"/>
          </a:p>
          <a:p>
            <a:r>
              <a:rPr lang="el-GR" sz="1600" dirty="0" smtClean="0"/>
              <a:t> </a:t>
            </a:r>
            <a:r>
              <a:rPr lang="el-GR" sz="1600" dirty="0"/>
              <a:t>(τηλεφωνική, επιστολές, </a:t>
            </a:r>
            <a:r>
              <a:rPr lang="en-US" sz="1600" dirty="0"/>
              <a:t>email);</a:t>
            </a:r>
          </a:p>
        </p:txBody>
      </p:sp>
      <p:sp>
        <p:nvSpPr>
          <p:cNvPr id="40" name="39 - Ορθογώνιο"/>
          <p:cNvSpPr>
            <a:spLocks noChangeArrowheads="1"/>
          </p:cNvSpPr>
          <p:nvPr/>
        </p:nvSpPr>
        <p:spPr bwMode="auto">
          <a:xfrm>
            <a:off x="4643438" y="1916113"/>
            <a:ext cx="1441450" cy="523875"/>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Καθόλου – </a:t>
            </a:r>
          </a:p>
          <a:p>
            <a:pPr marL="114300" indent="-114300" algn="ctr">
              <a:buClr>
                <a:srgbClr val="FF0000"/>
              </a:buClr>
            </a:pPr>
            <a:r>
              <a:rPr lang="el-GR" sz="1400"/>
              <a:t>Λίγο</a:t>
            </a:r>
            <a:endParaRPr lang="en-US" sz="1400"/>
          </a:p>
        </p:txBody>
      </p:sp>
      <p:graphicFrame>
        <p:nvGraphicFramePr>
          <p:cNvPr id="13" name="Chart 12"/>
          <p:cNvGraphicFramePr>
            <a:graphicFrameLocks/>
          </p:cNvGraphicFramePr>
          <p:nvPr/>
        </p:nvGraphicFramePr>
        <p:xfrm>
          <a:off x="3941763" y="1772816"/>
          <a:ext cx="5964237" cy="27785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2"/>
          <p:cNvGraphicFramePr>
            <a:graphicFrameLocks/>
          </p:cNvGraphicFramePr>
          <p:nvPr/>
        </p:nvGraphicFramePr>
        <p:xfrm>
          <a:off x="3941763" y="3789040"/>
          <a:ext cx="5964237" cy="292291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0-#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0-#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40" grpId="0"/>
      <p:bldGraphic spid="13" grpId="0">
        <p:bldAsOne/>
      </p:bldGraphic>
      <p:bldGraphic spid="1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18435" name="Text Box 1028"/>
          <p:cNvSpPr txBox="1">
            <a:spLocks noChangeArrowheads="1"/>
          </p:cNvSpPr>
          <p:nvPr/>
        </p:nvSpPr>
        <p:spPr bwMode="auto">
          <a:xfrm>
            <a:off x="15875" y="549275"/>
            <a:ext cx="8659813" cy="400050"/>
          </a:xfrm>
          <a:prstGeom prst="rect">
            <a:avLst/>
          </a:prstGeom>
          <a:noFill/>
          <a:ln w="9525">
            <a:noFill/>
            <a:miter lim="800000"/>
            <a:headEnd/>
            <a:tailEnd/>
          </a:ln>
        </p:spPr>
        <p:txBody>
          <a:bodyPr>
            <a:spAutoFit/>
          </a:bodyPr>
          <a:lstStyle/>
          <a:p>
            <a:r>
              <a:rPr lang="el-GR" sz="2000" b="1">
                <a:solidFill>
                  <a:srgbClr val="333399"/>
                </a:solidFill>
              </a:rPr>
              <a:t>Οι Στόχοι της Έρευνας….</a:t>
            </a:r>
          </a:p>
        </p:txBody>
      </p:sp>
      <p:graphicFrame>
        <p:nvGraphicFramePr>
          <p:cNvPr id="36" name="4 - Θέση περιεχομένου"/>
          <p:cNvGraphicFramePr>
            <a:graphicFrameLocks noGrp="1"/>
          </p:cNvGraphicFramePr>
          <p:nvPr>
            <p:ph idx="1"/>
          </p:nvPr>
        </p:nvGraphicFramePr>
        <p:xfrm>
          <a:off x="251520" y="1052736"/>
          <a:ext cx="8496944" cy="56166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graphicEl>
                                              <a:dgm id="{D362C997-C9AF-4E3F-8E4C-07A7D43A2460}"/>
                                            </p:graphicEl>
                                          </p:spTgt>
                                        </p:tgtEl>
                                        <p:attrNameLst>
                                          <p:attrName>style.visibility</p:attrName>
                                        </p:attrNameLst>
                                      </p:cBhvr>
                                      <p:to>
                                        <p:strVal val="visible"/>
                                      </p:to>
                                    </p:set>
                                    <p:anim calcmode="lin" valueType="num">
                                      <p:cBhvr additive="base">
                                        <p:cTn id="7" dur="500" fill="hold"/>
                                        <p:tgtEl>
                                          <p:spTgt spid="36">
                                            <p:graphicEl>
                                              <a:dgm id="{D362C997-C9AF-4E3F-8E4C-07A7D43A246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6">
                                            <p:graphicEl>
                                              <a:dgm id="{D362C997-C9AF-4E3F-8E4C-07A7D43A2460}"/>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
                                            <p:graphicEl>
                                              <a:dgm id="{D71E5052-5D38-4A3A-B914-FAFBD61955FA}"/>
                                            </p:graphicEl>
                                          </p:spTgt>
                                        </p:tgtEl>
                                        <p:attrNameLst>
                                          <p:attrName>style.visibility</p:attrName>
                                        </p:attrNameLst>
                                      </p:cBhvr>
                                      <p:to>
                                        <p:strVal val="visible"/>
                                      </p:to>
                                    </p:set>
                                    <p:anim calcmode="lin" valueType="num">
                                      <p:cBhvr additive="base">
                                        <p:cTn id="13" dur="500" fill="hold"/>
                                        <p:tgtEl>
                                          <p:spTgt spid="36">
                                            <p:graphicEl>
                                              <a:dgm id="{D71E5052-5D38-4A3A-B914-FAFBD61955F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
                                            <p:graphicEl>
                                              <a:dgm id="{D71E5052-5D38-4A3A-B914-FAFBD61955FA}"/>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6">
                                            <p:graphicEl>
                                              <a:dgm id="{3285832C-0A5D-4E39-A8BC-851C8816AB05}"/>
                                            </p:graphicEl>
                                          </p:spTgt>
                                        </p:tgtEl>
                                        <p:attrNameLst>
                                          <p:attrName>style.visibility</p:attrName>
                                        </p:attrNameLst>
                                      </p:cBhvr>
                                      <p:to>
                                        <p:strVal val="visible"/>
                                      </p:to>
                                    </p:set>
                                    <p:anim calcmode="lin" valueType="num">
                                      <p:cBhvr additive="base">
                                        <p:cTn id="17" dur="500" fill="hold"/>
                                        <p:tgtEl>
                                          <p:spTgt spid="36">
                                            <p:graphicEl>
                                              <a:dgm id="{3285832C-0A5D-4E39-A8BC-851C8816AB0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6">
                                            <p:graphicEl>
                                              <a:dgm id="{3285832C-0A5D-4E39-A8BC-851C8816AB05}"/>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6">
                                            <p:graphicEl>
                                              <a:dgm id="{1A3098DC-C046-4C49-B184-492A52E837BE}"/>
                                            </p:graphicEl>
                                          </p:spTgt>
                                        </p:tgtEl>
                                        <p:attrNameLst>
                                          <p:attrName>style.visibility</p:attrName>
                                        </p:attrNameLst>
                                      </p:cBhvr>
                                      <p:to>
                                        <p:strVal val="visible"/>
                                      </p:to>
                                    </p:set>
                                    <p:anim calcmode="lin" valueType="num">
                                      <p:cBhvr additive="base">
                                        <p:cTn id="23" dur="500" fill="hold"/>
                                        <p:tgtEl>
                                          <p:spTgt spid="36">
                                            <p:graphicEl>
                                              <a:dgm id="{1A3098DC-C046-4C49-B184-492A52E837BE}"/>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6">
                                            <p:graphicEl>
                                              <a:dgm id="{1A3098DC-C046-4C49-B184-492A52E837BE}"/>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6">
                                            <p:graphicEl>
                                              <a:dgm id="{F0B9D27C-9A21-403B-98E8-B013EC6A9CD2}"/>
                                            </p:graphicEl>
                                          </p:spTgt>
                                        </p:tgtEl>
                                        <p:attrNameLst>
                                          <p:attrName>style.visibility</p:attrName>
                                        </p:attrNameLst>
                                      </p:cBhvr>
                                      <p:to>
                                        <p:strVal val="visible"/>
                                      </p:to>
                                    </p:set>
                                    <p:anim calcmode="lin" valueType="num">
                                      <p:cBhvr additive="base">
                                        <p:cTn id="27" dur="500" fill="hold"/>
                                        <p:tgtEl>
                                          <p:spTgt spid="36">
                                            <p:graphicEl>
                                              <a:dgm id="{F0B9D27C-9A21-403B-98E8-B013EC6A9CD2}"/>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6">
                                            <p:graphicEl>
                                              <a:dgm id="{F0B9D27C-9A21-403B-98E8-B013EC6A9CD2}"/>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6">
                                            <p:graphicEl>
                                              <a:dgm id="{8FA42374-B36F-4AEE-9A8E-261C0E59498E}"/>
                                            </p:graphicEl>
                                          </p:spTgt>
                                        </p:tgtEl>
                                        <p:attrNameLst>
                                          <p:attrName>style.visibility</p:attrName>
                                        </p:attrNameLst>
                                      </p:cBhvr>
                                      <p:to>
                                        <p:strVal val="visible"/>
                                      </p:to>
                                    </p:set>
                                    <p:anim calcmode="lin" valueType="num">
                                      <p:cBhvr additive="base">
                                        <p:cTn id="33" dur="500" fill="hold"/>
                                        <p:tgtEl>
                                          <p:spTgt spid="36">
                                            <p:graphicEl>
                                              <a:dgm id="{8FA42374-B36F-4AEE-9A8E-261C0E59498E}"/>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6">
                                            <p:graphicEl>
                                              <a:dgm id="{8FA42374-B36F-4AEE-9A8E-261C0E59498E}"/>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6">
                                            <p:graphicEl>
                                              <a:dgm id="{13773892-2855-40CE-AEF0-C9BAE211C010}"/>
                                            </p:graphicEl>
                                          </p:spTgt>
                                        </p:tgtEl>
                                        <p:attrNameLst>
                                          <p:attrName>style.visibility</p:attrName>
                                        </p:attrNameLst>
                                      </p:cBhvr>
                                      <p:to>
                                        <p:strVal val="visible"/>
                                      </p:to>
                                    </p:set>
                                    <p:anim calcmode="lin" valueType="num">
                                      <p:cBhvr additive="base">
                                        <p:cTn id="37" dur="500" fill="hold"/>
                                        <p:tgtEl>
                                          <p:spTgt spid="36">
                                            <p:graphicEl>
                                              <a:dgm id="{13773892-2855-40CE-AEF0-C9BAE211C01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6">
                                            <p:graphicEl>
                                              <a:dgm id="{13773892-2855-40CE-AEF0-C9BAE211C01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sp>
        <p:nvSpPr>
          <p:cNvPr id="38" name="TextBox 5"/>
          <p:cNvSpPr txBox="1">
            <a:spLocks noChangeArrowheads="1"/>
          </p:cNvSpPr>
          <p:nvPr/>
        </p:nvSpPr>
        <p:spPr bwMode="auto">
          <a:xfrm>
            <a:off x="0" y="2363788"/>
            <a:ext cx="4356100" cy="1570037"/>
          </a:xfrm>
          <a:prstGeom prst="rect">
            <a:avLst/>
          </a:prstGeom>
          <a:noFill/>
          <a:ln w="9525">
            <a:noFill/>
            <a:miter lim="800000"/>
            <a:headEnd/>
            <a:tailEnd/>
          </a:ln>
        </p:spPr>
        <p:txBody>
          <a:bodyPr>
            <a:spAutoFit/>
          </a:bodyPr>
          <a:lstStyle/>
          <a:p>
            <a:r>
              <a:rPr lang="el-GR" sz="1600" b="1" dirty="0"/>
              <a:t>(Οδηγός Προγράμματος)</a:t>
            </a:r>
          </a:p>
          <a:p>
            <a:endParaRPr lang="el-GR" sz="1600" b="1" dirty="0"/>
          </a:p>
          <a:p>
            <a:r>
              <a:rPr lang="el-GR" sz="1600" dirty="0"/>
              <a:t>Ο Οδηγός του Προγράμματος, είναι περιεκτικός, κατανοητός, κατατοπιστικός </a:t>
            </a:r>
            <a:endParaRPr lang="en-US" sz="1600" dirty="0" smtClean="0"/>
          </a:p>
          <a:p>
            <a:r>
              <a:rPr lang="el-GR" sz="1600" dirty="0" smtClean="0"/>
              <a:t>ως </a:t>
            </a:r>
            <a:r>
              <a:rPr lang="el-GR" sz="1600" dirty="0"/>
              <a:t>προς το περιεχόμενο του και παρέχει </a:t>
            </a:r>
            <a:endParaRPr lang="en-US" sz="1600" dirty="0" smtClean="0"/>
          </a:p>
          <a:p>
            <a:r>
              <a:rPr lang="el-GR" sz="1600" dirty="0" smtClean="0"/>
              <a:t>το </a:t>
            </a:r>
            <a:r>
              <a:rPr lang="el-GR" sz="1600" dirty="0"/>
              <a:t>σύνολο της απαιτούμενης πληροφορίας.</a:t>
            </a:r>
            <a:endParaRPr lang="en-US" sz="1600" dirty="0"/>
          </a:p>
        </p:txBody>
      </p:sp>
      <p:graphicFrame>
        <p:nvGraphicFramePr>
          <p:cNvPr id="39" name="Chart 12"/>
          <p:cNvGraphicFramePr>
            <a:graphicFrameLocks/>
          </p:cNvGraphicFramePr>
          <p:nvPr/>
        </p:nvGraphicFramePr>
        <p:xfrm>
          <a:off x="3941763" y="1988840"/>
          <a:ext cx="5964237" cy="269746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5"/>
          <p:cNvSpPr txBox="1">
            <a:spLocks noChangeArrowheads="1"/>
          </p:cNvSpPr>
          <p:nvPr/>
        </p:nvSpPr>
        <p:spPr bwMode="auto">
          <a:xfrm>
            <a:off x="0" y="4481513"/>
            <a:ext cx="4356100" cy="1323975"/>
          </a:xfrm>
          <a:prstGeom prst="rect">
            <a:avLst/>
          </a:prstGeom>
          <a:noFill/>
          <a:ln w="9525">
            <a:noFill/>
            <a:miter lim="800000"/>
            <a:headEnd/>
            <a:tailEnd/>
          </a:ln>
        </p:spPr>
        <p:txBody>
          <a:bodyPr>
            <a:spAutoFit/>
          </a:bodyPr>
          <a:lstStyle/>
          <a:p>
            <a:r>
              <a:rPr lang="el-GR" sz="1600" b="1" dirty="0"/>
              <a:t>(Έντυπα Υποβολής Αιτημάτων)</a:t>
            </a:r>
          </a:p>
          <a:p>
            <a:endParaRPr lang="el-GR" sz="1600" dirty="0"/>
          </a:p>
          <a:p>
            <a:r>
              <a:rPr lang="el-GR" sz="1600" dirty="0"/>
              <a:t>Τα έντυπα υποβολής αιτημάτων, σε όλα τα στάδια του έργου, είναι κατανοητά και </a:t>
            </a:r>
            <a:endParaRPr lang="el-GR" sz="1600" dirty="0" smtClean="0"/>
          </a:p>
          <a:p>
            <a:r>
              <a:rPr lang="el-GR" sz="1600" dirty="0" smtClean="0"/>
              <a:t>εύκολα </a:t>
            </a:r>
            <a:r>
              <a:rPr lang="el-GR" sz="1600" dirty="0"/>
              <a:t>στη συμπλήρωσή τους. </a:t>
            </a:r>
          </a:p>
        </p:txBody>
      </p:sp>
      <p:graphicFrame>
        <p:nvGraphicFramePr>
          <p:cNvPr id="14" name="Chart 12"/>
          <p:cNvGraphicFramePr>
            <a:graphicFrameLocks/>
          </p:cNvGraphicFramePr>
          <p:nvPr/>
        </p:nvGraphicFramePr>
        <p:xfrm>
          <a:off x="3941763" y="3861048"/>
          <a:ext cx="5964237" cy="2850902"/>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21"/>
          <p:cNvSpPr txBox="1">
            <a:spLocks noChangeArrowheads="1"/>
          </p:cNvSpPr>
          <p:nvPr/>
        </p:nvSpPr>
        <p:spPr bwMode="auto">
          <a:xfrm>
            <a:off x="4211638" y="1773238"/>
            <a:ext cx="1452562" cy="738187"/>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Διαφωνώ Απόλυτα - Διαφωνώ</a:t>
            </a:r>
            <a:endParaRPr lang="en-US" sz="1400"/>
          </a:p>
        </p:txBody>
      </p:sp>
      <p:sp>
        <p:nvSpPr>
          <p:cNvPr id="16" name="TextBox 21"/>
          <p:cNvSpPr txBox="1">
            <a:spLocks noChangeArrowheads="1"/>
          </p:cNvSpPr>
          <p:nvPr/>
        </p:nvSpPr>
        <p:spPr bwMode="auto">
          <a:xfrm>
            <a:off x="5580063" y="1700213"/>
            <a:ext cx="1416050" cy="954087"/>
          </a:xfrm>
          <a:prstGeom prst="rect">
            <a:avLst/>
          </a:prstGeom>
          <a:noFill/>
          <a:ln w="9525">
            <a:noFill/>
            <a:miter lim="800000"/>
            <a:headEnd/>
            <a:tailEnd/>
          </a:ln>
        </p:spPr>
        <p:txBody>
          <a:bodyPr>
            <a:spAutoFit/>
          </a:bodyPr>
          <a:lstStyle/>
          <a:p>
            <a:pPr marL="114300" indent="-114300" algn="ctr">
              <a:buClr>
                <a:srgbClr val="FFFF00"/>
              </a:buClr>
              <a:buFont typeface="Wingdings" pitchFamily="2" charset="2"/>
              <a:buChar char=""/>
            </a:pPr>
            <a:r>
              <a:rPr lang="el-GR" sz="1400"/>
              <a:t> Ούτε Συμφωνώ Ούτε Διαφωνώ</a:t>
            </a:r>
            <a:endParaRPr lang="en-US" sz="1400"/>
          </a:p>
        </p:txBody>
      </p:sp>
      <p:sp>
        <p:nvSpPr>
          <p:cNvPr id="17" name="TextBox 24"/>
          <p:cNvSpPr txBox="1">
            <a:spLocks noChangeArrowheads="1"/>
          </p:cNvSpPr>
          <p:nvPr/>
        </p:nvSpPr>
        <p:spPr bwMode="auto">
          <a:xfrm>
            <a:off x="7308850" y="1825625"/>
            <a:ext cx="1403350" cy="739775"/>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Συμφωνώ – Συμφωνώ Απόλυτα</a:t>
            </a:r>
            <a:endParaRPr lang="en-US" sz="140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0-#ppt_w/2"/>
                                          </p:val>
                                        </p:tav>
                                        <p:tav tm="100000">
                                          <p:val>
                                            <p:strVal val="#ppt_x"/>
                                          </p:val>
                                        </p:tav>
                                      </p:tavLst>
                                    </p:anim>
                                    <p:anim calcmode="lin" valueType="num">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39" grpId="0">
        <p:bldAsOne/>
      </p:bldGraphic>
      <p:bldP spid="13" grpId="0"/>
      <p:bldGraphic spid="14" grpId="0">
        <p:bldAsOne/>
      </p:bldGraphic>
      <p:bldP spid="15" grpId="0"/>
      <p:bldP spid="16"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sp>
        <p:nvSpPr>
          <p:cNvPr id="38" name="TextBox 5"/>
          <p:cNvSpPr txBox="1">
            <a:spLocks noChangeArrowheads="1"/>
          </p:cNvSpPr>
          <p:nvPr/>
        </p:nvSpPr>
        <p:spPr bwMode="auto">
          <a:xfrm>
            <a:off x="0" y="2205038"/>
            <a:ext cx="4211638" cy="1816100"/>
          </a:xfrm>
          <a:prstGeom prst="rect">
            <a:avLst/>
          </a:prstGeom>
          <a:noFill/>
          <a:ln w="9525">
            <a:noFill/>
            <a:miter lim="800000"/>
            <a:headEnd/>
            <a:tailEnd/>
          </a:ln>
        </p:spPr>
        <p:txBody>
          <a:bodyPr>
            <a:spAutoFit/>
          </a:bodyPr>
          <a:lstStyle/>
          <a:p>
            <a:r>
              <a:rPr lang="el-GR" sz="1600" b="1" dirty="0"/>
              <a:t>(Δικαιολογητικά)</a:t>
            </a:r>
          </a:p>
          <a:p>
            <a:endParaRPr lang="el-GR" sz="1600" b="1" dirty="0"/>
          </a:p>
          <a:p>
            <a:r>
              <a:rPr lang="en-US" sz="1600" dirty="0"/>
              <a:t>O </a:t>
            </a:r>
            <a:r>
              <a:rPr lang="el-GR" sz="1600" dirty="0"/>
              <a:t>όγκος των απαιτούμενων </a:t>
            </a:r>
            <a:endParaRPr lang="en-US" sz="1600" dirty="0" smtClean="0"/>
          </a:p>
          <a:p>
            <a:r>
              <a:rPr lang="el-GR" sz="1600" dirty="0" smtClean="0"/>
              <a:t>δικαιολογητικών </a:t>
            </a:r>
            <a:r>
              <a:rPr lang="el-GR" sz="1600" dirty="0"/>
              <a:t>που συνοδεύουν τα διάφορα αιτήματα, σε όλα τα στάδια του έργου, δεν είναι μεγάλος και η είναι </a:t>
            </a:r>
            <a:r>
              <a:rPr lang="el-GR" sz="1600" dirty="0" smtClean="0"/>
              <a:t>εύκολη</a:t>
            </a:r>
            <a:endParaRPr lang="en-US" sz="1600" dirty="0" smtClean="0"/>
          </a:p>
          <a:p>
            <a:r>
              <a:rPr lang="el-GR" sz="1600" dirty="0" smtClean="0"/>
              <a:t> </a:t>
            </a:r>
            <a:r>
              <a:rPr lang="el-GR" sz="1600" dirty="0"/>
              <a:t>η συγκέντρωση και προσκόμισή τους. </a:t>
            </a:r>
            <a:endParaRPr lang="en-US" sz="1600" dirty="0"/>
          </a:p>
        </p:txBody>
      </p:sp>
      <p:graphicFrame>
        <p:nvGraphicFramePr>
          <p:cNvPr id="39" name="Chart 12"/>
          <p:cNvGraphicFramePr>
            <a:graphicFrameLocks/>
          </p:cNvGraphicFramePr>
          <p:nvPr/>
        </p:nvGraphicFramePr>
        <p:xfrm>
          <a:off x="4059238" y="2060848"/>
          <a:ext cx="5846762" cy="2625452"/>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5"/>
          <p:cNvSpPr txBox="1">
            <a:spLocks noChangeArrowheads="1"/>
          </p:cNvSpPr>
          <p:nvPr/>
        </p:nvSpPr>
        <p:spPr bwMode="auto">
          <a:xfrm>
            <a:off x="0" y="4481513"/>
            <a:ext cx="4716463" cy="1323975"/>
          </a:xfrm>
          <a:prstGeom prst="rect">
            <a:avLst/>
          </a:prstGeom>
          <a:noFill/>
          <a:ln w="9525">
            <a:noFill/>
            <a:miter lim="800000"/>
            <a:headEnd/>
            <a:tailEnd/>
          </a:ln>
        </p:spPr>
        <p:txBody>
          <a:bodyPr>
            <a:spAutoFit/>
          </a:bodyPr>
          <a:lstStyle/>
          <a:p>
            <a:r>
              <a:rPr lang="el-GR" sz="1600" b="1"/>
              <a:t>(Πληροφοριακό Σύστημα)</a:t>
            </a:r>
          </a:p>
          <a:p>
            <a:endParaRPr lang="el-GR" sz="1600"/>
          </a:p>
          <a:p>
            <a:r>
              <a:rPr lang="el-GR" sz="1600"/>
              <a:t>Το πληροφοριακό σύστημα υποβολής </a:t>
            </a:r>
          </a:p>
          <a:p>
            <a:r>
              <a:rPr lang="el-GR" sz="1600"/>
              <a:t>αιτημάτων είναι αξιόπιστο και φιλικό </a:t>
            </a:r>
          </a:p>
          <a:p>
            <a:r>
              <a:rPr lang="el-GR" sz="1600"/>
              <a:t>στην χρήση του.</a:t>
            </a:r>
            <a:endParaRPr lang="en-US" sz="1600"/>
          </a:p>
        </p:txBody>
      </p:sp>
      <p:graphicFrame>
        <p:nvGraphicFramePr>
          <p:cNvPr id="14" name="Chart 12"/>
          <p:cNvGraphicFramePr>
            <a:graphicFrameLocks/>
          </p:cNvGraphicFramePr>
          <p:nvPr/>
        </p:nvGraphicFramePr>
        <p:xfrm>
          <a:off x="3941763" y="4005064"/>
          <a:ext cx="5964237" cy="2706886"/>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21"/>
          <p:cNvSpPr txBox="1">
            <a:spLocks noChangeArrowheads="1"/>
          </p:cNvSpPr>
          <p:nvPr/>
        </p:nvSpPr>
        <p:spPr bwMode="auto">
          <a:xfrm>
            <a:off x="4211638" y="1773238"/>
            <a:ext cx="1452562" cy="738187"/>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Διαφωνώ Απόλυτα - Διαφωνώ</a:t>
            </a:r>
            <a:endParaRPr lang="en-US" sz="1400"/>
          </a:p>
        </p:txBody>
      </p:sp>
      <p:sp>
        <p:nvSpPr>
          <p:cNvPr id="16" name="TextBox 21"/>
          <p:cNvSpPr txBox="1">
            <a:spLocks noChangeArrowheads="1"/>
          </p:cNvSpPr>
          <p:nvPr/>
        </p:nvSpPr>
        <p:spPr bwMode="auto">
          <a:xfrm>
            <a:off x="5580063" y="1700213"/>
            <a:ext cx="1416050" cy="954087"/>
          </a:xfrm>
          <a:prstGeom prst="rect">
            <a:avLst/>
          </a:prstGeom>
          <a:noFill/>
          <a:ln w="9525">
            <a:noFill/>
            <a:miter lim="800000"/>
            <a:headEnd/>
            <a:tailEnd/>
          </a:ln>
        </p:spPr>
        <p:txBody>
          <a:bodyPr>
            <a:spAutoFit/>
          </a:bodyPr>
          <a:lstStyle/>
          <a:p>
            <a:pPr marL="114300" indent="-114300" algn="ctr">
              <a:buClr>
                <a:srgbClr val="FFFF00"/>
              </a:buClr>
              <a:buFont typeface="Wingdings" pitchFamily="2" charset="2"/>
              <a:buChar char=""/>
            </a:pPr>
            <a:r>
              <a:rPr lang="el-GR" sz="1400"/>
              <a:t> Ούτε Συμφωνώ Ούτε Διαφωνώ</a:t>
            </a:r>
            <a:endParaRPr lang="en-US" sz="1400"/>
          </a:p>
        </p:txBody>
      </p:sp>
      <p:sp>
        <p:nvSpPr>
          <p:cNvPr id="17" name="TextBox 24"/>
          <p:cNvSpPr txBox="1">
            <a:spLocks noChangeArrowheads="1"/>
          </p:cNvSpPr>
          <p:nvPr/>
        </p:nvSpPr>
        <p:spPr bwMode="auto">
          <a:xfrm>
            <a:off x="7308850" y="1825625"/>
            <a:ext cx="1403350" cy="739775"/>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Συμφωνώ – Συμφωνώ Απόλυτα</a:t>
            </a:r>
            <a:endParaRPr lang="en-US" sz="140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0-#ppt_w/2"/>
                                          </p:val>
                                        </p:tav>
                                        <p:tav tm="100000">
                                          <p:val>
                                            <p:strVal val="#ppt_x"/>
                                          </p:val>
                                        </p:tav>
                                      </p:tavLst>
                                    </p:anim>
                                    <p:anim calcmode="lin" valueType="num">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39" grpId="0">
        <p:bldAsOne/>
      </p:bldGraphic>
      <p:bldP spid="13" grpId="0"/>
      <p:bldGraphic spid="14" grpId="0">
        <p:bldAsOne/>
      </p:bldGraphic>
      <p:bldP spid="15" grpId="0"/>
      <p:bldP spid="16"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sp>
        <p:nvSpPr>
          <p:cNvPr id="38" name="TextBox 5"/>
          <p:cNvSpPr txBox="1">
            <a:spLocks noChangeArrowheads="1"/>
          </p:cNvSpPr>
          <p:nvPr/>
        </p:nvSpPr>
        <p:spPr bwMode="auto">
          <a:xfrm>
            <a:off x="0" y="2363788"/>
            <a:ext cx="4716463" cy="1322387"/>
          </a:xfrm>
          <a:prstGeom prst="rect">
            <a:avLst/>
          </a:prstGeom>
          <a:noFill/>
          <a:ln w="9525">
            <a:noFill/>
            <a:miter lim="800000"/>
            <a:headEnd/>
            <a:tailEnd/>
          </a:ln>
        </p:spPr>
        <p:txBody>
          <a:bodyPr>
            <a:spAutoFit/>
          </a:bodyPr>
          <a:lstStyle/>
          <a:p>
            <a:r>
              <a:rPr lang="el-GR" sz="1600" b="1" dirty="0"/>
              <a:t>(Ιστοσελίδα)</a:t>
            </a:r>
          </a:p>
          <a:p>
            <a:endParaRPr lang="el-GR" sz="1600" b="1" dirty="0"/>
          </a:p>
          <a:p>
            <a:r>
              <a:rPr lang="el-GR" sz="1600" dirty="0"/>
              <a:t>Η ιστοσελίδα του ΕΦΕΠΑΕ είναι </a:t>
            </a:r>
            <a:r>
              <a:rPr lang="el-GR" sz="1600" dirty="0" smtClean="0"/>
              <a:t>φιλική</a:t>
            </a:r>
            <a:endParaRPr lang="en-US" sz="1600" dirty="0" smtClean="0"/>
          </a:p>
          <a:p>
            <a:r>
              <a:rPr lang="el-GR" sz="1600" dirty="0" smtClean="0"/>
              <a:t>στην </a:t>
            </a:r>
            <a:r>
              <a:rPr lang="el-GR" sz="1600" dirty="0"/>
              <a:t>πλοήγηση της και παρέχει το </a:t>
            </a:r>
            <a:r>
              <a:rPr lang="el-GR" sz="1600" dirty="0" smtClean="0"/>
              <a:t>σύνολο</a:t>
            </a:r>
            <a:endParaRPr lang="en-US" sz="1600" dirty="0" smtClean="0"/>
          </a:p>
          <a:p>
            <a:r>
              <a:rPr lang="el-GR" sz="1600" dirty="0" smtClean="0"/>
              <a:t> </a:t>
            </a:r>
            <a:r>
              <a:rPr lang="el-GR" sz="1600" dirty="0"/>
              <a:t>της απαιτούμενης πληροφορίας.</a:t>
            </a:r>
            <a:endParaRPr lang="en-US" sz="1600" dirty="0"/>
          </a:p>
        </p:txBody>
      </p:sp>
      <p:graphicFrame>
        <p:nvGraphicFramePr>
          <p:cNvPr id="39" name="Chart 12"/>
          <p:cNvGraphicFramePr>
            <a:graphicFrameLocks/>
          </p:cNvGraphicFramePr>
          <p:nvPr/>
        </p:nvGraphicFramePr>
        <p:xfrm>
          <a:off x="3941763" y="2060848"/>
          <a:ext cx="5964237" cy="2625452"/>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5"/>
          <p:cNvSpPr txBox="1">
            <a:spLocks noChangeArrowheads="1"/>
          </p:cNvSpPr>
          <p:nvPr/>
        </p:nvSpPr>
        <p:spPr bwMode="auto">
          <a:xfrm>
            <a:off x="0" y="4292600"/>
            <a:ext cx="4356100" cy="1816100"/>
          </a:xfrm>
          <a:prstGeom prst="rect">
            <a:avLst/>
          </a:prstGeom>
          <a:noFill/>
          <a:ln w="9525">
            <a:noFill/>
            <a:miter lim="800000"/>
            <a:headEnd/>
            <a:tailEnd/>
          </a:ln>
        </p:spPr>
        <p:txBody>
          <a:bodyPr>
            <a:spAutoFit/>
          </a:bodyPr>
          <a:lstStyle/>
          <a:p>
            <a:r>
              <a:rPr lang="el-GR" sz="1600" b="1"/>
              <a:t>(Υποστηρικτικό Υλικό)</a:t>
            </a:r>
          </a:p>
          <a:p>
            <a:endParaRPr lang="el-GR" sz="1600"/>
          </a:p>
          <a:p>
            <a:r>
              <a:rPr lang="el-GR" sz="1600"/>
              <a:t>Το βοηθητικό υλικό (Οδηγός Υλοποίησης, </a:t>
            </a:r>
          </a:p>
          <a:p>
            <a:r>
              <a:rPr lang="el-GR" sz="1600"/>
              <a:t>Οδηγίες συμπλήρωσης και υποβολής αιτημάτων κα) που παρέχει ο ΕΦΕΠΑΕ συμβάλλει σημαντικά στην αποτελεσματική υλοποίηση του επενδυτικού μου σχεδίου.</a:t>
            </a:r>
            <a:endParaRPr lang="en-US" sz="1600"/>
          </a:p>
        </p:txBody>
      </p:sp>
      <p:graphicFrame>
        <p:nvGraphicFramePr>
          <p:cNvPr id="14" name="Chart 12"/>
          <p:cNvGraphicFramePr>
            <a:graphicFrameLocks/>
          </p:cNvGraphicFramePr>
          <p:nvPr/>
        </p:nvGraphicFramePr>
        <p:xfrm>
          <a:off x="3941763" y="3789040"/>
          <a:ext cx="5964237" cy="2922910"/>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21"/>
          <p:cNvSpPr txBox="1">
            <a:spLocks noChangeArrowheads="1"/>
          </p:cNvSpPr>
          <p:nvPr/>
        </p:nvSpPr>
        <p:spPr bwMode="auto">
          <a:xfrm>
            <a:off x="4211638" y="1773238"/>
            <a:ext cx="1452562" cy="738187"/>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Διαφωνώ Απόλυτα - Διαφωνώ</a:t>
            </a:r>
            <a:endParaRPr lang="en-US" sz="1400"/>
          </a:p>
        </p:txBody>
      </p:sp>
      <p:sp>
        <p:nvSpPr>
          <p:cNvPr id="16" name="TextBox 21"/>
          <p:cNvSpPr txBox="1">
            <a:spLocks noChangeArrowheads="1"/>
          </p:cNvSpPr>
          <p:nvPr/>
        </p:nvSpPr>
        <p:spPr bwMode="auto">
          <a:xfrm>
            <a:off x="5580063" y="1700213"/>
            <a:ext cx="1416050" cy="954087"/>
          </a:xfrm>
          <a:prstGeom prst="rect">
            <a:avLst/>
          </a:prstGeom>
          <a:noFill/>
          <a:ln w="9525">
            <a:noFill/>
            <a:miter lim="800000"/>
            <a:headEnd/>
            <a:tailEnd/>
          </a:ln>
        </p:spPr>
        <p:txBody>
          <a:bodyPr>
            <a:spAutoFit/>
          </a:bodyPr>
          <a:lstStyle/>
          <a:p>
            <a:pPr marL="114300" indent="-114300" algn="ctr">
              <a:buClr>
                <a:srgbClr val="FFFF00"/>
              </a:buClr>
              <a:buFont typeface="Wingdings" pitchFamily="2" charset="2"/>
              <a:buChar char=""/>
            </a:pPr>
            <a:r>
              <a:rPr lang="el-GR" sz="1400"/>
              <a:t> Ούτε Συμφωνώ Ούτε Διαφωνώ</a:t>
            </a:r>
            <a:endParaRPr lang="en-US" sz="1400"/>
          </a:p>
        </p:txBody>
      </p:sp>
      <p:sp>
        <p:nvSpPr>
          <p:cNvPr id="17" name="TextBox 24"/>
          <p:cNvSpPr txBox="1">
            <a:spLocks noChangeArrowheads="1"/>
          </p:cNvSpPr>
          <p:nvPr/>
        </p:nvSpPr>
        <p:spPr bwMode="auto">
          <a:xfrm>
            <a:off x="7308850" y="1825625"/>
            <a:ext cx="1403350" cy="739775"/>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Συμφωνώ – Συμφωνώ Απόλυτα</a:t>
            </a:r>
            <a:endParaRPr lang="en-US" sz="140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0-#ppt_w/2"/>
                                          </p:val>
                                        </p:tav>
                                        <p:tav tm="100000">
                                          <p:val>
                                            <p:strVal val="#ppt_x"/>
                                          </p:val>
                                        </p:tav>
                                      </p:tavLst>
                                    </p:anim>
                                    <p:anim calcmode="lin" valueType="num">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39" grpId="0">
        <p:bldAsOne/>
      </p:bldGraphic>
      <p:bldP spid="13" grpId="0"/>
      <p:bldGraphic spid="14" grpId="0">
        <p:bldAsOne/>
      </p:bldGraphic>
      <p:bldP spid="15" grpId="0"/>
      <p:bldP spid="16"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26"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a:effectLst/>
        </p:spPr>
        <p:txBody>
          <a:bodyPr wrap="none" anchor="ctr">
            <a:spAutoFit/>
          </a:bodyPr>
          <a:lstStyle/>
          <a:p>
            <a:pPr>
              <a:defRPr/>
            </a:pPr>
            <a:endParaRPr lang="el-GR">
              <a:latin typeface="+mn-lt"/>
              <a:cs typeface="Tahoma" pitchFamily="34" charset="0"/>
            </a:endParaRPr>
          </a:p>
        </p:txBody>
      </p:sp>
      <p:sp>
        <p:nvSpPr>
          <p:cNvPr id="38" name="TextBox 5"/>
          <p:cNvSpPr txBox="1">
            <a:spLocks noChangeArrowheads="1"/>
          </p:cNvSpPr>
          <p:nvPr/>
        </p:nvSpPr>
        <p:spPr bwMode="auto">
          <a:xfrm>
            <a:off x="0" y="2260600"/>
            <a:ext cx="4067175" cy="2062163"/>
          </a:xfrm>
          <a:prstGeom prst="rect">
            <a:avLst/>
          </a:prstGeom>
          <a:noFill/>
          <a:ln w="9525">
            <a:noFill/>
            <a:miter lim="800000"/>
            <a:headEnd/>
            <a:tailEnd/>
          </a:ln>
        </p:spPr>
        <p:txBody>
          <a:bodyPr>
            <a:spAutoFit/>
          </a:bodyPr>
          <a:lstStyle/>
          <a:p>
            <a:r>
              <a:rPr lang="el-GR" sz="1600" b="1" dirty="0"/>
              <a:t>(Επικοινωνία - Ενημέρωση)</a:t>
            </a:r>
          </a:p>
          <a:p>
            <a:endParaRPr lang="el-GR" sz="1600" b="1" dirty="0"/>
          </a:p>
          <a:p>
            <a:r>
              <a:rPr lang="el-GR" sz="1600" dirty="0"/>
              <a:t>Η ενημέρωση που λαμβάνω από τον ΕΦΕΠΑΕ (τηλεφωνική επικοινωνία, </a:t>
            </a:r>
            <a:r>
              <a:rPr lang="en-US" sz="1600" dirty="0"/>
              <a:t>email, </a:t>
            </a:r>
            <a:r>
              <a:rPr lang="el-GR" sz="1600" dirty="0"/>
              <a:t>επιστολές ενημέρωσης) συμβάλλει σημαντικά στην αποτελεσματική υλοποίηση του επενδυτικού </a:t>
            </a:r>
          </a:p>
          <a:p>
            <a:r>
              <a:rPr lang="el-GR" sz="1600" dirty="0"/>
              <a:t>μου σχεδίου.</a:t>
            </a:r>
            <a:endParaRPr lang="en-US" sz="1600" b="1" dirty="0"/>
          </a:p>
        </p:txBody>
      </p:sp>
      <p:graphicFrame>
        <p:nvGraphicFramePr>
          <p:cNvPr id="39" name="Chart 12"/>
          <p:cNvGraphicFramePr>
            <a:graphicFrameLocks/>
          </p:cNvGraphicFramePr>
          <p:nvPr/>
        </p:nvGraphicFramePr>
        <p:xfrm>
          <a:off x="4139952" y="2276872"/>
          <a:ext cx="5773737" cy="2417638"/>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5"/>
          <p:cNvSpPr txBox="1">
            <a:spLocks noChangeArrowheads="1"/>
          </p:cNvSpPr>
          <p:nvPr/>
        </p:nvSpPr>
        <p:spPr bwMode="auto">
          <a:xfrm>
            <a:off x="0" y="4391173"/>
            <a:ext cx="4214813" cy="2062163"/>
          </a:xfrm>
          <a:prstGeom prst="rect">
            <a:avLst/>
          </a:prstGeom>
          <a:noFill/>
          <a:ln w="9525">
            <a:noFill/>
            <a:miter lim="800000"/>
            <a:headEnd/>
            <a:tailEnd/>
          </a:ln>
        </p:spPr>
        <p:txBody>
          <a:bodyPr>
            <a:spAutoFit/>
          </a:bodyPr>
          <a:lstStyle/>
          <a:p>
            <a:endParaRPr lang="el-GR" sz="1600" b="1" dirty="0"/>
          </a:p>
          <a:p>
            <a:r>
              <a:rPr lang="el-GR" sz="1600" b="1" dirty="0"/>
              <a:t>(Ανθρώπινο Δυναμικό)</a:t>
            </a:r>
          </a:p>
          <a:p>
            <a:endParaRPr lang="el-GR" sz="1600" dirty="0"/>
          </a:p>
          <a:p>
            <a:r>
              <a:rPr lang="el-GR" sz="1600" dirty="0"/>
              <a:t>Τα στελέχη του ΕΦΕΠΑΕ κατανοούν τις ανάγκες, τα προβλήματα και τις ιδιαιτερότητες του επενδυτικού μου σχεδίου και εμφανίζουν ευγενή συμπεριφορά και διάθεση συνεργασίας. </a:t>
            </a:r>
            <a:endParaRPr lang="en-US" sz="1600" b="1" dirty="0"/>
          </a:p>
        </p:txBody>
      </p:sp>
      <p:graphicFrame>
        <p:nvGraphicFramePr>
          <p:cNvPr id="14" name="Chart 12"/>
          <p:cNvGraphicFramePr>
            <a:graphicFrameLocks/>
          </p:cNvGraphicFramePr>
          <p:nvPr/>
        </p:nvGraphicFramePr>
        <p:xfrm>
          <a:off x="4132263" y="4437112"/>
          <a:ext cx="5773737" cy="25922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21"/>
          <p:cNvSpPr txBox="1">
            <a:spLocks noChangeArrowheads="1"/>
          </p:cNvSpPr>
          <p:nvPr/>
        </p:nvSpPr>
        <p:spPr bwMode="auto">
          <a:xfrm>
            <a:off x="4211638" y="1773238"/>
            <a:ext cx="1452562" cy="738187"/>
          </a:xfrm>
          <a:prstGeom prst="rect">
            <a:avLst/>
          </a:prstGeom>
          <a:noFill/>
          <a:ln w="9525">
            <a:noFill/>
            <a:miter lim="800000"/>
            <a:headEnd/>
            <a:tailEnd/>
          </a:ln>
        </p:spPr>
        <p:txBody>
          <a:bodyPr>
            <a:spAutoFit/>
          </a:bodyPr>
          <a:lstStyle/>
          <a:p>
            <a:pPr marL="114300" indent="-114300" algn="ctr">
              <a:buClr>
                <a:srgbClr val="FF0000"/>
              </a:buClr>
              <a:buFont typeface="Wingdings" pitchFamily="2" charset="2"/>
              <a:buChar char=""/>
            </a:pPr>
            <a:r>
              <a:rPr lang="el-GR" sz="1400"/>
              <a:t>Διαφωνώ Απόλυτα - Διαφωνώ</a:t>
            </a:r>
            <a:endParaRPr lang="en-US" sz="1400"/>
          </a:p>
        </p:txBody>
      </p:sp>
      <p:sp>
        <p:nvSpPr>
          <p:cNvPr id="16" name="TextBox 21"/>
          <p:cNvSpPr txBox="1">
            <a:spLocks noChangeArrowheads="1"/>
          </p:cNvSpPr>
          <p:nvPr/>
        </p:nvSpPr>
        <p:spPr bwMode="auto">
          <a:xfrm>
            <a:off x="5580063" y="1700213"/>
            <a:ext cx="1416050" cy="954087"/>
          </a:xfrm>
          <a:prstGeom prst="rect">
            <a:avLst/>
          </a:prstGeom>
          <a:noFill/>
          <a:ln w="9525">
            <a:noFill/>
            <a:miter lim="800000"/>
            <a:headEnd/>
            <a:tailEnd/>
          </a:ln>
        </p:spPr>
        <p:txBody>
          <a:bodyPr>
            <a:spAutoFit/>
          </a:bodyPr>
          <a:lstStyle/>
          <a:p>
            <a:pPr marL="114300" indent="-114300" algn="ctr">
              <a:buClr>
                <a:srgbClr val="FFFF00"/>
              </a:buClr>
              <a:buFont typeface="Wingdings" pitchFamily="2" charset="2"/>
              <a:buChar char=""/>
            </a:pPr>
            <a:r>
              <a:rPr lang="el-GR" sz="1400"/>
              <a:t> Ούτε Συμφωνώ Ούτε Διαφωνώ</a:t>
            </a:r>
            <a:endParaRPr lang="en-US" sz="1400"/>
          </a:p>
        </p:txBody>
      </p:sp>
      <p:sp>
        <p:nvSpPr>
          <p:cNvPr id="17" name="TextBox 24"/>
          <p:cNvSpPr txBox="1">
            <a:spLocks noChangeArrowheads="1"/>
          </p:cNvSpPr>
          <p:nvPr/>
        </p:nvSpPr>
        <p:spPr bwMode="auto">
          <a:xfrm>
            <a:off x="7308850" y="1825625"/>
            <a:ext cx="1403350" cy="739775"/>
          </a:xfrm>
          <a:prstGeom prst="rect">
            <a:avLst/>
          </a:prstGeom>
          <a:noFill/>
          <a:ln w="9525">
            <a:noFill/>
            <a:miter lim="800000"/>
            <a:headEnd/>
            <a:tailEnd/>
          </a:ln>
        </p:spPr>
        <p:txBody>
          <a:bodyPr>
            <a:spAutoFit/>
          </a:bodyPr>
          <a:lstStyle/>
          <a:p>
            <a:pPr marL="114300" indent="-114300" algn="ctr">
              <a:buClr>
                <a:srgbClr val="00B0F0"/>
              </a:buClr>
              <a:buFont typeface="Wingdings" pitchFamily="2" charset="2"/>
              <a:buChar char=""/>
            </a:pPr>
            <a:r>
              <a:rPr lang="el-GR" sz="1400"/>
              <a:t>Συμφωνώ – Συμφωνώ Απόλυτα</a:t>
            </a:r>
            <a:endParaRPr lang="en-US" sz="140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0-#ppt_w/2"/>
                                          </p:val>
                                        </p:tav>
                                        <p:tav tm="100000">
                                          <p:val>
                                            <p:strVal val="#ppt_x"/>
                                          </p:val>
                                        </p:tav>
                                      </p:tavLst>
                                    </p:anim>
                                    <p:anim calcmode="lin" valueType="num">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39" grpId="0">
        <p:bldAsOne/>
      </p:bldGraphic>
      <p:bldP spid="13" grpId="0"/>
      <p:bldGraphic spid="14" grpId="0">
        <p:bldAsOne/>
      </p:bldGraphic>
      <p:bldP spid="15" grpId="0"/>
      <p:bldP spid="16"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sp>
        <p:nvSpPr>
          <p:cNvPr id="49155"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sp>
        <p:nvSpPr>
          <p:cNvPr id="13" name="Text Box 1028"/>
          <p:cNvSpPr txBox="1">
            <a:spLocks noChangeArrowheads="1"/>
          </p:cNvSpPr>
          <p:nvPr/>
        </p:nvSpPr>
        <p:spPr bwMode="auto">
          <a:xfrm>
            <a:off x="0" y="1196975"/>
            <a:ext cx="9128125" cy="615950"/>
          </a:xfrm>
          <a:prstGeom prst="rect">
            <a:avLst/>
          </a:prstGeom>
          <a:noFill/>
          <a:ln w="9525">
            <a:noFill/>
            <a:miter lim="800000"/>
            <a:headEnd/>
            <a:tailEnd/>
          </a:ln>
        </p:spPr>
        <p:txBody>
          <a:bodyPr>
            <a:spAutoFit/>
          </a:bodyPr>
          <a:lstStyle/>
          <a:p>
            <a:r>
              <a:rPr lang="el-GR" sz="2000" b="1">
                <a:solidFill>
                  <a:srgbClr val="333399"/>
                </a:solidFill>
              </a:rPr>
              <a:t>Σύγκριση δυνατών - αδύναμων σημείων του ΕΦΕΠΑΕ</a:t>
            </a:r>
          </a:p>
          <a:p>
            <a:endParaRPr lang="el-GR" sz="1400" b="1">
              <a:solidFill>
                <a:srgbClr val="333399"/>
              </a:solidFill>
            </a:endParaRPr>
          </a:p>
        </p:txBody>
      </p:sp>
      <p:graphicFrame>
        <p:nvGraphicFramePr>
          <p:cNvPr id="9" name="Table 4"/>
          <p:cNvGraphicFramePr>
            <a:graphicFrameLocks noGrp="1"/>
          </p:cNvGraphicFramePr>
          <p:nvPr/>
        </p:nvGraphicFramePr>
        <p:xfrm>
          <a:off x="-36513" y="765175"/>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graphicFrame>
        <p:nvGraphicFramePr>
          <p:cNvPr id="14" name="4 - Θέση περιεχομένου"/>
          <p:cNvGraphicFramePr>
            <a:graphicFrameLocks noGrp="1"/>
          </p:cNvGraphicFramePr>
          <p:nvPr>
            <p:ph idx="1"/>
          </p:nvPr>
        </p:nvGraphicFramePr>
        <p:xfrm>
          <a:off x="457200" y="1844824"/>
          <a:ext cx="8229600" cy="4665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graphicEl>
                                              <a:dgm id="{71305F82-6CDC-4CC0-B001-31042C86D727}"/>
                                            </p:graphicEl>
                                          </p:spTgt>
                                        </p:tgtEl>
                                        <p:attrNameLst>
                                          <p:attrName>style.visibility</p:attrName>
                                        </p:attrNameLst>
                                      </p:cBhvr>
                                      <p:to>
                                        <p:strVal val="visible"/>
                                      </p:to>
                                    </p:set>
                                    <p:anim calcmode="lin" valueType="num">
                                      <p:cBhvr additive="base">
                                        <p:cTn id="13" dur="500" fill="hold"/>
                                        <p:tgtEl>
                                          <p:spTgt spid="14">
                                            <p:graphicEl>
                                              <a:dgm id="{71305F82-6CDC-4CC0-B001-31042C86D72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graphicEl>
                                              <a:dgm id="{71305F82-6CDC-4CC0-B001-31042C86D727}"/>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4">
                                            <p:graphicEl>
                                              <a:dgm id="{1CF41470-0816-483C-8F1A-5AB7771B6825}"/>
                                            </p:graphicEl>
                                          </p:spTgt>
                                        </p:tgtEl>
                                        <p:attrNameLst>
                                          <p:attrName>style.visibility</p:attrName>
                                        </p:attrNameLst>
                                      </p:cBhvr>
                                      <p:to>
                                        <p:strVal val="visible"/>
                                      </p:to>
                                    </p:set>
                                    <p:anim calcmode="lin" valueType="num">
                                      <p:cBhvr additive="base">
                                        <p:cTn id="17" dur="500" fill="hold"/>
                                        <p:tgtEl>
                                          <p:spTgt spid="14">
                                            <p:graphicEl>
                                              <a:dgm id="{1CF41470-0816-483C-8F1A-5AB7771B682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graphicEl>
                                              <a:dgm id="{1CF41470-0816-483C-8F1A-5AB7771B6825}"/>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
                                            <p:graphicEl>
                                              <a:dgm id="{3F814BC6-2EB9-4B78-B61E-9701CC55331F}"/>
                                            </p:graphicEl>
                                          </p:spTgt>
                                        </p:tgtEl>
                                        <p:attrNameLst>
                                          <p:attrName>style.visibility</p:attrName>
                                        </p:attrNameLst>
                                      </p:cBhvr>
                                      <p:to>
                                        <p:strVal val="visible"/>
                                      </p:to>
                                    </p:set>
                                    <p:anim calcmode="lin" valueType="num">
                                      <p:cBhvr additive="base">
                                        <p:cTn id="23" dur="500" fill="hold"/>
                                        <p:tgtEl>
                                          <p:spTgt spid="14">
                                            <p:graphicEl>
                                              <a:dgm id="{3F814BC6-2EB9-4B78-B61E-9701CC55331F}"/>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14">
                                            <p:graphicEl>
                                              <a:dgm id="{3F814BC6-2EB9-4B78-B61E-9701CC55331F}"/>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graphicEl>
                                              <a:dgm id="{697FF1DD-9888-4733-95E5-1243B96A4ACC}"/>
                                            </p:graphicEl>
                                          </p:spTgt>
                                        </p:tgtEl>
                                        <p:attrNameLst>
                                          <p:attrName>style.visibility</p:attrName>
                                        </p:attrNameLst>
                                      </p:cBhvr>
                                      <p:to>
                                        <p:strVal val="visible"/>
                                      </p:to>
                                    </p:set>
                                    <p:anim calcmode="lin" valueType="num">
                                      <p:cBhvr additive="base">
                                        <p:cTn id="29" dur="500" fill="hold"/>
                                        <p:tgtEl>
                                          <p:spTgt spid="14">
                                            <p:graphicEl>
                                              <a:dgm id="{697FF1DD-9888-4733-95E5-1243B96A4ACC}"/>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
                                            <p:graphicEl>
                                              <a:dgm id="{697FF1DD-9888-4733-95E5-1243B96A4ACC}"/>
                                            </p:graphic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graphicEl>
                                              <a:dgm id="{6CF5485A-3C3B-46D0-A5EE-D4A157F3B4A2}"/>
                                            </p:graphicEl>
                                          </p:spTgt>
                                        </p:tgtEl>
                                        <p:attrNameLst>
                                          <p:attrName>style.visibility</p:attrName>
                                        </p:attrNameLst>
                                      </p:cBhvr>
                                      <p:to>
                                        <p:strVal val="visible"/>
                                      </p:to>
                                    </p:set>
                                    <p:anim calcmode="lin" valueType="num">
                                      <p:cBhvr additive="base">
                                        <p:cTn id="35" dur="500" fill="hold"/>
                                        <p:tgtEl>
                                          <p:spTgt spid="14">
                                            <p:graphicEl>
                                              <a:dgm id="{6CF5485A-3C3B-46D0-A5EE-D4A157F3B4A2}"/>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
                                            <p:graphicEl>
                                              <a:dgm id="{6CF5485A-3C3B-46D0-A5EE-D4A157F3B4A2}"/>
                                            </p:graphic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4">
                                            <p:graphicEl>
                                              <a:dgm id="{6F257AEB-48C5-4B8E-8244-071A26D63C7B}"/>
                                            </p:graphicEl>
                                          </p:spTgt>
                                        </p:tgtEl>
                                        <p:attrNameLst>
                                          <p:attrName>style.visibility</p:attrName>
                                        </p:attrNameLst>
                                      </p:cBhvr>
                                      <p:to>
                                        <p:strVal val="visible"/>
                                      </p:to>
                                    </p:set>
                                    <p:anim calcmode="lin" valueType="num">
                                      <p:cBhvr additive="base">
                                        <p:cTn id="41" dur="500" fill="hold"/>
                                        <p:tgtEl>
                                          <p:spTgt spid="14">
                                            <p:graphicEl>
                                              <a:dgm id="{6F257AEB-48C5-4B8E-8244-071A26D63C7B}"/>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14">
                                            <p:graphicEl>
                                              <a:dgm id="{6F257AEB-48C5-4B8E-8244-071A26D63C7B}"/>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4">
                                            <p:graphicEl>
                                              <a:dgm id="{6CAC8E87-057F-4C79-A4EC-C8CB52891F6D}"/>
                                            </p:graphicEl>
                                          </p:spTgt>
                                        </p:tgtEl>
                                        <p:attrNameLst>
                                          <p:attrName>style.visibility</p:attrName>
                                        </p:attrNameLst>
                                      </p:cBhvr>
                                      <p:to>
                                        <p:strVal val="visible"/>
                                      </p:to>
                                    </p:set>
                                    <p:anim calcmode="lin" valueType="num">
                                      <p:cBhvr additive="base">
                                        <p:cTn id="47" dur="500" fill="hold"/>
                                        <p:tgtEl>
                                          <p:spTgt spid="14">
                                            <p:graphicEl>
                                              <a:dgm id="{6CAC8E87-057F-4C79-A4EC-C8CB52891F6D}"/>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14">
                                            <p:graphicEl>
                                              <a:dgm id="{6CAC8E87-057F-4C79-A4EC-C8CB52891F6D}"/>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4">
                                            <p:graphicEl>
                                              <a:dgm id="{078272A4-7D7F-47D1-8DBD-3E2DD4506DEC}"/>
                                            </p:graphicEl>
                                          </p:spTgt>
                                        </p:tgtEl>
                                        <p:attrNameLst>
                                          <p:attrName>style.visibility</p:attrName>
                                        </p:attrNameLst>
                                      </p:cBhvr>
                                      <p:to>
                                        <p:strVal val="visible"/>
                                      </p:to>
                                    </p:set>
                                    <p:anim calcmode="lin" valueType="num">
                                      <p:cBhvr additive="base">
                                        <p:cTn id="53" dur="500" fill="hold"/>
                                        <p:tgtEl>
                                          <p:spTgt spid="14">
                                            <p:graphicEl>
                                              <a:dgm id="{078272A4-7D7F-47D1-8DBD-3E2DD4506DEC}"/>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14">
                                            <p:graphicEl>
                                              <a:dgm id="{078272A4-7D7F-47D1-8DBD-3E2DD4506DEC}"/>
                                            </p:graphic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4">
                                            <p:graphicEl>
                                              <a:dgm id="{9798D1A2-CB5B-4CA5-93BD-17A58B1D1AD8}"/>
                                            </p:graphicEl>
                                          </p:spTgt>
                                        </p:tgtEl>
                                        <p:attrNameLst>
                                          <p:attrName>style.visibility</p:attrName>
                                        </p:attrNameLst>
                                      </p:cBhvr>
                                      <p:to>
                                        <p:strVal val="visible"/>
                                      </p:to>
                                    </p:set>
                                    <p:anim calcmode="lin" valueType="num">
                                      <p:cBhvr additive="base">
                                        <p:cTn id="59" dur="500" fill="hold"/>
                                        <p:tgtEl>
                                          <p:spTgt spid="14">
                                            <p:graphicEl>
                                              <a:dgm id="{9798D1A2-CB5B-4CA5-93BD-17A58B1D1AD8}"/>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14">
                                            <p:graphicEl>
                                              <a:dgm id="{9798D1A2-CB5B-4CA5-93BD-17A58B1D1AD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14" grpId="0">
        <p:bldSub>
          <a:bldDgm bld="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50179"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sp>
        <p:nvSpPr>
          <p:cNvPr id="9" name="Text Box 1028"/>
          <p:cNvSpPr txBox="1">
            <a:spLocks noChangeArrowheads="1"/>
          </p:cNvSpPr>
          <p:nvPr/>
        </p:nvSpPr>
        <p:spPr bwMode="auto">
          <a:xfrm>
            <a:off x="-19050" y="1196975"/>
            <a:ext cx="9128125" cy="922338"/>
          </a:xfrm>
          <a:prstGeom prst="rect">
            <a:avLst/>
          </a:prstGeom>
          <a:noFill/>
          <a:ln w="9525">
            <a:noFill/>
            <a:miter lim="800000"/>
            <a:headEnd/>
            <a:tailEnd/>
          </a:ln>
        </p:spPr>
        <p:txBody>
          <a:bodyPr>
            <a:spAutoFit/>
          </a:bodyPr>
          <a:lstStyle/>
          <a:p>
            <a:r>
              <a:rPr lang="el-GR" sz="2000" b="1">
                <a:solidFill>
                  <a:srgbClr val="333399"/>
                </a:solidFill>
              </a:rPr>
              <a:t>Πόσο ικανοποιημένοι είστε από την ποιότητα του συνόλου των υπηρεσιών που παρέχει ο ΕΦΕΠΑΕ;</a:t>
            </a:r>
          </a:p>
          <a:p>
            <a:endParaRPr lang="el-GR" sz="1400" b="1">
              <a:solidFill>
                <a:srgbClr val="333399"/>
              </a:solidFill>
            </a:endParaRPr>
          </a:p>
        </p:txBody>
      </p:sp>
      <p:graphicFrame>
        <p:nvGraphicFramePr>
          <p:cNvPr id="11" name="10 - Γράφημα"/>
          <p:cNvGraphicFramePr>
            <a:graphicFrameLocks/>
          </p:cNvGraphicFramePr>
          <p:nvPr/>
        </p:nvGraphicFramePr>
        <p:xfrm>
          <a:off x="674688" y="1763713"/>
          <a:ext cx="7620000" cy="47799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Table 4"/>
          <p:cNvGraphicFramePr>
            <a:graphicFrameLocks noGrp="1"/>
          </p:cNvGraphicFramePr>
          <p:nvPr/>
        </p:nvGraphicFramePr>
        <p:xfrm>
          <a:off x="-36513" y="765175"/>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1"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51203"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sp>
        <p:nvSpPr>
          <p:cNvPr id="13" name="Text Box 1028"/>
          <p:cNvSpPr txBox="1">
            <a:spLocks noChangeArrowheads="1"/>
          </p:cNvSpPr>
          <p:nvPr/>
        </p:nvSpPr>
        <p:spPr bwMode="auto">
          <a:xfrm>
            <a:off x="0" y="1196975"/>
            <a:ext cx="9128125" cy="922338"/>
          </a:xfrm>
          <a:prstGeom prst="rect">
            <a:avLst/>
          </a:prstGeom>
          <a:noFill/>
          <a:ln w="9525">
            <a:noFill/>
            <a:miter lim="800000"/>
            <a:headEnd/>
            <a:tailEnd/>
          </a:ln>
        </p:spPr>
        <p:txBody>
          <a:bodyPr>
            <a:spAutoFit/>
          </a:bodyPr>
          <a:lstStyle/>
          <a:p>
            <a:r>
              <a:rPr lang="el-GR" sz="2000" b="1">
                <a:solidFill>
                  <a:srgbClr val="333399"/>
                </a:solidFill>
              </a:rPr>
              <a:t>Έχετε ενταχθεί σε άλλα προγράμματα που διαχειρίζονται Φορείς, εκτός του ΕΦΕΠΑΕ</a:t>
            </a:r>
            <a:r>
              <a:rPr lang="en-US" sz="2000" b="1">
                <a:solidFill>
                  <a:srgbClr val="333399"/>
                </a:solidFill>
              </a:rPr>
              <a:t>;</a:t>
            </a:r>
            <a:endParaRPr lang="el-GR" sz="2000" b="1">
              <a:solidFill>
                <a:srgbClr val="333399"/>
              </a:solidFill>
            </a:endParaRPr>
          </a:p>
          <a:p>
            <a:endParaRPr lang="el-GR" sz="1400" b="1">
              <a:solidFill>
                <a:srgbClr val="333399"/>
              </a:solidFill>
            </a:endParaRPr>
          </a:p>
        </p:txBody>
      </p:sp>
      <p:graphicFrame>
        <p:nvGraphicFramePr>
          <p:cNvPr id="9" name="Table 4"/>
          <p:cNvGraphicFramePr>
            <a:graphicFrameLocks noGrp="1"/>
          </p:cNvGraphicFramePr>
          <p:nvPr/>
        </p:nvGraphicFramePr>
        <p:xfrm>
          <a:off x="-36513" y="765175"/>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graphicFrame>
        <p:nvGraphicFramePr>
          <p:cNvPr id="8" name="7 - Γράφημα"/>
          <p:cNvGraphicFramePr>
            <a:graphicFrameLocks/>
          </p:cNvGraphicFramePr>
          <p:nvPr/>
        </p:nvGraphicFramePr>
        <p:xfrm>
          <a:off x="1289050" y="1404938"/>
          <a:ext cx="6637338" cy="2824162"/>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 Box 1028"/>
          <p:cNvSpPr txBox="1">
            <a:spLocks noChangeArrowheads="1"/>
          </p:cNvSpPr>
          <p:nvPr/>
        </p:nvSpPr>
        <p:spPr bwMode="auto">
          <a:xfrm>
            <a:off x="-36513" y="3873500"/>
            <a:ext cx="9128126" cy="923925"/>
          </a:xfrm>
          <a:prstGeom prst="rect">
            <a:avLst/>
          </a:prstGeom>
          <a:noFill/>
          <a:ln w="9525">
            <a:noFill/>
            <a:miter lim="800000"/>
            <a:headEnd/>
            <a:tailEnd/>
          </a:ln>
        </p:spPr>
        <p:txBody>
          <a:bodyPr>
            <a:spAutoFit/>
          </a:bodyPr>
          <a:lstStyle/>
          <a:p>
            <a:r>
              <a:rPr lang="el-GR" sz="2000" b="1">
                <a:solidFill>
                  <a:srgbClr val="333399"/>
                </a:solidFill>
              </a:rPr>
              <a:t>Πως θα συγκρίνατε τον ΕΦΕΠΑΕ σε σχέση με τους άλλους Φορείς, ως προς την ποιότητα των παρεχόμενων υπηρεσιών</a:t>
            </a:r>
            <a:r>
              <a:rPr lang="en-US" sz="2000" b="1">
                <a:solidFill>
                  <a:srgbClr val="333399"/>
                </a:solidFill>
              </a:rPr>
              <a:t>;</a:t>
            </a:r>
            <a:endParaRPr lang="el-GR" sz="2000" b="1">
              <a:solidFill>
                <a:srgbClr val="333399"/>
              </a:solidFill>
            </a:endParaRPr>
          </a:p>
          <a:p>
            <a:endParaRPr lang="el-GR" sz="1400" b="1">
              <a:solidFill>
                <a:srgbClr val="333399"/>
              </a:solidFill>
            </a:endParaRPr>
          </a:p>
        </p:txBody>
      </p:sp>
      <p:graphicFrame>
        <p:nvGraphicFramePr>
          <p:cNvPr id="11" name="10 - Γράφημα"/>
          <p:cNvGraphicFramePr>
            <a:graphicFrameLocks/>
          </p:cNvGraphicFramePr>
          <p:nvPr/>
        </p:nvGraphicFramePr>
        <p:xfrm>
          <a:off x="1547664" y="4293096"/>
          <a:ext cx="6378725" cy="2736304"/>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Graphic spid="8" grpId="0">
        <p:bldAsOne/>
      </p:bldGraphic>
      <p:bldP spid="10" grpId="0"/>
      <p:bldGraphic spid="11"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125538"/>
            <a:ext cx="8229600" cy="4565650"/>
          </a:xfrm>
        </p:spPr>
        <p:txBody>
          <a:bodyPr/>
          <a:lstStyle/>
          <a:p>
            <a:pPr eaLnBrk="1" hangingPunct="1">
              <a:buFontTx/>
              <a:buNone/>
              <a:defRPr/>
            </a:pPr>
            <a:endParaRPr lang="el-GR" sz="1800" b="1" dirty="0" smtClean="0">
              <a:solidFill>
                <a:schemeClr val="accent2">
                  <a:lumMod val="75000"/>
                </a:schemeClr>
              </a:solidFill>
            </a:endParaRPr>
          </a:p>
          <a:p>
            <a:pPr eaLnBrk="1" hangingPunct="1">
              <a:buFontTx/>
              <a:buNone/>
              <a:defRPr/>
            </a:pPr>
            <a:endParaRPr lang="en-US" sz="1800" b="1" dirty="0" smtClean="0">
              <a:solidFill>
                <a:srgbClr val="0070C0"/>
              </a:solidFill>
            </a:endParaRPr>
          </a:p>
          <a:p>
            <a:pPr eaLnBrk="1" hangingPunct="1">
              <a:buFontTx/>
              <a:buNone/>
              <a:defRPr/>
            </a:pPr>
            <a:r>
              <a:rPr lang="el-GR" sz="1800" b="1" dirty="0" smtClean="0">
                <a:solidFill>
                  <a:srgbClr val="0070C0"/>
                </a:solidFill>
              </a:rPr>
              <a:t>Ο Δικαιούχος</a:t>
            </a:r>
            <a:r>
              <a:rPr lang="en-US" sz="1800" b="1" dirty="0" smtClean="0">
                <a:solidFill>
                  <a:srgbClr val="0070C0"/>
                </a:solidFill>
              </a:rPr>
              <a:t>:</a:t>
            </a:r>
          </a:p>
          <a:p>
            <a:pPr eaLnBrk="1" hangingPunct="1">
              <a:buFontTx/>
              <a:buNone/>
              <a:defRPr/>
            </a:pPr>
            <a:endParaRPr lang="el-GR" sz="1800" b="1" dirty="0" smtClean="0">
              <a:solidFill>
                <a:srgbClr val="0070C0"/>
              </a:solidFill>
            </a:endParaRPr>
          </a:p>
          <a:p>
            <a:pPr eaLnBrk="1" hangingPunct="1">
              <a:buFont typeface="Wingdings" pitchFamily="2" charset="2"/>
              <a:buChar char="Ø"/>
              <a:defRPr/>
            </a:pPr>
            <a:r>
              <a:rPr lang="el-GR" sz="1800" b="1" dirty="0" smtClean="0">
                <a:solidFill>
                  <a:srgbClr val="0070C0"/>
                </a:solidFill>
              </a:rPr>
              <a:t>Θεωρεί σε μεγάλο βαθμό ότι τα προγράμματα </a:t>
            </a:r>
            <a:r>
              <a:rPr lang="el-GR" sz="1800" b="1" u="sng" dirty="0" smtClean="0">
                <a:solidFill>
                  <a:srgbClr val="0070C0"/>
                </a:solidFill>
              </a:rPr>
              <a:t>καλύπτουν τις ανάγκες της επιχείρησης </a:t>
            </a:r>
            <a:r>
              <a:rPr lang="el-GR" sz="1800" b="1" dirty="0" smtClean="0">
                <a:solidFill>
                  <a:srgbClr val="0070C0"/>
                </a:solidFill>
              </a:rPr>
              <a:t>του και είναι προσαρμοσμένα στα δεδομένα της αγοράς</a:t>
            </a:r>
          </a:p>
          <a:p>
            <a:pPr eaLnBrk="1" hangingPunct="1">
              <a:buFontTx/>
              <a:buNone/>
              <a:defRPr/>
            </a:pPr>
            <a:endParaRPr lang="el-GR" sz="1800" b="1" dirty="0" smtClean="0">
              <a:solidFill>
                <a:srgbClr val="0070C0"/>
              </a:solidFill>
            </a:endParaRPr>
          </a:p>
          <a:p>
            <a:pPr eaLnBrk="1" hangingPunct="1">
              <a:buFont typeface="Wingdings" pitchFamily="2" charset="2"/>
              <a:buChar char="Ø"/>
              <a:defRPr/>
            </a:pPr>
            <a:r>
              <a:rPr lang="el-GR" sz="1800" b="1" dirty="0" smtClean="0">
                <a:solidFill>
                  <a:srgbClr val="0070C0"/>
                </a:solidFill>
              </a:rPr>
              <a:t>Αντιλαμβάνεται τους Οδηγούς των προγραμμάτων ως επαρκώς </a:t>
            </a:r>
            <a:r>
              <a:rPr lang="el-GR" sz="1800" b="1" u="sng" dirty="0" smtClean="0">
                <a:solidFill>
                  <a:srgbClr val="0070C0"/>
                </a:solidFill>
              </a:rPr>
              <a:t>κατανοητούς</a:t>
            </a:r>
            <a:r>
              <a:rPr lang="el-GR" sz="1800" b="1" dirty="0" smtClean="0">
                <a:solidFill>
                  <a:srgbClr val="0070C0"/>
                </a:solidFill>
              </a:rPr>
              <a:t>, τα έντυπα </a:t>
            </a:r>
            <a:r>
              <a:rPr lang="el-GR" sz="1800" b="1" u="sng" dirty="0" smtClean="0">
                <a:solidFill>
                  <a:srgbClr val="0070C0"/>
                </a:solidFill>
              </a:rPr>
              <a:t>σχετικά εύκολα στη συμπλήρωσή </a:t>
            </a:r>
            <a:r>
              <a:rPr lang="el-GR" sz="1800" b="1" dirty="0" smtClean="0">
                <a:solidFill>
                  <a:srgbClr val="0070C0"/>
                </a:solidFill>
              </a:rPr>
              <a:t>τους και το πληροφοριακό σύστημα </a:t>
            </a:r>
            <a:r>
              <a:rPr lang="el-GR" sz="1800" b="1" u="sng" dirty="0" smtClean="0">
                <a:solidFill>
                  <a:srgbClr val="0070C0"/>
                </a:solidFill>
              </a:rPr>
              <a:t>αξιόπιστο και φιλικό </a:t>
            </a:r>
            <a:r>
              <a:rPr lang="el-GR" sz="1800" b="1" dirty="0" smtClean="0">
                <a:solidFill>
                  <a:srgbClr val="0070C0"/>
                </a:solidFill>
              </a:rPr>
              <a:t>στην χρήση του, αλλά με περιθώρια περαιτέρω βελτίωσης.</a:t>
            </a:r>
          </a:p>
          <a:p>
            <a:pPr eaLnBrk="1" hangingPunct="1">
              <a:buFont typeface="Wingdings" pitchFamily="2" charset="2"/>
              <a:buChar char="Ø"/>
              <a:defRPr/>
            </a:pPr>
            <a:endParaRPr lang="el-GR" sz="1800" b="1" dirty="0" smtClean="0">
              <a:solidFill>
                <a:srgbClr val="0070C0"/>
              </a:solidFill>
            </a:endParaRPr>
          </a:p>
          <a:p>
            <a:pPr eaLnBrk="1" hangingPunct="1">
              <a:buFont typeface="Wingdings" pitchFamily="2" charset="2"/>
              <a:buChar char="Ø"/>
              <a:defRPr/>
            </a:pPr>
            <a:r>
              <a:rPr lang="el-GR" sz="1800" b="1" dirty="0" smtClean="0">
                <a:solidFill>
                  <a:srgbClr val="0070C0"/>
                </a:solidFill>
              </a:rPr>
              <a:t>Πάνω από όλα, αναγνωρίζει το </a:t>
            </a:r>
            <a:r>
              <a:rPr lang="el-GR" sz="1800" b="1" u="sng" dirty="0" smtClean="0">
                <a:solidFill>
                  <a:srgbClr val="0070C0"/>
                </a:solidFill>
              </a:rPr>
              <a:t>αξιόπιστο και αδιάβλητο </a:t>
            </a:r>
            <a:r>
              <a:rPr lang="el-GR" sz="1800" b="1" dirty="0" smtClean="0">
                <a:solidFill>
                  <a:srgbClr val="0070C0"/>
                </a:solidFill>
              </a:rPr>
              <a:t>της διαδικασίας αξιολόγησης. Οι δικαιούχοι λαμβάνουν </a:t>
            </a:r>
            <a:r>
              <a:rPr lang="el-GR" sz="1800" b="1" u="sng" dirty="0" smtClean="0">
                <a:solidFill>
                  <a:srgbClr val="0070C0"/>
                </a:solidFill>
              </a:rPr>
              <a:t>ισότιμη μεταχείριση</a:t>
            </a:r>
            <a:r>
              <a:rPr lang="el-GR" sz="1800" b="1" dirty="0" smtClean="0">
                <a:solidFill>
                  <a:srgbClr val="0070C0"/>
                </a:solidFill>
              </a:rPr>
              <a:t>, δίχως διακρίσεις.</a:t>
            </a:r>
          </a:p>
          <a:p>
            <a:pPr eaLnBrk="1" hangingPunct="1">
              <a:buFontTx/>
              <a:buNone/>
              <a:defRPr/>
            </a:pPr>
            <a:endParaRPr lang="el-GR" sz="1800" b="1" dirty="0" smtClean="0">
              <a:solidFill>
                <a:srgbClr val="0070C0"/>
              </a:solidFill>
            </a:endParaRPr>
          </a:p>
          <a:p>
            <a:pPr eaLnBrk="1" hangingPunct="1">
              <a:buFontTx/>
              <a:buNone/>
              <a:defRPr/>
            </a:pPr>
            <a:endParaRPr lang="el-GR" sz="2000" dirty="0" smtClean="0"/>
          </a:p>
          <a:p>
            <a:pPr eaLnBrk="1" hangingPunct="1">
              <a:defRPr/>
            </a:pPr>
            <a:endParaRPr lang="el-GR" sz="2000" dirty="0" smtClean="0"/>
          </a:p>
          <a:p>
            <a:pPr eaLnBrk="1" hangingPunct="1">
              <a:defRPr/>
            </a:pPr>
            <a:endParaRPr lang="el-GR" sz="2000" dirty="0"/>
          </a:p>
        </p:txBody>
      </p:sp>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52231" name="Text Box 1028"/>
          <p:cNvSpPr txBox="1">
            <a:spLocks noChangeArrowheads="1"/>
          </p:cNvSpPr>
          <p:nvPr/>
        </p:nvSpPr>
        <p:spPr bwMode="auto">
          <a:xfrm>
            <a:off x="15875" y="1117600"/>
            <a:ext cx="8659813" cy="400050"/>
          </a:xfrm>
          <a:prstGeom prst="rect">
            <a:avLst/>
          </a:prstGeom>
          <a:noFill/>
          <a:ln w="9525">
            <a:noFill/>
            <a:miter lim="800000"/>
            <a:headEnd/>
            <a:tailEnd/>
          </a:ln>
        </p:spPr>
        <p:txBody>
          <a:bodyPr>
            <a:spAutoFit/>
          </a:bodyPr>
          <a:lstStyle/>
          <a:p>
            <a:r>
              <a:rPr lang="el-GR" sz="2000" b="1">
                <a:solidFill>
                  <a:srgbClr val="333399"/>
                </a:solidFill>
              </a:rPr>
              <a:t>Συμπεράσματα </a:t>
            </a:r>
          </a:p>
        </p:txBody>
      </p:sp>
      <p:pic>
        <p:nvPicPr>
          <p:cNvPr id="52232" name="6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125538"/>
            <a:ext cx="8229600" cy="5040312"/>
          </a:xfrm>
        </p:spPr>
        <p:txBody>
          <a:bodyPr/>
          <a:lstStyle/>
          <a:p>
            <a:pPr eaLnBrk="1" hangingPunct="1">
              <a:buFontTx/>
              <a:buNone/>
              <a:defRPr/>
            </a:pPr>
            <a:endParaRPr lang="el-GR" sz="1800" b="1" dirty="0" smtClean="0">
              <a:solidFill>
                <a:schemeClr val="accent2">
                  <a:lumMod val="75000"/>
                </a:schemeClr>
              </a:solidFill>
            </a:endParaRPr>
          </a:p>
          <a:p>
            <a:pPr eaLnBrk="1" hangingPunct="1">
              <a:buFontTx/>
              <a:buNone/>
              <a:defRPr/>
            </a:pPr>
            <a:endParaRPr lang="en-US" sz="1800" b="1" dirty="0" smtClean="0">
              <a:solidFill>
                <a:srgbClr val="0070C0"/>
              </a:solidFill>
            </a:endParaRPr>
          </a:p>
          <a:p>
            <a:pPr eaLnBrk="1" hangingPunct="1">
              <a:buFontTx/>
              <a:buNone/>
              <a:defRPr/>
            </a:pPr>
            <a:r>
              <a:rPr lang="el-GR" sz="1800" b="1" dirty="0" smtClean="0">
                <a:solidFill>
                  <a:srgbClr val="0070C0"/>
                </a:solidFill>
              </a:rPr>
              <a:t>Ο Δικαιούχος</a:t>
            </a:r>
            <a:r>
              <a:rPr lang="en-US" sz="1800" b="1" dirty="0" smtClean="0">
                <a:solidFill>
                  <a:srgbClr val="0070C0"/>
                </a:solidFill>
              </a:rPr>
              <a:t>:</a:t>
            </a:r>
          </a:p>
          <a:p>
            <a:pPr eaLnBrk="1" hangingPunct="1">
              <a:buFontTx/>
              <a:buNone/>
              <a:defRPr/>
            </a:pPr>
            <a:endParaRPr lang="el-GR" sz="1800" b="1" dirty="0" smtClean="0">
              <a:solidFill>
                <a:srgbClr val="0070C0"/>
              </a:solidFill>
            </a:endParaRPr>
          </a:p>
          <a:p>
            <a:pPr eaLnBrk="1" hangingPunct="1">
              <a:buFont typeface="Wingdings" pitchFamily="2" charset="2"/>
              <a:buChar char="Ø"/>
              <a:defRPr/>
            </a:pPr>
            <a:r>
              <a:rPr lang="el-GR" sz="1800" b="1" dirty="0" smtClean="0">
                <a:solidFill>
                  <a:srgbClr val="0070C0"/>
                </a:solidFill>
              </a:rPr>
              <a:t>Αξιολογεί τον ΕΦΕΠΑΕ ως πολύ καλό φορέα διαχείρισης.</a:t>
            </a:r>
          </a:p>
          <a:p>
            <a:pPr eaLnBrk="1" hangingPunct="1">
              <a:buFont typeface="Wingdings" pitchFamily="2" charset="2"/>
              <a:buChar char="Ø"/>
              <a:defRPr/>
            </a:pPr>
            <a:endParaRPr lang="el-GR" sz="1800" b="1" dirty="0" smtClean="0">
              <a:solidFill>
                <a:srgbClr val="0070C0"/>
              </a:solidFill>
            </a:endParaRPr>
          </a:p>
          <a:p>
            <a:pPr eaLnBrk="1" hangingPunct="1">
              <a:buFont typeface="Wingdings" pitchFamily="2" charset="2"/>
              <a:buChar char="Ø"/>
              <a:defRPr/>
            </a:pPr>
            <a:r>
              <a:rPr lang="el-GR" sz="1800" b="1" u="sng" dirty="0" smtClean="0">
                <a:solidFill>
                  <a:srgbClr val="0070C0"/>
                </a:solidFill>
              </a:rPr>
              <a:t>Τα ανταγωνιστικά πλεονεκτήματά </a:t>
            </a:r>
            <a:r>
              <a:rPr lang="el-GR" sz="1800" b="1" dirty="0" smtClean="0">
                <a:solidFill>
                  <a:srgbClr val="0070C0"/>
                </a:solidFill>
              </a:rPr>
              <a:t>του:</a:t>
            </a:r>
          </a:p>
          <a:p>
            <a:pPr lvl="1" eaLnBrk="1" hangingPunct="1">
              <a:buFont typeface="Wingdings" pitchFamily="2" charset="2"/>
              <a:buChar char="ü"/>
              <a:defRPr/>
            </a:pPr>
            <a:r>
              <a:rPr lang="el-GR" sz="1800" b="1" dirty="0" smtClean="0">
                <a:solidFill>
                  <a:srgbClr val="0070C0"/>
                </a:solidFill>
              </a:rPr>
              <a:t>η υψηλή τεχνογνωσία και κατάρτιση ικανών στελεχών </a:t>
            </a:r>
          </a:p>
          <a:p>
            <a:pPr lvl="1" eaLnBrk="1" hangingPunct="1">
              <a:buFont typeface="Wingdings" pitchFamily="2" charset="2"/>
              <a:buChar char="ü"/>
              <a:defRPr/>
            </a:pPr>
            <a:r>
              <a:rPr lang="el-GR" sz="1800" b="1" dirty="0" smtClean="0">
                <a:solidFill>
                  <a:srgbClr val="0070C0"/>
                </a:solidFill>
              </a:rPr>
              <a:t>Το υψηλό επίπεδο επαγγελματισμού και  η συνεχής παρουσία δίπλα στις επιχειρήσεις </a:t>
            </a:r>
          </a:p>
          <a:p>
            <a:pPr lvl="1" eaLnBrk="1" hangingPunct="1">
              <a:buFont typeface="Wingdings" pitchFamily="2" charset="2"/>
              <a:buChar char="ü"/>
              <a:defRPr/>
            </a:pPr>
            <a:r>
              <a:rPr lang="el-GR" sz="1800" b="1" dirty="0" smtClean="0">
                <a:solidFill>
                  <a:srgbClr val="0070C0"/>
                </a:solidFill>
              </a:rPr>
              <a:t>η υποβοήθηση κατά την υλοποίηση του επενδυτικού έργου</a:t>
            </a:r>
          </a:p>
          <a:p>
            <a:pPr lvl="1" eaLnBrk="1" hangingPunct="1">
              <a:buFontTx/>
              <a:buNone/>
              <a:defRPr/>
            </a:pPr>
            <a:endParaRPr lang="el-GR" sz="1800" b="1" dirty="0" smtClean="0">
              <a:solidFill>
                <a:srgbClr val="0070C0"/>
              </a:solidFill>
            </a:endParaRPr>
          </a:p>
          <a:p>
            <a:pPr eaLnBrk="1" hangingPunct="1">
              <a:buFont typeface="Wingdings" pitchFamily="2" charset="2"/>
              <a:buChar char="Ø"/>
              <a:defRPr/>
            </a:pPr>
            <a:r>
              <a:rPr lang="el-GR" sz="1800" b="1" dirty="0" smtClean="0">
                <a:solidFill>
                  <a:srgbClr val="0070C0"/>
                </a:solidFill>
              </a:rPr>
              <a:t>Σημεία </a:t>
            </a:r>
            <a:r>
              <a:rPr lang="el-GR" sz="1800" b="1" u="sng" dirty="0" smtClean="0">
                <a:solidFill>
                  <a:srgbClr val="0070C0"/>
                </a:solidFill>
              </a:rPr>
              <a:t>προς βελτίωση </a:t>
            </a:r>
            <a:r>
              <a:rPr lang="el-GR" sz="1800" b="1" dirty="0" smtClean="0">
                <a:solidFill>
                  <a:srgbClr val="0070C0"/>
                </a:solidFill>
              </a:rPr>
              <a:t>η επίσπευση των χρονών ανταπόκρισης και διεκπεραίωσης αιτημάτων, ο περιορισμός της γραφειοκρατίας μέσω της απλοποίησης των διαδικασιών και της κατάργησης δικαιολογητικών.</a:t>
            </a:r>
          </a:p>
          <a:p>
            <a:pPr eaLnBrk="1" hangingPunct="1">
              <a:buFontTx/>
              <a:buNone/>
              <a:defRPr/>
            </a:pPr>
            <a:endParaRPr lang="el-GR" sz="1800" b="1" dirty="0" smtClean="0">
              <a:solidFill>
                <a:srgbClr val="0070C0"/>
              </a:solidFill>
            </a:endParaRPr>
          </a:p>
          <a:p>
            <a:pPr eaLnBrk="1" hangingPunct="1">
              <a:buFont typeface="Wingdings" pitchFamily="2" charset="2"/>
              <a:buChar char="Ø"/>
              <a:defRPr/>
            </a:pPr>
            <a:endParaRPr lang="el-GR" sz="1800" b="1" dirty="0" smtClean="0">
              <a:solidFill>
                <a:srgbClr val="0070C0"/>
              </a:solidFill>
            </a:endParaRPr>
          </a:p>
          <a:p>
            <a:pPr eaLnBrk="1" hangingPunct="1">
              <a:defRPr/>
            </a:pPr>
            <a:endParaRPr lang="el-GR" sz="2000" dirty="0" smtClean="0"/>
          </a:p>
          <a:p>
            <a:pPr eaLnBrk="1" hangingPunct="1">
              <a:defRPr/>
            </a:pPr>
            <a:endParaRPr lang="el-GR" sz="2000" dirty="0" smtClean="0"/>
          </a:p>
          <a:p>
            <a:pPr eaLnBrk="1" hangingPunct="1">
              <a:defRPr/>
            </a:pPr>
            <a:endParaRPr lang="el-GR" sz="2000" dirty="0"/>
          </a:p>
        </p:txBody>
      </p:sp>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2. </a:t>
                      </a:r>
                      <a:r>
                        <a:rPr kumimoji="0" lang="el-GR" sz="1200" b="1" i="0" u="none" strike="noStrike" cap="none" normalizeH="0" baseline="0" dirty="0" smtClean="0">
                          <a:ln>
                            <a:noFill/>
                          </a:ln>
                          <a:solidFill>
                            <a:srgbClr val="FFFFFF"/>
                          </a:solidFill>
                          <a:effectLst/>
                          <a:latin typeface="Tahoma" pitchFamily="34" charset="0"/>
                        </a:rPr>
                        <a:t>Το έργο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53255" name="Text Box 1028"/>
          <p:cNvSpPr txBox="1">
            <a:spLocks noChangeArrowheads="1"/>
          </p:cNvSpPr>
          <p:nvPr/>
        </p:nvSpPr>
        <p:spPr bwMode="auto">
          <a:xfrm>
            <a:off x="15875" y="1117600"/>
            <a:ext cx="8659813" cy="400050"/>
          </a:xfrm>
          <a:prstGeom prst="rect">
            <a:avLst/>
          </a:prstGeom>
          <a:noFill/>
          <a:ln w="9525">
            <a:noFill/>
            <a:miter lim="800000"/>
            <a:headEnd/>
            <a:tailEnd/>
          </a:ln>
        </p:spPr>
        <p:txBody>
          <a:bodyPr>
            <a:spAutoFit/>
          </a:bodyPr>
          <a:lstStyle/>
          <a:p>
            <a:r>
              <a:rPr lang="el-GR" sz="2000" b="1">
                <a:solidFill>
                  <a:srgbClr val="333399"/>
                </a:solidFill>
              </a:rPr>
              <a:t>Συμπεράσματα</a:t>
            </a:r>
          </a:p>
        </p:txBody>
      </p:sp>
      <p:pic>
        <p:nvPicPr>
          <p:cNvPr id="53256" name="6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2"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 calcmode="lin" valueType="num">
                                      <p:cBhvr additive="base">
                                        <p:cTn id="4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54279" name="Rectangle 6"/>
          <p:cNvSpPr>
            <a:spLocks noChangeArrowheads="1"/>
          </p:cNvSpPr>
          <p:nvPr/>
        </p:nvSpPr>
        <p:spPr bwMode="auto">
          <a:xfrm>
            <a:off x="0" y="1728788"/>
            <a:ext cx="184150" cy="369887"/>
          </a:xfrm>
          <a:prstGeom prst="rect">
            <a:avLst/>
          </a:prstGeom>
          <a:solidFill>
            <a:srgbClr val="FFFFFF"/>
          </a:solidFill>
          <a:ln w="9525">
            <a:noFill/>
            <a:miter lim="800000"/>
            <a:headEnd/>
            <a:tailEnd/>
          </a:ln>
        </p:spPr>
        <p:txBody>
          <a:bodyPr wrap="none" anchor="ctr">
            <a:spAutoFit/>
          </a:bodyPr>
          <a:lstStyle/>
          <a:p>
            <a:endParaRPr lang="el-GR">
              <a:latin typeface="Verdana" pitchFamily="34" charset="0"/>
            </a:endParaRPr>
          </a:p>
        </p:txBody>
      </p:sp>
      <p:grpSp>
        <p:nvGrpSpPr>
          <p:cNvPr id="2" name="Group 32"/>
          <p:cNvGrpSpPr>
            <a:grpSpLocks/>
          </p:cNvGrpSpPr>
          <p:nvPr/>
        </p:nvGrpSpPr>
        <p:grpSpPr bwMode="auto">
          <a:xfrm>
            <a:off x="107950" y="1538288"/>
            <a:ext cx="8928100" cy="5319712"/>
            <a:chOff x="493920" y="1078673"/>
            <a:chExt cx="8134135" cy="5222146"/>
          </a:xfrm>
        </p:grpSpPr>
        <p:grpSp>
          <p:nvGrpSpPr>
            <p:cNvPr id="54287" name="Group 31"/>
            <p:cNvGrpSpPr>
              <a:grpSpLocks/>
            </p:cNvGrpSpPr>
            <p:nvPr/>
          </p:nvGrpSpPr>
          <p:grpSpPr bwMode="auto">
            <a:xfrm>
              <a:off x="493920" y="1078673"/>
              <a:ext cx="8134135" cy="5222146"/>
              <a:chOff x="493920" y="1078673"/>
              <a:chExt cx="8134135" cy="5222146"/>
            </a:xfrm>
          </p:grpSpPr>
          <p:grpSp>
            <p:nvGrpSpPr>
              <p:cNvPr id="54289" name="Group 29"/>
              <p:cNvGrpSpPr>
                <a:grpSpLocks/>
              </p:cNvGrpSpPr>
              <p:nvPr/>
            </p:nvGrpSpPr>
            <p:grpSpPr bwMode="auto">
              <a:xfrm>
                <a:off x="4576608" y="3843763"/>
                <a:ext cx="4051447" cy="2457054"/>
                <a:chOff x="4576608" y="3843763"/>
                <a:chExt cx="4051447" cy="2457054"/>
              </a:xfrm>
            </p:grpSpPr>
            <p:sp>
              <p:nvSpPr>
                <p:cNvPr id="71" name="Rectangle 13"/>
                <p:cNvSpPr/>
                <p:nvPr/>
              </p:nvSpPr>
              <p:spPr bwMode="auto">
                <a:xfrm>
                  <a:off x="4576608" y="3843763"/>
                  <a:ext cx="4051447" cy="2457054"/>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charset="0"/>
                    <a:buNone/>
                    <a:defRPr/>
                  </a:pPr>
                  <a:endParaRPr lang="en-US" dirty="0">
                    <a:latin typeface="Verdana" pitchFamily="34" charset="0"/>
                    <a:cs typeface="Tahoma" pitchFamily="34" charset="0"/>
                  </a:endParaRPr>
                </a:p>
              </p:txBody>
            </p:sp>
            <p:sp>
              <p:nvSpPr>
                <p:cNvPr id="72" name="TextBox 24"/>
                <p:cNvSpPr txBox="1"/>
                <p:nvPr/>
              </p:nvSpPr>
              <p:spPr bwMode="auto">
                <a:xfrm>
                  <a:off x="4744671" y="3966359"/>
                  <a:ext cx="452699" cy="430114"/>
                </a:xfrm>
                <a:prstGeom prst="rect">
                  <a:avLst/>
                </a:prstGeom>
                <a:noFill/>
              </p:spPr>
              <p:txBody>
                <a:bodyPr>
                  <a:spAutoFit/>
                </a:bodyPr>
                <a:lstStyle/>
                <a:p>
                  <a:pPr>
                    <a:buFont typeface="Times New Roman" pitchFamily="16" charset="0"/>
                    <a:buNone/>
                    <a:defRPr/>
                  </a:pPr>
                  <a:endParaRPr lang="en-US" sz="2200" b="1" dirty="0">
                    <a:solidFill>
                      <a:schemeClr val="tx1">
                        <a:lumMod val="75000"/>
                        <a:lumOff val="25000"/>
                      </a:schemeClr>
                    </a:solidFill>
                    <a:effectLst>
                      <a:innerShdw blurRad="63500" dist="76200" dir="13500000">
                        <a:prstClr val="black">
                          <a:alpha val="38000"/>
                        </a:prstClr>
                      </a:innerShdw>
                    </a:effectLst>
                    <a:latin typeface="Verdana" pitchFamily="34" charset="0"/>
                    <a:cs typeface="Tahoma" pitchFamily="34" charset="0"/>
                  </a:endParaRPr>
                </a:p>
              </p:txBody>
            </p:sp>
          </p:grpSp>
          <p:grpSp>
            <p:nvGrpSpPr>
              <p:cNvPr id="54290" name="Group 4"/>
              <p:cNvGrpSpPr>
                <a:grpSpLocks/>
              </p:cNvGrpSpPr>
              <p:nvPr/>
            </p:nvGrpSpPr>
            <p:grpSpPr bwMode="auto">
              <a:xfrm>
                <a:off x="4572000" y="1078674"/>
                <a:ext cx="4051447" cy="2765090"/>
                <a:chOff x="4572000" y="1078674"/>
                <a:chExt cx="4051447" cy="2765090"/>
              </a:xfrm>
            </p:grpSpPr>
            <p:sp>
              <p:nvSpPr>
                <p:cNvPr id="69" name="Rectangle 12"/>
                <p:cNvSpPr/>
                <p:nvPr/>
              </p:nvSpPr>
              <p:spPr bwMode="auto">
                <a:xfrm>
                  <a:off x="4572000" y="1078674"/>
                  <a:ext cx="4051447" cy="276509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charset="0"/>
                    <a:buNone/>
                    <a:defRPr/>
                  </a:pPr>
                  <a:endParaRPr lang="en-US" dirty="0">
                    <a:latin typeface="Verdana" pitchFamily="34" charset="0"/>
                    <a:cs typeface="Tahoma" pitchFamily="34" charset="0"/>
                  </a:endParaRPr>
                </a:p>
              </p:txBody>
            </p:sp>
            <p:sp>
              <p:nvSpPr>
                <p:cNvPr id="70" name="TextBox 21"/>
                <p:cNvSpPr txBox="1"/>
                <p:nvPr/>
              </p:nvSpPr>
              <p:spPr bwMode="auto">
                <a:xfrm>
                  <a:off x="4627519" y="1206461"/>
                  <a:ext cx="540926" cy="430114"/>
                </a:xfrm>
                <a:prstGeom prst="rect">
                  <a:avLst/>
                </a:prstGeom>
                <a:noFill/>
              </p:spPr>
              <p:txBody>
                <a:bodyPr>
                  <a:spAutoFit/>
                </a:bodyPr>
                <a:lstStyle/>
                <a:p>
                  <a:pPr algn="ctr">
                    <a:buFont typeface="Times New Roman" pitchFamily="16" charset="0"/>
                    <a:buNone/>
                    <a:defRPr/>
                  </a:pPr>
                  <a:endParaRPr lang="en-US" sz="2200" b="1" dirty="0">
                    <a:solidFill>
                      <a:schemeClr val="tx1">
                        <a:lumMod val="75000"/>
                        <a:lumOff val="25000"/>
                      </a:schemeClr>
                    </a:solidFill>
                    <a:effectLst>
                      <a:innerShdw blurRad="63500" dist="76200" dir="13500000">
                        <a:prstClr val="black">
                          <a:alpha val="38000"/>
                        </a:prstClr>
                      </a:innerShdw>
                    </a:effectLst>
                    <a:latin typeface="Verdana" pitchFamily="34" charset="0"/>
                    <a:cs typeface="Tahoma" pitchFamily="34" charset="0"/>
                  </a:endParaRPr>
                </a:p>
              </p:txBody>
            </p:sp>
          </p:grpSp>
          <p:sp>
            <p:nvSpPr>
              <p:cNvPr id="67" name="Rectangle 9"/>
              <p:cNvSpPr/>
              <p:nvPr/>
            </p:nvSpPr>
            <p:spPr bwMode="auto">
              <a:xfrm>
                <a:off x="498528" y="1078673"/>
                <a:ext cx="4051447" cy="276509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pitchFamily="16" charset="0"/>
                  <a:buNone/>
                  <a:defRPr/>
                </a:pPr>
                <a:endParaRPr lang="en-US" dirty="0">
                  <a:latin typeface="Verdana" pitchFamily="34" charset="0"/>
                  <a:cs typeface="Tahoma" pitchFamily="34" charset="0"/>
                </a:endParaRPr>
              </a:p>
            </p:txBody>
          </p:sp>
          <p:sp>
            <p:nvSpPr>
              <p:cNvPr id="68" name="Rectangle 7"/>
              <p:cNvSpPr/>
              <p:nvPr/>
            </p:nvSpPr>
            <p:spPr bwMode="auto">
              <a:xfrm>
                <a:off x="493920" y="3843761"/>
                <a:ext cx="4051447" cy="2457058"/>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charset="0"/>
                  <a:buNone/>
                  <a:defRPr/>
                </a:pPr>
                <a:endParaRPr lang="en-US" dirty="0">
                  <a:latin typeface="Verdana" pitchFamily="34" charset="0"/>
                  <a:cs typeface="Tahoma" pitchFamily="34" charset="0"/>
                </a:endParaRPr>
              </a:p>
            </p:txBody>
          </p:sp>
        </p:grpSp>
        <p:sp>
          <p:nvSpPr>
            <p:cNvPr id="64" name="TextBox 27"/>
            <p:cNvSpPr txBox="1"/>
            <p:nvPr/>
          </p:nvSpPr>
          <p:spPr bwMode="auto">
            <a:xfrm>
              <a:off x="596610" y="3997527"/>
              <a:ext cx="452699" cy="430114"/>
            </a:xfrm>
            <a:prstGeom prst="rect">
              <a:avLst/>
            </a:prstGeom>
            <a:noFill/>
          </p:spPr>
          <p:txBody>
            <a:bodyPr>
              <a:spAutoFit/>
            </a:bodyPr>
            <a:lstStyle/>
            <a:p>
              <a:pPr algn="ctr">
                <a:buFont typeface="Times New Roman" pitchFamily="16" charset="0"/>
                <a:buNone/>
                <a:defRPr/>
              </a:pPr>
              <a:endParaRPr lang="en-US" sz="2200" b="1" dirty="0">
                <a:solidFill>
                  <a:schemeClr val="tx1">
                    <a:lumMod val="75000"/>
                    <a:lumOff val="25000"/>
                  </a:schemeClr>
                </a:solidFill>
                <a:effectLst>
                  <a:innerShdw blurRad="63500" dist="76200" dir="13500000">
                    <a:prstClr val="black">
                      <a:alpha val="38000"/>
                    </a:prstClr>
                  </a:innerShdw>
                </a:effectLst>
                <a:latin typeface="Verdana" pitchFamily="34" charset="0"/>
                <a:cs typeface="Tahoma" pitchFamily="34" charset="0"/>
              </a:endParaRPr>
            </a:p>
          </p:txBody>
        </p:sp>
      </p:grpSp>
      <p:sp>
        <p:nvSpPr>
          <p:cNvPr id="73" name="2 - Θέση περιεχομένου"/>
          <p:cNvSpPr txBox="1">
            <a:spLocks/>
          </p:cNvSpPr>
          <p:nvPr/>
        </p:nvSpPr>
        <p:spPr bwMode="auto">
          <a:xfrm>
            <a:off x="457200" y="5053013"/>
            <a:ext cx="8229600" cy="1100137"/>
          </a:xfrm>
          <a:prstGeom prst="rect">
            <a:avLst/>
          </a:prstGeom>
          <a:noFill/>
          <a:ln w="9525">
            <a:noFill/>
            <a:miter lim="800000"/>
            <a:headEnd/>
            <a:tailEnd/>
          </a:ln>
        </p:spPr>
        <p:txBody>
          <a:bodyPr>
            <a:normAutofit/>
          </a:bodyPr>
          <a:lstStyle/>
          <a:p>
            <a:pPr marL="342900" indent="-342900" algn="ctr" eaLnBrk="0" hangingPunct="0">
              <a:spcBef>
                <a:spcPts val="0"/>
              </a:spcBef>
              <a:buClr>
                <a:srgbClr val="CC3300"/>
              </a:buClr>
              <a:defRPr/>
            </a:pPr>
            <a:endParaRPr lang="el-GR" sz="1600" kern="0" cap="small">
              <a:solidFill>
                <a:srgbClr val="333399"/>
              </a:solidFill>
              <a:latin typeface="Verdana" pitchFamily="34" charset="0"/>
              <a:cs typeface="Tahoma" pitchFamily="34" charset="0"/>
            </a:endParaRPr>
          </a:p>
          <a:p>
            <a:pPr marL="342900" indent="-342900" algn="ctr" eaLnBrk="0" hangingPunct="0">
              <a:spcBef>
                <a:spcPts val="0"/>
              </a:spcBef>
              <a:buClr>
                <a:srgbClr val="CC3300"/>
              </a:buClr>
              <a:defRPr/>
            </a:pPr>
            <a:endParaRPr lang="en-GB" sz="1600" kern="0" dirty="0">
              <a:solidFill>
                <a:srgbClr val="333399"/>
              </a:solidFill>
              <a:latin typeface="Verdana" pitchFamily="34" charset="0"/>
              <a:cs typeface="Tahoma" pitchFamily="34" charset="0"/>
            </a:endParaRPr>
          </a:p>
        </p:txBody>
      </p:sp>
      <p:sp>
        <p:nvSpPr>
          <p:cNvPr id="74" name="TextBox 16"/>
          <p:cNvSpPr txBox="1">
            <a:spLocks noChangeArrowheads="1"/>
          </p:cNvSpPr>
          <p:nvPr/>
        </p:nvSpPr>
        <p:spPr bwMode="auto">
          <a:xfrm>
            <a:off x="179388" y="1557338"/>
            <a:ext cx="4392612" cy="2576512"/>
          </a:xfrm>
          <a:prstGeom prst="rect">
            <a:avLst/>
          </a:prstGeom>
          <a:noFill/>
          <a:ln w="9525">
            <a:noFill/>
            <a:miter lim="800000"/>
            <a:headEnd/>
            <a:tailEnd/>
          </a:ln>
        </p:spPr>
        <p:txBody>
          <a:bodyPr lIns="82945" tIns="41473" rIns="82945" bIns="41473">
            <a:spAutoFit/>
          </a:bodyPr>
          <a:lstStyle/>
          <a:p>
            <a:pPr algn="ctr"/>
            <a:r>
              <a:rPr lang="el-GR" sz="1400" b="1" u="sng"/>
              <a:t>Απλοποίηση Διαδικασιών – </a:t>
            </a:r>
            <a:endParaRPr lang="en-US" sz="1400" b="1" u="sng"/>
          </a:p>
          <a:p>
            <a:pPr algn="ctr"/>
            <a:r>
              <a:rPr lang="el-GR" sz="1400" b="1" u="sng"/>
              <a:t>Μείωση Γραφειοκρατίας</a:t>
            </a:r>
          </a:p>
          <a:p>
            <a:pPr algn="ctr"/>
            <a:endParaRPr lang="en-US" sz="1400"/>
          </a:p>
          <a:p>
            <a:pPr>
              <a:spcBef>
                <a:spcPct val="20000"/>
              </a:spcBef>
              <a:buFont typeface="Arial" charset="0"/>
              <a:buChar char="•"/>
            </a:pPr>
            <a:r>
              <a:rPr lang="el-GR" sz="1200"/>
              <a:t>Μείωση του όγκου των δικαιολογητικών που απαιτούνται για την υπαγωγή των προτάσεων και την πιστοποίηση των δαπανών</a:t>
            </a:r>
          </a:p>
          <a:p>
            <a:pPr>
              <a:spcBef>
                <a:spcPct val="20000"/>
              </a:spcBef>
              <a:buFont typeface="Arial" charset="0"/>
              <a:buChar char="•"/>
            </a:pPr>
            <a:endParaRPr lang="el-GR" sz="1200"/>
          </a:p>
          <a:p>
            <a:pPr>
              <a:spcBef>
                <a:spcPct val="20000"/>
              </a:spcBef>
              <a:buFont typeface="Arial" charset="0"/>
              <a:buChar char="•"/>
            </a:pPr>
            <a:r>
              <a:rPr lang="el-GR" sz="1200"/>
              <a:t>Περιορισμός των Υ/Δ με ανάγκη επικύρωσης σε ΚΕΠ για το γνήσιο της υπογραφής. </a:t>
            </a:r>
          </a:p>
          <a:p>
            <a:pPr>
              <a:spcBef>
                <a:spcPct val="20000"/>
              </a:spcBef>
              <a:buFont typeface="Arial" charset="0"/>
              <a:buChar char="•"/>
            </a:pPr>
            <a:endParaRPr lang="el-GR" sz="1200"/>
          </a:p>
          <a:p>
            <a:pPr>
              <a:spcBef>
                <a:spcPct val="20000"/>
              </a:spcBef>
              <a:buFont typeface="Arial" charset="0"/>
              <a:buChar char="•"/>
            </a:pPr>
            <a:r>
              <a:rPr lang="el-GR" sz="1200"/>
              <a:t>Ευθυγράμμιση διαδικασιών με κοινές πρακτικές αγοράς</a:t>
            </a:r>
            <a:r>
              <a:rPr lang="en-US" sz="1200"/>
              <a:t> </a:t>
            </a:r>
            <a:r>
              <a:rPr lang="el-GR" sz="1200"/>
              <a:t>και σύμφωνα με το ισχύον ρυθμιστικό πλαίσιο</a:t>
            </a:r>
          </a:p>
        </p:txBody>
      </p:sp>
      <p:sp>
        <p:nvSpPr>
          <p:cNvPr id="75" name="TextBox 16"/>
          <p:cNvSpPr txBox="1">
            <a:spLocks noChangeArrowheads="1"/>
          </p:cNvSpPr>
          <p:nvPr/>
        </p:nvSpPr>
        <p:spPr bwMode="auto">
          <a:xfrm>
            <a:off x="4572000" y="4356100"/>
            <a:ext cx="4572000" cy="2755900"/>
          </a:xfrm>
          <a:prstGeom prst="rect">
            <a:avLst/>
          </a:prstGeom>
          <a:noFill/>
          <a:ln w="9525">
            <a:noFill/>
            <a:miter lim="800000"/>
            <a:headEnd/>
            <a:tailEnd/>
          </a:ln>
        </p:spPr>
        <p:txBody>
          <a:bodyPr lIns="82945" tIns="41473" rIns="82945" bIns="41473">
            <a:spAutoFit/>
          </a:bodyPr>
          <a:lstStyle/>
          <a:p>
            <a:pPr algn="ctr"/>
            <a:r>
              <a:rPr lang="el-GR" sz="1400" b="1" u="sng"/>
              <a:t>Εξυπηρέτηση Αιτημάτων</a:t>
            </a:r>
            <a:endParaRPr lang="en-US" sz="1400" b="1" u="sng"/>
          </a:p>
          <a:p>
            <a:pPr>
              <a:spcBef>
                <a:spcPct val="20000"/>
              </a:spcBef>
              <a:buFont typeface="Arial" charset="0"/>
              <a:buChar char="•"/>
            </a:pPr>
            <a:r>
              <a:rPr lang="el-GR" sz="1200"/>
              <a:t>Αίτημα για μεγαλύτερη ταχύτητα στις πληρωμές - Αύξηση της ταχύτητας εξέτασης των αιτημάτων θεραπείας</a:t>
            </a:r>
          </a:p>
          <a:p>
            <a:pPr>
              <a:spcBef>
                <a:spcPct val="20000"/>
              </a:spcBef>
              <a:buFont typeface="Arial" charset="0"/>
              <a:buChar char="•"/>
            </a:pPr>
            <a:endParaRPr lang="el-GR" sz="1200"/>
          </a:p>
          <a:p>
            <a:pPr>
              <a:spcBef>
                <a:spcPct val="20000"/>
              </a:spcBef>
              <a:buFont typeface="Arial" charset="0"/>
              <a:buChar char="•"/>
            </a:pPr>
            <a:r>
              <a:rPr lang="el-GR" sz="1200"/>
              <a:t>Άμεση εξέταση αιτημάτων τροποποίησης και επιτάχυνση έκδοσης των πρακτικών των Επιτροπών Παρακολούθησης –                                  Επέκταση αρμοδιοτήτων του ΕΦΕΠΑΕ για εξέταση της πλειοψηφίας των αιτημάτων και επίτευξη ταχύτερης κρίσης</a:t>
            </a:r>
          </a:p>
          <a:p>
            <a:pPr>
              <a:spcBef>
                <a:spcPct val="20000"/>
              </a:spcBef>
              <a:buFont typeface="Arial" charset="0"/>
              <a:buChar char="•"/>
            </a:pPr>
            <a:endParaRPr lang="el-GR" sz="1200"/>
          </a:p>
          <a:p>
            <a:pPr>
              <a:spcBef>
                <a:spcPct val="20000"/>
              </a:spcBef>
              <a:buFont typeface="Arial" charset="0"/>
              <a:buChar char="•"/>
            </a:pPr>
            <a:r>
              <a:rPr lang="el-GR" sz="1200"/>
              <a:t>Περισσότερη ευελιξία σε θέματα τροποποίησης του επενδυτικού σχεδίου – Να μην απαιτείται υποβολή αιτήματος  από τις επιχειρήσεις για αλλαγές ήσσονος σημασίας</a:t>
            </a:r>
          </a:p>
          <a:p>
            <a:pPr>
              <a:spcBef>
                <a:spcPct val="20000"/>
              </a:spcBef>
            </a:pPr>
            <a:endParaRPr lang="el-GR" sz="1300">
              <a:latin typeface="Verdana" pitchFamily="34" charset="0"/>
            </a:endParaRPr>
          </a:p>
        </p:txBody>
      </p:sp>
      <p:sp>
        <p:nvSpPr>
          <p:cNvPr id="76" name="TextBox 16"/>
          <p:cNvSpPr txBox="1">
            <a:spLocks noChangeArrowheads="1"/>
          </p:cNvSpPr>
          <p:nvPr/>
        </p:nvSpPr>
        <p:spPr bwMode="auto">
          <a:xfrm>
            <a:off x="4643438" y="1584325"/>
            <a:ext cx="4500562" cy="2970213"/>
          </a:xfrm>
          <a:prstGeom prst="rect">
            <a:avLst/>
          </a:prstGeom>
          <a:noFill/>
          <a:ln w="9525">
            <a:noFill/>
            <a:miter lim="800000"/>
            <a:headEnd/>
            <a:tailEnd/>
          </a:ln>
        </p:spPr>
        <p:txBody>
          <a:bodyPr lIns="82945" tIns="41473" rIns="82945" bIns="41473">
            <a:spAutoFit/>
          </a:bodyPr>
          <a:lstStyle/>
          <a:p>
            <a:pPr algn="ctr"/>
            <a:r>
              <a:rPr lang="el-GR" sz="1400" b="1" u="sng"/>
              <a:t>Ηλεκτρονική Διαχείριση</a:t>
            </a:r>
          </a:p>
          <a:p>
            <a:pPr algn="ctr"/>
            <a:endParaRPr lang="el-GR" sz="1400" b="1"/>
          </a:p>
          <a:p>
            <a:pPr>
              <a:spcBef>
                <a:spcPct val="20000"/>
              </a:spcBef>
              <a:buFont typeface="Arial" charset="0"/>
              <a:buChar char="•"/>
            </a:pPr>
            <a:r>
              <a:rPr lang="el-GR" sz="1200"/>
              <a:t>Ηλεκτρονική υποβολή των δικαιολογητικών μέσω μεταφόρτωσης (</a:t>
            </a:r>
            <a:r>
              <a:rPr lang="en-US" sz="1200"/>
              <a:t>uploading) </a:t>
            </a:r>
            <a:r>
              <a:rPr lang="el-GR" sz="1200"/>
              <a:t>στο πληροφοριακό σύστημα (ΠΣΚΕ). </a:t>
            </a:r>
          </a:p>
          <a:p>
            <a:pPr>
              <a:spcBef>
                <a:spcPct val="20000"/>
              </a:spcBef>
              <a:buFont typeface="Arial" charset="0"/>
              <a:buChar char="•"/>
            </a:pPr>
            <a:endParaRPr lang="en-US" sz="1200"/>
          </a:p>
          <a:p>
            <a:pPr>
              <a:spcBef>
                <a:spcPct val="20000"/>
              </a:spcBef>
              <a:buFont typeface="Arial" charset="0"/>
              <a:buChar char="•"/>
            </a:pPr>
            <a:r>
              <a:rPr lang="el-GR" sz="1200"/>
              <a:t>Ζητούνται έγγραφα, τα οποία εκδίδονται ηλεκτρονικά, να φέρουν σφραγίδα από στέλεχος του φορέα που τα εκδίδει. Προτείνεται η αποδοχή τέτοιων εγγράφων χωρίς σφραγίδες και υπογραφές – Καθιέρωση Ηλεκτρονικής υπογραφής</a:t>
            </a:r>
          </a:p>
          <a:p>
            <a:pPr>
              <a:spcBef>
                <a:spcPct val="20000"/>
              </a:spcBef>
            </a:pPr>
            <a:endParaRPr lang="el-GR" sz="1200"/>
          </a:p>
          <a:p>
            <a:pPr>
              <a:spcBef>
                <a:spcPct val="20000"/>
              </a:spcBef>
              <a:buFont typeface="Arial" charset="0"/>
              <a:buChar char="•"/>
            </a:pPr>
            <a:r>
              <a:rPr lang="el-GR" sz="1200"/>
              <a:t>Διασύνδεση με </a:t>
            </a:r>
            <a:r>
              <a:rPr lang="en-US" sz="1200"/>
              <a:t>gsis.gr </a:t>
            </a:r>
            <a:r>
              <a:rPr lang="el-GR" sz="1200"/>
              <a:t> και απευθείας άντληση στοιχείων και εγγραφών (ΚΑΔ, Ε1,κτλ)</a:t>
            </a:r>
          </a:p>
          <a:p>
            <a:pPr>
              <a:spcBef>
                <a:spcPct val="20000"/>
              </a:spcBef>
            </a:pPr>
            <a:endParaRPr lang="el-GR" sz="1300"/>
          </a:p>
        </p:txBody>
      </p:sp>
      <p:sp>
        <p:nvSpPr>
          <p:cNvPr id="77" name="TextBox 16"/>
          <p:cNvSpPr txBox="1">
            <a:spLocks noChangeArrowheads="1"/>
          </p:cNvSpPr>
          <p:nvPr/>
        </p:nvSpPr>
        <p:spPr bwMode="auto">
          <a:xfrm>
            <a:off x="179388" y="4321175"/>
            <a:ext cx="4392612" cy="1917700"/>
          </a:xfrm>
          <a:prstGeom prst="rect">
            <a:avLst/>
          </a:prstGeom>
          <a:noFill/>
          <a:ln w="9525">
            <a:noFill/>
            <a:miter lim="800000"/>
            <a:headEnd/>
            <a:tailEnd/>
          </a:ln>
        </p:spPr>
        <p:txBody>
          <a:bodyPr lIns="82945" tIns="41473" rIns="82945" bIns="41473">
            <a:spAutoFit/>
          </a:bodyPr>
          <a:lstStyle/>
          <a:p>
            <a:pPr algn="ctr"/>
            <a:r>
              <a:rPr lang="el-GR" sz="1400" b="1" u="sng"/>
              <a:t>Διοικητικές Επαληθεύσεις</a:t>
            </a:r>
          </a:p>
          <a:p>
            <a:pPr algn="ctr"/>
            <a:endParaRPr lang="en-US" sz="1400" b="1"/>
          </a:p>
          <a:p>
            <a:pPr>
              <a:spcBef>
                <a:spcPct val="20000"/>
              </a:spcBef>
              <a:buFont typeface="Arial" charset="0"/>
              <a:buChar char="•"/>
            </a:pPr>
            <a:r>
              <a:rPr lang="el-GR" sz="1200"/>
              <a:t>Περισσότερες  διοικητικές επαληθεύσεις (πχ 2-4 αντί 1) σε μικρότερα ποσοστά υλοποίησης έργου (π.χ. 25%-50%-75%)</a:t>
            </a:r>
          </a:p>
          <a:p>
            <a:pPr>
              <a:spcBef>
                <a:spcPct val="20000"/>
              </a:spcBef>
            </a:pPr>
            <a:endParaRPr lang="el-GR" sz="1200"/>
          </a:p>
          <a:p>
            <a:pPr>
              <a:spcBef>
                <a:spcPct val="20000"/>
              </a:spcBef>
              <a:buFont typeface="Arial" charset="0"/>
              <a:buChar char="•"/>
            </a:pPr>
            <a:r>
              <a:rPr lang="el-GR" sz="1200"/>
              <a:t>Ενδιάμεσος διοικητικός έλεγχος μέσω ηλεκτρονικής αποστολής δικαιολογητικών. Διενέργεια Επιτόπιας επαλήθευσης μόνο στην τελική πιστοποίηση του φυσικού /οικονομικού αντικειμένου και την παραλαβή του έργου</a:t>
            </a:r>
          </a:p>
        </p:txBody>
      </p:sp>
      <p:sp>
        <p:nvSpPr>
          <p:cNvPr id="54286" name="Text Box 1028"/>
          <p:cNvSpPr txBox="1">
            <a:spLocks noChangeArrowheads="1"/>
          </p:cNvSpPr>
          <p:nvPr/>
        </p:nvSpPr>
        <p:spPr bwMode="auto">
          <a:xfrm>
            <a:off x="15875" y="1117600"/>
            <a:ext cx="8659813" cy="400050"/>
          </a:xfrm>
          <a:prstGeom prst="rect">
            <a:avLst/>
          </a:prstGeom>
          <a:noFill/>
          <a:ln w="9525">
            <a:noFill/>
            <a:miter lim="800000"/>
            <a:headEnd/>
            <a:tailEnd/>
          </a:ln>
        </p:spPr>
        <p:txBody>
          <a:bodyPr>
            <a:spAutoFit/>
          </a:bodyPr>
          <a:lstStyle/>
          <a:p>
            <a:pPr algn="ctr"/>
            <a:r>
              <a:rPr lang="el-GR" sz="2000" b="1">
                <a:solidFill>
                  <a:srgbClr val="333399"/>
                </a:solidFill>
              </a:rPr>
              <a:t>Προτάσεις Δικαιούχων προς Βελτίωση Ι</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13" name="Table 3"/>
          <p:cNvGraphicFramePr>
            <a:graphicFrameLocks noGrp="1"/>
          </p:cNvGraphicFramePr>
          <p:nvPr/>
        </p:nvGraphicFramePr>
        <p:xfrm>
          <a:off x="1524000" y="1905000"/>
          <a:ext cx="6096000" cy="2316480"/>
        </p:xfrm>
        <a:graphic>
          <a:graphicData uri="http://schemas.openxmlformats.org/drawingml/2006/table">
            <a:tbl>
              <a:tblPr/>
              <a:tblGrid>
                <a:gridCol w="6096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chemeClr val="bg1"/>
                          </a:solidFill>
                          <a:effectLst/>
                          <a:latin typeface="Tahoma" pitchFamily="34" charset="0"/>
                        </a:rPr>
                        <a:t>Περιεχόμενα</a:t>
                      </a:r>
                      <a:endParaRPr kumimoji="0" lang="de-DE" sz="1800" b="1" i="0" u="none" strike="noStrike" cap="none" normalizeH="0" baseline="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smtClean="0">
                        <a:ln>
                          <a:noFill/>
                        </a:ln>
                        <a:solidFill>
                          <a:schemeClr val="bg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26593"/>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1.	</a:t>
                      </a:r>
                      <a:r>
                        <a:rPr kumimoji="0" lang="en-US" sz="1800" b="0" i="0" u="none" strike="noStrike" cap="none" normalizeH="0" baseline="0" smtClean="0">
                          <a:ln>
                            <a:noFill/>
                          </a:ln>
                          <a:solidFill>
                            <a:schemeClr val="tx1"/>
                          </a:solidFill>
                          <a:effectLst/>
                          <a:latin typeface="Tahoma" pitchFamily="34" charset="0"/>
                        </a:rPr>
                        <a:t>O </a:t>
                      </a:r>
                      <a:r>
                        <a:rPr kumimoji="0" lang="el-GR" sz="1800" b="0" i="0" u="none" strike="noStrike" cap="none" normalizeH="0" baseline="0" smtClean="0">
                          <a:ln>
                            <a:noFill/>
                          </a:ln>
                          <a:solidFill>
                            <a:schemeClr val="tx1"/>
                          </a:solidFill>
                          <a:effectLst/>
                          <a:latin typeface="Tahoma" pitchFamily="34" charset="0"/>
                        </a:rPr>
                        <a:t>δικαιούχος</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2.	</a:t>
                      </a:r>
                      <a:r>
                        <a:rPr kumimoji="0" lang="el-GR" sz="1800" b="0" i="0" u="none" strike="noStrike" cap="none" normalizeH="0" baseline="0" smtClean="0">
                          <a:ln>
                            <a:noFill/>
                          </a:ln>
                          <a:solidFill>
                            <a:schemeClr val="tx1"/>
                          </a:solidFill>
                          <a:effectLst/>
                          <a:latin typeface="Tahoma" pitchFamily="34" charset="0"/>
                        </a:rPr>
                        <a:t>Το έργο του </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3.	</a:t>
                      </a:r>
                      <a:r>
                        <a:rPr kumimoji="0" lang="el-GR" sz="1800" b="0" i="0" u="none" strike="noStrike" cap="none" normalizeH="0" baseline="0" smtClean="0">
                          <a:ln>
                            <a:noFill/>
                          </a:ln>
                          <a:solidFill>
                            <a:schemeClr val="tx1"/>
                          </a:solidFill>
                          <a:effectLst/>
                          <a:latin typeface="Tahoma" pitchFamily="34" charset="0"/>
                        </a:rPr>
                        <a:t>Η εμπειρία του</a:t>
                      </a: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spd="slow">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11 - Εικόνα" descr="logo2.gif"/>
          <p:cNvPicPr>
            <a:picLocks noChangeAspect="1"/>
          </p:cNvPicPr>
          <p:nvPr/>
        </p:nvPicPr>
        <p:blipFill>
          <a:blip r:embed="rId2" cstate="print"/>
          <a:srcRect/>
          <a:stretch>
            <a:fillRect/>
          </a:stretch>
        </p:blipFill>
        <p:spPr bwMode="auto">
          <a:xfrm>
            <a:off x="0" y="0"/>
            <a:ext cx="2571750" cy="642938"/>
          </a:xfrm>
          <a:prstGeom prst="rect">
            <a:avLst/>
          </a:prstGeom>
          <a:noFill/>
          <a:ln w="9525">
            <a:noFill/>
            <a:miter lim="800000"/>
            <a:headEnd/>
            <a:tailEnd/>
          </a:ln>
        </p:spPr>
      </p:pic>
      <p:graphicFrame>
        <p:nvGraphicFramePr>
          <p:cNvPr id="5" name="Table 4"/>
          <p:cNvGraphicFramePr>
            <a:graphicFrameLocks noGrp="1"/>
          </p:cNvGraphicFramePr>
          <p:nvPr/>
        </p:nvGraphicFramePr>
        <p:xfrm>
          <a:off x="-36513" y="692150"/>
          <a:ext cx="9161463" cy="371475"/>
        </p:xfrm>
        <a:graphic>
          <a:graphicData uri="http://schemas.openxmlformats.org/drawingml/2006/table">
            <a:tbl>
              <a:tblPr/>
              <a:tblGrid>
                <a:gridCol w="3054351"/>
                <a:gridCol w="3054350"/>
                <a:gridCol w="3052762"/>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3. </a:t>
                      </a:r>
                      <a:r>
                        <a:rPr kumimoji="0" lang="el-GR" sz="1200" b="1" i="0" u="none" strike="noStrike" cap="none" normalizeH="0" baseline="0" dirty="0" smtClean="0">
                          <a:ln>
                            <a:noFill/>
                          </a:ln>
                          <a:solidFill>
                            <a:srgbClr val="FFFFFF"/>
                          </a:solidFill>
                          <a:effectLst/>
                          <a:latin typeface="Tahoma" pitchFamily="34" charset="0"/>
                        </a:rPr>
                        <a:t>Η εμπειρία του</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r>
            </a:tbl>
          </a:graphicData>
        </a:graphic>
      </p:graphicFrame>
      <p:sp>
        <p:nvSpPr>
          <p:cNvPr id="78" name="Text Box 1028"/>
          <p:cNvSpPr txBox="1">
            <a:spLocks noChangeArrowheads="1"/>
          </p:cNvSpPr>
          <p:nvPr/>
        </p:nvSpPr>
        <p:spPr bwMode="auto">
          <a:xfrm>
            <a:off x="15875" y="1117600"/>
            <a:ext cx="8659813" cy="400050"/>
          </a:xfrm>
          <a:prstGeom prst="rect">
            <a:avLst/>
          </a:prstGeom>
          <a:noFill/>
          <a:ln w="9525">
            <a:noFill/>
            <a:miter lim="800000"/>
            <a:headEnd/>
            <a:tailEnd/>
          </a:ln>
        </p:spPr>
        <p:txBody>
          <a:bodyPr>
            <a:spAutoFit/>
          </a:bodyPr>
          <a:lstStyle/>
          <a:p>
            <a:pPr algn="ctr">
              <a:defRPr/>
            </a:pPr>
            <a:r>
              <a:rPr lang="el-GR" sz="2000" b="1" dirty="0">
                <a:solidFill>
                  <a:srgbClr val="333399"/>
                </a:solidFill>
              </a:rPr>
              <a:t>Προτάσεις Δικαιούχων προς Βελτίωση</a:t>
            </a:r>
            <a:r>
              <a:rPr lang="el-GR" sz="2000" b="1" dirty="0">
                <a:solidFill>
                  <a:srgbClr val="333399"/>
                </a:solidFill>
                <a:latin typeface="+mj-lt"/>
              </a:rPr>
              <a:t> ΙΙ</a:t>
            </a:r>
          </a:p>
        </p:txBody>
      </p:sp>
      <p:sp>
        <p:nvSpPr>
          <p:cNvPr id="55304" name="Rectangle 6"/>
          <p:cNvSpPr>
            <a:spLocks noChangeArrowheads="1"/>
          </p:cNvSpPr>
          <p:nvPr/>
        </p:nvSpPr>
        <p:spPr bwMode="auto">
          <a:xfrm>
            <a:off x="0" y="1701800"/>
            <a:ext cx="184150" cy="368300"/>
          </a:xfrm>
          <a:prstGeom prst="rect">
            <a:avLst/>
          </a:prstGeom>
          <a:solidFill>
            <a:srgbClr val="FFFFFF"/>
          </a:solidFill>
          <a:ln w="9525">
            <a:noFill/>
            <a:miter lim="800000"/>
            <a:headEnd/>
            <a:tailEnd/>
          </a:ln>
        </p:spPr>
        <p:txBody>
          <a:bodyPr wrap="none" anchor="ctr">
            <a:spAutoFit/>
          </a:bodyPr>
          <a:lstStyle/>
          <a:p>
            <a:endParaRPr lang="el-GR">
              <a:latin typeface="Verdana" pitchFamily="34" charset="0"/>
              <a:cs typeface="Arial" charset="0"/>
            </a:endParaRPr>
          </a:p>
        </p:txBody>
      </p:sp>
      <p:sp>
        <p:nvSpPr>
          <p:cNvPr id="31" name="2 - Θέση περιεχομένου"/>
          <p:cNvSpPr txBox="1">
            <a:spLocks/>
          </p:cNvSpPr>
          <p:nvPr/>
        </p:nvSpPr>
        <p:spPr bwMode="auto">
          <a:xfrm>
            <a:off x="457200" y="5026025"/>
            <a:ext cx="8229600" cy="1100138"/>
          </a:xfrm>
          <a:prstGeom prst="rect">
            <a:avLst/>
          </a:prstGeom>
          <a:noFill/>
          <a:ln w="9525">
            <a:noFill/>
            <a:miter lim="800000"/>
            <a:headEnd/>
            <a:tailEnd/>
          </a:ln>
        </p:spPr>
        <p:txBody>
          <a:bodyPr>
            <a:normAutofit/>
          </a:bodyPr>
          <a:lstStyle/>
          <a:p>
            <a:pPr marL="342900" indent="-342900" algn="ctr" eaLnBrk="0" hangingPunct="0">
              <a:spcBef>
                <a:spcPts val="0"/>
              </a:spcBef>
              <a:buClr>
                <a:srgbClr val="CC3300"/>
              </a:buClr>
              <a:defRPr/>
            </a:pPr>
            <a:endParaRPr lang="el-GR" sz="1600" kern="0" cap="small">
              <a:solidFill>
                <a:srgbClr val="333399"/>
              </a:solidFill>
              <a:latin typeface="Verdana" pitchFamily="34" charset="0"/>
            </a:endParaRPr>
          </a:p>
          <a:p>
            <a:pPr marL="342900" indent="-342900" algn="ctr" eaLnBrk="0" hangingPunct="0">
              <a:spcBef>
                <a:spcPts val="0"/>
              </a:spcBef>
              <a:buClr>
                <a:srgbClr val="CC3300"/>
              </a:buClr>
              <a:defRPr/>
            </a:pPr>
            <a:endParaRPr lang="en-GB" sz="1600" kern="0" dirty="0">
              <a:solidFill>
                <a:srgbClr val="333399"/>
              </a:solidFill>
              <a:latin typeface="Verdana" pitchFamily="34" charset="0"/>
              <a:cs typeface="Tahoma" pitchFamily="34" charset="0"/>
            </a:endParaRPr>
          </a:p>
        </p:txBody>
      </p:sp>
      <p:grpSp>
        <p:nvGrpSpPr>
          <p:cNvPr id="2" name="Group 32"/>
          <p:cNvGrpSpPr>
            <a:grpSpLocks/>
          </p:cNvGrpSpPr>
          <p:nvPr/>
        </p:nvGrpSpPr>
        <p:grpSpPr bwMode="auto">
          <a:xfrm>
            <a:off x="0" y="1511300"/>
            <a:ext cx="8929688" cy="5346700"/>
            <a:chOff x="493920" y="1078673"/>
            <a:chExt cx="8134135" cy="5222146"/>
          </a:xfrm>
        </p:grpSpPr>
        <p:grpSp>
          <p:nvGrpSpPr>
            <p:cNvPr id="55312" name="Group 31"/>
            <p:cNvGrpSpPr>
              <a:grpSpLocks/>
            </p:cNvGrpSpPr>
            <p:nvPr/>
          </p:nvGrpSpPr>
          <p:grpSpPr bwMode="auto">
            <a:xfrm>
              <a:off x="493920" y="1078673"/>
              <a:ext cx="8134135" cy="5222146"/>
              <a:chOff x="493920" y="1078673"/>
              <a:chExt cx="8134135" cy="5222146"/>
            </a:xfrm>
          </p:grpSpPr>
          <p:grpSp>
            <p:nvGrpSpPr>
              <p:cNvPr id="55314" name="Group 29"/>
              <p:cNvGrpSpPr>
                <a:grpSpLocks/>
              </p:cNvGrpSpPr>
              <p:nvPr/>
            </p:nvGrpSpPr>
            <p:grpSpPr bwMode="auto">
              <a:xfrm>
                <a:off x="4576608" y="3843763"/>
                <a:ext cx="4051447" cy="2457054"/>
                <a:chOff x="4576608" y="3843763"/>
                <a:chExt cx="4051447" cy="2457054"/>
              </a:xfrm>
            </p:grpSpPr>
            <p:sp>
              <p:nvSpPr>
                <p:cNvPr id="41" name="Rectangle 13"/>
                <p:cNvSpPr/>
                <p:nvPr/>
              </p:nvSpPr>
              <p:spPr bwMode="auto">
                <a:xfrm>
                  <a:off x="4576608" y="3843763"/>
                  <a:ext cx="4051447" cy="2457054"/>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charset="0"/>
                    <a:buNone/>
                    <a:defRPr/>
                  </a:pPr>
                  <a:endParaRPr lang="en-US" dirty="0">
                    <a:latin typeface="Verdana" pitchFamily="34" charset="0"/>
                  </a:endParaRPr>
                </a:p>
              </p:txBody>
            </p:sp>
            <p:sp>
              <p:nvSpPr>
                <p:cNvPr id="42" name="TextBox 24"/>
                <p:cNvSpPr txBox="1"/>
                <p:nvPr/>
              </p:nvSpPr>
              <p:spPr bwMode="auto">
                <a:xfrm>
                  <a:off x="4743916" y="3965739"/>
                  <a:ext cx="452619" cy="431044"/>
                </a:xfrm>
                <a:prstGeom prst="rect">
                  <a:avLst/>
                </a:prstGeom>
                <a:noFill/>
              </p:spPr>
              <p:txBody>
                <a:bodyPr>
                  <a:spAutoFit/>
                </a:bodyPr>
                <a:lstStyle/>
                <a:p>
                  <a:pPr>
                    <a:buFont typeface="Times New Roman" pitchFamily="16" charset="0"/>
                    <a:buNone/>
                    <a:defRPr/>
                  </a:pPr>
                  <a:endParaRPr lang="en-US" sz="2200" b="1" dirty="0">
                    <a:solidFill>
                      <a:schemeClr val="tx1">
                        <a:lumMod val="75000"/>
                        <a:lumOff val="25000"/>
                      </a:schemeClr>
                    </a:solidFill>
                    <a:effectLst>
                      <a:innerShdw blurRad="63500" dist="76200" dir="13500000">
                        <a:prstClr val="black">
                          <a:alpha val="38000"/>
                        </a:prstClr>
                      </a:innerShdw>
                    </a:effectLst>
                    <a:latin typeface="Verdana" pitchFamily="34" charset="0"/>
                  </a:endParaRPr>
                </a:p>
              </p:txBody>
            </p:sp>
          </p:grpSp>
          <p:grpSp>
            <p:nvGrpSpPr>
              <p:cNvPr id="55315" name="Group 4"/>
              <p:cNvGrpSpPr>
                <a:grpSpLocks/>
              </p:cNvGrpSpPr>
              <p:nvPr/>
            </p:nvGrpSpPr>
            <p:grpSpPr bwMode="auto">
              <a:xfrm>
                <a:off x="4572000" y="1078674"/>
                <a:ext cx="4051447" cy="2765090"/>
                <a:chOff x="4572000" y="1078674"/>
                <a:chExt cx="4051447" cy="2765090"/>
              </a:xfrm>
            </p:grpSpPr>
            <p:sp>
              <p:nvSpPr>
                <p:cNvPr id="39" name="Rectangle 12"/>
                <p:cNvSpPr/>
                <p:nvPr/>
              </p:nvSpPr>
              <p:spPr bwMode="auto">
                <a:xfrm>
                  <a:off x="4572000" y="1078674"/>
                  <a:ext cx="4051447" cy="276509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charset="0"/>
                    <a:buNone/>
                    <a:defRPr/>
                  </a:pPr>
                  <a:endParaRPr lang="en-US" dirty="0">
                    <a:latin typeface="Verdana" pitchFamily="34" charset="0"/>
                  </a:endParaRPr>
                </a:p>
              </p:txBody>
            </p:sp>
            <p:sp>
              <p:nvSpPr>
                <p:cNvPr id="40" name="TextBox 21"/>
                <p:cNvSpPr txBox="1"/>
                <p:nvPr/>
              </p:nvSpPr>
              <p:spPr bwMode="auto">
                <a:xfrm>
                  <a:off x="4626783" y="1205816"/>
                  <a:ext cx="540830" cy="431044"/>
                </a:xfrm>
                <a:prstGeom prst="rect">
                  <a:avLst/>
                </a:prstGeom>
                <a:noFill/>
              </p:spPr>
              <p:txBody>
                <a:bodyPr>
                  <a:spAutoFit/>
                </a:bodyPr>
                <a:lstStyle/>
                <a:p>
                  <a:pPr algn="ctr">
                    <a:buFont typeface="Times New Roman" pitchFamily="16" charset="0"/>
                    <a:buNone/>
                    <a:defRPr/>
                  </a:pPr>
                  <a:endParaRPr lang="en-US" sz="2200" b="1" dirty="0">
                    <a:solidFill>
                      <a:schemeClr val="tx1">
                        <a:lumMod val="75000"/>
                        <a:lumOff val="25000"/>
                      </a:schemeClr>
                    </a:solidFill>
                    <a:effectLst>
                      <a:innerShdw blurRad="63500" dist="76200" dir="13500000">
                        <a:prstClr val="black">
                          <a:alpha val="38000"/>
                        </a:prstClr>
                      </a:innerShdw>
                    </a:effectLst>
                    <a:latin typeface="Verdana" pitchFamily="34" charset="0"/>
                  </a:endParaRPr>
                </a:p>
              </p:txBody>
            </p:sp>
          </p:grpSp>
          <p:sp>
            <p:nvSpPr>
              <p:cNvPr id="37" name="Rectangle 9"/>
              <p:cNvSpPr/>
              <p:nvPr/>
            </p:nvSpPr>
            <p:spPr bwMode="auto">
              <a:xfrm>
                <a:off x="498528" y="1078673"/>
                <a:ext cx="4051447" cy="276509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pitchFamily="16" charset="0"/>
                  <a:buNone/>
                  <a:defRPr/>
                </a:pPr>
                <a:endParaRPr lang="en-US" dirty="0">
                  <a:latin typeface="Verdana" pitchFamily="34" charset="0"/>
                </a:endParaRPr>
              </a:p>
            </p:txBody>
          </p:sp>
          <p:sp>
            <p:nvSpPr>
              <p:cNvPr id="38" name="Rectangle 7"/>
              <p:cNvSpPr/>
              <p:nvPr/>
            </p:nvSpPr>
            <p:spPr bwMode="auto">
              <a:xfrm>
                <a:off x="493920" y="3843761"/>
                <a:ext cx="4051447" cy="2457058"/>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a:buFont typeface="Times New Roman" charset="0"/>
                  <a:buNone/>
                  <a:defRPr/>
                </a:pPr>
                <a:endParaRPr lang="en-US" dirty="0">
                  <a:latin typeface="Verdana" pitchFamily="34" charset="0"/>
                </a:endParaRPr>
              </a:p>
            </p:txBody>
          </p:sp>
        </p:grpSp>
        <p:sp>
          <p:nvSpPr>
            <p:cNvPr id="34" name="TextBox 27"/>
            <p:cNvSpPr txBox="1"/>
            <p:nvPr/>
          </p:nvSpPr>
          <p:spPr bwMode="auto">
            <a:xfrm>
              <a:off x="596591" y="3996749"/>
              <a:ext cx="452619" cy="431044"/>
            </a:xfrm>
            <a:prstGeom prst="rect">
              <a:avLst/>
            </a:prstGeom>
            <a:noFill/>
          </p:spPr>
          <p:txBody>
            <a:bodyPr>
              <a:spAutoFit/>
            </a:bodyPr>
            <a:lstStyle/>
            <a:p>
              <a:pPr algn="ctr">
                <a:buFont typeface="Times New Roman" pitchFamily="16" charset="0"/>
                <a:buNone/>
                <a:defRPr/>
              </a:pPr>
              <a:endParaRPr lang="en-US" sz="2200" b="1" dirty="0">
                <a:solidFill>
                  <a:schemeClr val="tx1">
                    <a:lumMod val="75000"/>
                    <a:lumOff val="25000"/>
                  </a:schemeClr>
                </a:solidFill>
                <a:effectLst>
                  <a:innerShdw blurRad="63500" dist="76200" dir="13500000">
                    <a:prstClr val="black">
                      <a:alpha val="38000"/>
                    </a:prstClr>
                  </a:innerShdw>
                </a:effectLst>
                <a:latin typeface="Verdana" pitchFamily="34" charset="0"/>
              </a:endParaRPr>
            </a:p>
          </p:txBody>
        </p:sp>
      </p:grpSp>
      <p:sp>
        <p:nvSpPr>
          <p:cNvPr id="43" name="2 - Θέση περιεχομένου"/>
          <p:cNvSpPr txBox="1">
            <a:spLocks/>
          </p:cNvSpPr>
          <p:nvPr/>
        </p:nvSpPr>
        <p:spPr bwMode="auto">
          <a:xfrm>
            <a:off x="457200" y="5026025"/>
            <a:ext cx="8229600" cy="1100138"/>
          </a:xfrm>
          <a:prstGeom prst="rect">
            <a:avLst/>
          </a:prstGeom>
          <a:noFill/>
          <a:ln w="9525">
            <a:noFill/>
            <a:miter lim="800000"/>
            <a:headEnd/>
            <a:tailEnd/>
          </a:ln>
        </p:spPr>
        <p:txBody>
          <a:bodyPr>
            <a:normAutofit/>
          </a:bodyPr>
          <a:lstStyle/>
          <a:p>
            <a:pPr marL="342900" indent="-342900" algn="ctr" eaLnBrk="0" hangingPunct="0">
              <a:spcBef>
                <a:spcPts val="0"/>
              </a:spcBef>
              <a:buClr>
                <a:srgbClr val="CC3300"/>
              </a:buClr>
              <a:defRPr/>
            </a:pPr>
            <a:endParaRPr lang="el-GR" sz="1600" kern="0" cap="small">
              <a:solidFill>
                <a:srgbClr val="333399"/>
              </a:solidFill>
              <a:latin typeface="Verdana" pitchFamily="34" charset="0"/>
            </a:endParaRPr>
          </a:p>
          <a:p>
            <a:pPr marL="342900" indent="-342900" algn="ctr" eaLnBrk="0" hangingPunct="0">
              <a:spcBef>
                <a:spcPts val="0"/>
              </a:spcBef>
              <a:buClr>
                <a:srgbClr val="CC3300"/>
              </a:buClr>
              <a:defRPr/>
            </a:pPr>
            <a:endParaRPr lang="en-GB" sz="1600" kern="0" dirty="0">
              <a:solidFill>
                <a:srgbClr val="333399"/>
              </a:solidFill>
              <a:latin typeface="Verdana" pitchFamily="34" charset="0"/>
              <a:cs typeface="Tahoma" pitchFamily="34" charset="0"/>
            </a:endParaRPr>
          </a:p>
        </p:txBody>
      </p:sp>
      <p:sp>
        <p:nvSpPr>
          <p:cNvPr id="44" name="TextBox 16"/>
          <p:cNvSpPr txBox="1">
            <a:spLocks noChangeArrowheads="1"/>
          </p:cNvSpPr>
          <p:nvPr/>
        </p:nvSpPr>
        <p:spPr bwMode="auto">
          <a:xfrm>
            <a:off x="179388" y="1557338"/>
            <a:ext cx="4392612" cy="1997075"/>
          </a:xfrm>
          <a:prstGeom prst="rect">
            <a:avLst/>
          </a:prstGeom>
          <a:noFill/>
          <a:ln w="9525">
            <a:noFill/>
            <a:miter lim="800000"/>
            <a:headEnd/>
            <a:tailEnd/>
          </a:ln>
        </p:spPr>
        <p:txBody>
          <a:bodyPr lIns="82945" tIns="41473" rIns="82945" bIns="41473">
            <a:spAutoFit/>
          </a:bodyPr>
          <a:lstStyle/>
          <a:p>
            <a:pPr algn="ctr">
              <a:defRPr/>
            </a:pPr>
            <a:r>
              <a:rPr lang="el-GR" sz="1400" b="1" u="sng" dirty="0">
                <a:latin typeface="+mn-lt"/>
              </a:rPr>
              <a:t>Χρονοπρογραμματισμός Δράσεων</a:t>
            </a:r>
            <a:endParaRPr lang="en-US" sz="1400" b="1" u="sng" dirty="0">
              <a:latin typeface="+mn-lt"/>
            </a:endParaRPr>
          </a:p>
          <a:p>
            <a:pPr marL="90488" indent="-90488">
              <a:spcBef>
                <a:spcPct val="20000"/>
              </a:spcBef>
              <a:buFont typeface="Arial"/>
              <a:buChar char="•"/>
              <a:defRPr/>
            </a:pPr>
            <a:endParaRPr lang="el-GR" sz="1200" dirty="0">
              <a:latin typeface="+mn-lt"/>
              <a:cs typeface="Arial" charset="0"/>
            </a:endParaRPr>
          </a:p>
          <a:p>
            <a:pPr marL="90488" indent="-90488">
              <a:spcBef>
                <a:spcPct val="20000"/>
              </a:spcBef>
              <a:buFont typeface="Arial"/>
              <a:buChar char="•"/>
              <a:defRPr/>
            </a:pPr>
            <a:r>
              <a:rPr lang="el-GR" sz="1200" dirty="0">
                <a:latin typeface="+mn-lt"/>
                <a:cs typeface="Arial" charset="0"/>
              </a:rPr>
              <a:t>Έγκαιρη προδημοσίευση</a:t>
            </a:r>
          </a:p>
          <a:p>
            <a:pPr marL="90488" indent="-90488">
              <a:spcBef>
                <a:spcPct val="20000"/>
              </a:spcBef>
              <a:defRPr/>
            </a:pPr>
            <a:endParaRPr lang="el-GR" sz="1200" dirty="0">
              <a:latin typeface="+mn-lt"/>
              <a:cs typeface="Arial" charset="0"/>
            </a:endParaRPr>
          </a:p>
          <a:p>
            <a:pPr marL="90488" indent="-90488">
              <a:spcBef>
                <a:spcPct val="20000"/>
              </a:spcBef>
              <a:buFont typeface="Arial"/>
              <a:buChar char="•"/>
              <a:defRPr/>
            </a:pPr>
            <a:r>
              <a:rPr lang="el-GR" sz="1200" dirty="0">
                <a:latin typeface="+mn-lt"/>
                <a:cs typeface="Arial" charset="0"/>
              </a:rPr>
              <a:t>Τακτικές – σταθερές ημερομηνίες προκήρυξης των προγραμμάτων</a:t>
            </a:r>
          </a:p>
          <a:p>
            <a:pPr marL="90488" indent="-90488">
              <a:spcBef>
                <a:spcPct val="20000"/>
              </a:spcBef>
              <a:buFont typeface="Arial"/>
              <a:buChar char="•"/>
              <a:defRPr/>
            </a:pPr>
            <a:endParaRPr lang="el-GR" sz="1200" dirty="0">
              <a:latin typeface="+mn-lt"/>
              <a:cs typeface="Arial" charset="0"/>
            </a:endParaRPr>
          </a:p>
          <a:p>
            <a:pPr marL="90488" indent="-90488">
              <a:spcBef>
                <a:spcPct val="20000"/>
              </a:spcBef>
              <a:buFont typeface="Arial"/>
              <a:buChar char="•"/>
              <a:defRPr/>
            </a:pPr>
            <a:r>
              <a:rPr lang="el-GR" sz="1200" dirty="0">
                <a:latin typeface="+mn-lt"/>
                <a:cs typeface="Arial" charset="0"/>
              </a:rPr>
              <a:t>Προκηρύξεις προγραμμάτων σε καθορισμένους κύκλους</a:t>
            </a:r>
            <a:r>
              <a:rPr lang="el-GR" sz="1200" dirty="0">
                <a:solidFill>
                  <a:srgbClr val="CC3300"/>
                </a:solidFill>
                <a:latin typeface="+mn-lt"/>
                <a:cs typeface="Arial" charset="0"/>
              </a:rPr>
              <a:t>, </a:t>
            </a:r>
            <a:r>
              <a:rPr lang="el-GR" sz="1200" dirty="0">
                <a:latin typeface="+mn-lt"/>
                <a:cs typeface="Arial" charset="0"/>
              </a:rPr>
              <a:t>όπως στον Αναπτυξιακό Νόμο</a:t>
            </a:r>
          </a:p>
        </p:txBody>
      </p:sp>
      <p:sp>
        <p:nvSpPr>
          <p:cNvPr id="45" name="TextBox 16"/>
          <p:cNvSpPr txBox="1">
            <a:spLocks noChangeArrowheads="1"/>
          </p:cNvSpPr>
          <p:nvPr/>
        </p:nvSpPr>
        <p:spPr bwMode="auto">
          <a:xfrm>
            <a:off x="4572000" y="1557338"/>
            <a:ext cx="4032250" cy="2786062"/>
          </a:xfrm>
          <a:prstGeom prst="rect">
            <a:avLst/>
          </a:prstGeom>
          <a:noFill/>
          <a:ln w="9525">
            <a:noFill/>
            <a:miter lim="800000"/>
            <a:headEnd/>
            <a:tailEnd/>
          </a:ln>
        </p:spPr>
        <p:txBody>
          <a:bodyPr lIns="82945" tIns="41473" rIns="82945" bIns="41473">
            <a:spAutoFit/>
          </a:bodyPr>
          <a:lstStyle/>
          <a:p>
            <a:pPr algn="ctr">
              <a:defRPr/>
            </a:pPr>
            <a:r>
              <a:rPr lang="el-GR" sz="1400" b="1" u="sng" dirty="0">
                <a:latin typeface="+mn-lt"/>
              </a:rPr>
              <a:t>Διαβούλευση με Κοινωνικούς Εταίρους</a:t>
            </a:r>
          </a:p>
          <a:p>
            <a:pPr algn="ctr">
              <a:defRPr/>
            </a:pPr>
            <a:endParaRPr lang="el-GR" sz="1400" b="1" dirty="0">
              <a:latin typeface="+mn-lt"/>
            </a:endParaRPr>
          </a:p>
          <a:p>
            <a:pPr marL="90488" indent="-90488">
              <a:spcBef>
                <a:spcPct val="20000"/>
              </a:spcBef>
              <a:buFont typeface="Arial"/>
              <a:buChar char="•"/>
              <a:defRPr/>
            </a:pPr>
            <a:r>
              <a:rPr lang="el-GR" sz="1200" dirty="0">
                <a:latin typeface="+mn-lt"/>
                <a:cs typeface="Arial" charset="0"/>
              </a:rPr>
              <a:t>Πριν τον σχεδιασμό προγραμμάτων να συντελείται συστηματική διαβούλευση με κοινωνικούς φορείς όπως σύμβουλοι επιχειρήσεων, επιμελητήρια κτλ </a:t>
            </a:r>
          </a:p>
          <a:p>
            <a:pPr marL="90488" indent="-90488">
              <a:spcBef>
                <a:spcPct val="20000"/>
              </a:spcBef>
              <a:defRPr/>
            </a:pPr>
            <a:endParaRPr lang="el-GR" sz="1200" dirty="0">
              <a:latin typeface="+mn-lt"/>
              <a:cs typeface="Arial" charset="0"/>
            </a:endParaRPr>
          </a:p>
          <a:p>
            <a:pPr marL="90488" indent="-90488">
              <a:spcBef>
                <a:spcPct val="20000"/>
              </a:spcBef>
              <a:buFont typeface="Arial"/>
              <a:buChar char="•"/>
              <a:defRPr/>
            </a:pPr>
            <a:r>
              <a:rPr lang="el-GR" sz="1200" dirty="0">
                <a:latin typeface="+mn-lt"/>
                <a:cs typeface="Arial" charset="0"/>
              </a:rPr>
              <a:t>Συνυπολογισμός πρακτικών ζητημάτων των επιχειρήσεων και της αγοράς προκειμένου τα επενδυτικά προγράμματα να είναι πραγματικά ωφέλιμα και υλοποιήσιμα</a:t>
            </a:r>
          </a:p>
          <a:p>
            <a:pPr marL="90488" indent="-90488">
              <a:spcBef>
                <a:spcPct val="20000"/>
              </a:spcBef>
              <a:defRPr/>
            </a:pPr>
            <a:endParaRPr lang="el-GR" sz="1200" dirty="0">
              <a:latin typeface="Verdana" pitchFamily="34" charset="0"/>
              <a:cs typeface="Arial" charset="0"/>
            </a:endParaRPr>
          </a:p>
          <a:p>
            <a:pPr marL="90488" indent="-90488">
              <a:spcBef>
                <a:spcPct val="20000"/>
              </a:spcBef>
              <a:defRPr/>
            </a:pPr>
            <a:endParaRPr lang="en-US" sz="1200" dirty="0">
              <a:latin typeface="Verdana" pitchFamily="34" charset="0"/>
              <a:cs typeface="Arial" charset="0"/>
            </a:endParaRPr>
          </a:p>
          <a:p>
            <a:pPr>
              <a:spcBef>
                <a:spcPct val="20000"/>
              </a:spcBef>
              <a:defRPr/>
            </a:pPr>
            <a:endParaRPr lang="el-GR" sz="1300" dirty="0">
              <a:latin typeface="Verdana" pitchFamily="34" charset="0"/>
              <a:cs typeface="Arial" charset="0"/>
            </a:endParaRPr>
          </a:p>
        </p:txBody>
      </p:sp>
      <p:sp>
        <p:nvSpPr>
          <p:cNvPr id="46" name="TextBox 16"/>
          <p:cNvSpPr txBox="1">
            <a:spLocks noChangeArrowheads="1"/>
          </p:cNvSpPr>
          <p:nvPr/>
        </p:nvSpPr>
        <p:spPr bwMode="auto">
          <a:xfrm>
            <a:off x="250825" y="4341813"/>
            <a:ext cx="4176713" cy="1924050"/>
          </a:xfrm>
          <a:prstGeom prst="rect">
            <a:avLst/>
          </a:prstGeom>
          <a:noFill/>
          <a:ln w="9525">
            <a:noFill/>
            <a:miter lim="800000"/>
            <a:headEnd/>
            <a:tailEnd/>
          </a:ln>
        </p:spPr>
        <p:txBody>
          <a:bodyPr lIns="82945" tIns="41473" rIns="82945" bIns="41473">
            <a:spAutoFit/>
          </a:bodyPr>
          <a:lstStyle/>
          <a:p>
            <a:pPr algn="ctr">
              <a:defRPr/>
            </a:pPr>
            <a:r>
              <a:rPr lang="en-US" sz="1400" b="1" u="sng" dirty="0">
                <a:latin typeface="+mn-lt"/>
              </a:rPr>
              <a:t>E</a:t>
            </a:r>
            <a:r>
              <a:rPr lang="el-GR" sz="1400" b="1" u="sng" dirty="0" err="1">
                <a:latin typeface="+mn-lt"/>
              </a:rPr>
              <a:t>ξέταση</a:t>
            </a:r>
            <a:r>
              <a:rPr lang="el-GR" sz="1400" b="1" u="sng" dirty="0">
                <a:latin typeface="+mn-lt"/>
              </a:rPr>
              <a:t> </a:t>
            </a:r>
            <a:r>
              <a:rPr lang="el-GR" sz="1400" b="1" u="sng" dirty="0" err="1">
                <a:latin typeface="+mn-lt"/>
              </a:rPr>
              <a:t>Στοχευμένων</a:t>
            </a:r>
            <a:r>
              <a:rPr lang="el-GR" sz="1400" b="1" u="sng" dirty="0">
                <a:latin typeface="+mn-lt"/>
              </a:rPr>
              <a:t> Δράσεων</a:t>
            </a:r>
          </a:p>
          <a:p>
            <a:pPr marL="90488" indent="-90488">
              <a:spcBef>
                <a:spcPct val="20000"/>
              </a:spcBef>
              <a:defRPr/>
            </a:pPr>
            <a:endParaRPr lang="el-GR" sz="1200" dirty="0">
              <a:latin typeface="+mn-lt"/>
              <a:cs typeface="Arial" charset="0"/>
            </a:endParaRPr>
          </a:p>
          <a:p>
            <a:pPr marL="90488" indent="-90488">
              <a:spcBef>
                <a:spcPct val="20000"/>
              </a:spcBef>
              <a:buFont typeface="Arial"/>
              <a:buChar char="•"/>
              <a:defRPr/>
            </a:pPr>
            <a:r>
              <a:rPr lang="el-GR" sz="1200" dirty="0">
                <a:latin typeface="+mn-lt"/>
                <a:cs typeface="Arial" charset="0"/>
              </a:rPr>
              <a:t>Προσανατολισμός σε προγράμματα που δίνουν έμφαση στην καινοτομία και την </a:t>
            </a:r>
            <a:r>
              <a:rPr lang="el-GR" sz="1200" dirty="0"/>
              <a:t>εξωστρεφή δραστηριότητα των εταιριών</a:t>
            </a:r>
          </a:p>
          <a:p>
            <a:pPr marL="90488" indent="-90488">
              <a:spcBef>
                <a:spcPct val="20000"/>
              </a:spcBef>
              <a:buFont typeface="Arial"/>
              <a:buChar char="•"/>
              <a:defRPr/>
            </a:pPr>
            <a:endParaRPr lang="el-GR" sz="1200" dirty="0">
              <a:latin typeface="+mn-lt"/>
              <a:cs typeface="Arial" charset="0"/>
            </a:endParaRPr>
          </a:p>
          <a:p>
            <a:pPr marL="90488" indent="-90488">
              <a:spcBef>
                <a:spcPct val="20000"/>
              </a:spcBef>
              <a:buFont typeface="Arial"/>
              <a:buChar char="•"/>
              <a:defRPr/>
            </a:pPr>
            <a:r>
              <a:rPr lang="en-US" sz="1200" dirty="0"/>
              <a:t>Δημιουργία </a:t>
            </a:r>
            <a:r>
              <a:rPr lang="el-GR" sz="1200" dirty="0"/>
              <a:t>δράσεων που να στοχεύουν στην καταπολέμηση της ανεργίας των νέων και την εξασφάλιση καινούριων θέσεων εργασίας</a:t>
            </a:r>
            <a:endParaRPr lang="el-GR" sz="1200" dirty="0">
              <a:latin typeface="+mn-lt"/>
              <a:cs typeface="Arial" charset="0"/>
            </a:endParaRPr>
          </a:p>
        </p:txBody>
      </p:sp>
      <p:sp>
        <p:nvSpPr>
          <p:cNvPr id="47" name="TextBox 16"/>
          <p:cNvSpPr txBox="1">
            <a:spLocks noChangeArrowheads="1"/>
          </p:cNvSpPr>
          <p:nvPr/>
        </p:nvSpPr>
        <p:spPr bwMode="auto">
          <a:xfrm>
            <a:off x="4643438" y="4360863"/>
            <a:ext cx="3889375" cy="2809875"/>
          </a:xfrm>
          <a:prstGeom prst="rect">
            <a:avLst/>
          </a:prstGeom>
          <a:noFill/>
          <a:ln w="9525">
            <a:noFill/>
            <a:miter lim="800000"/>
            <a:headEnd/>
            <a:tailEnd/>
          </a:ln>
        </p:spPr>
        <p:txBody>
          <a:bodyPr lIns="82945" tIns="41473" rIns="82945" bIns="41473">
            <a:spAutoFit/>
          </a:bodyPr>
          <a:lstStyle/>
          <a:p>
            <a:pPr algn="ctr">
              <a:defRPr/>
            </a:pPr>
            <a:r>
              <a:rPr lang="el-GR" sz="1400" b="1" u="sng" dirty="0"/>
              <a:t>Νέο Χρηματοδοτικό Σχήμα</a:t>
            </a:r>
          </a:p>
          <a:p>
            <a:pPr algn="ctr">
              <a:defRPr/>
            </a:pPr>
            <a:endParaRPr lang="en-US" sz="1600" b="1" dirty="0"/>
          </a:p>
          <a:p>
            <a:pPr marL="90488" indent="-90488">
              <a:spcBef>
                <a:spcPct val="20000"/>
              </a:spcBef>
              <a:buFont typeface="Arial"/>
              <a:buChar char="•"/>
              <a:defRPr/>
            </a:pPr>
            <a:r>
              <a:rPr lang="el-GR" sz="1200" dirty="0">
                <a:cs typeface="Arial" charset="0"/>
              </a:rPr>
              <a:t>Δυσκολία στην έκδοση τραπεζικών εγγυητικών επιστολών λόγω  ισχνής ρευστότητας. Ανάγκη περιορισμού των εγγυήσεων που απαιτούν οι τράπεζες</a:t>
            </a:r>
          </a:p>
          <a:p>
            <a:pPr marL="90488" indent="-90488">
              <a:spcBef>
                <a:spcPct val="20000"/>
              </a:spcBef>
              <a:defRPr/>
            </a:pPr>
            <a:endParaRPr lang="el-GR" sz="1200" dirty="0">
              <a:cs typeface="Arial" charset="0"/>
            </a:endParaRPr>
          </a:p>
          <a:p>
            <a:pPr marL="90488" indent="-90488">
              <a:spcBef>
                <a:spcPct val="20000"/>
              </a:spcBef>
              <a:buFont typeface="Arial"/>
              <a:buChar char="•"/>
              <a:defRPr/>
            </a:pPr>
            <a:r>
              <a:rPr lang="el-GR" sz="1200" dirty="0">
                <a:cs typeface="Arial" charset="0"/>
              </a:rPr>
              <a:t>Πρόταση για κατάθεση της δημόσιας επιχορήγησης σε λογαριασμό όψεως, υπό τον έλεγχο και της τράπεζας, για την εξυπηρέτηση των πιστοποιημένων δαπανών του έργου και μόνο</a:t>
            </a:r>
          </a:p>
          <a:p>
            <a:pPr marL="90488" indent="-90488">
              <a:spcBef>
                <a:spcPct val="20000"/>
              </a:spcBef>
              <a:buFont typeface="Arial"/>
              <a:buChar char="•"/>
              <a:defRPr/>
            </a:pPr>
            <a:endParaRPr lang="en-US" sz="1200" dirty="0">
              <a:latin typeface="Verdana" pitchFamily="34" charset="0"/>
              <a:cs typeface="Arial" charset="0"/>
            </a:endParaRPr>
          </a:p>
          <a:p>
            <a:pPr>
              <a:spcBef>
                <a:spcPct val="20000"/>
              </a:spcBef>
              <a:defRPr/>
            </a:pPr>
            <a:endParaRPr lang="el-GR" sz="1300" dirty="0">
              <a:latin typeface="Verdana" pitchFamily="34" charset="0"/>
              <a:cs typeface="Arial" charset="0"/>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28625" y="1214438"/>
            <a:ext cx="8207375" cy="811212"/>
          </a:xfrm>
        </p:spPr>
        <p:txBody>
          <a:bodyPr/>
          <a:lstStyle/>
          <a:p>
            <a:pPr eaLnBrk="1" hangingPunct="1"/>
            <a:r>
              <a:rPr lang="el-GR" sz="3200" b="1" u="sng" smtClean="0">
                <a:solidFill>
                  <a:srgbClr val="0070C0"/>
                </a:solidFill>
              </a:rPr>
              <a:t>ΟΛΟΚΛΗΡΩΣΗ ΠΑΡΟΥΣΙΑΣΗΣ</a:t>
            </a:r>
            <a:endParaRPr lang="el-GR" sz="3200" b="1" smtClean="0"/>
          </a:p>
        </p:txBody>
      </p:sp>
      <p:sp>
        <p:nvSpPr>
          <p:cNvPr id="60419" name="Rectangle 3"/>
          <p:cNvSpPr>
            <a:spLocks noGrp="1" noChangeArrowheads="1"/>
          </p:cNvSpPr>
          <p:nvPr>
            <p:ph idx="1"/>
          </p:nvPr>
        </p:nvSpPr>
        <p:spPr>
          <a:xfrm>
            <a:off x="571500" y="2214563"/>
            <a:ext cx="8002588" cy="3500437"/>
          </a:xfrm>
        </p:spPr>
        <p:txBody>
          <a:bodyPr/>
          <a:lstStyle/>
          <a:p>
            <a:pPr marL="363538" lvl="2" indent="-363538" eaLnBrk="1" hangingPunct="1">
              <a:lnSpc>
                <a:spcPct val="90000"/>
              </a:lnSpc>
              <a:buClr>
                <a:schemeClr val="tx1"/>
              </a:buClr>
              <a:buSzPct val="110000"/>
              <a:buFontTx/>
              <a:buNone/>
            </a:pPr>
            <a:endParaRPr lang="el-GR" sz="2800" b="1" smtClean="0">
              <a:solidFill>
                <a:srgbClr val="FF3300"/>
              </a:solidFill>
            </a:endParaRPr>
          </a:p>
          <a:p>
            <a:pPr marL="363538" lvl="2" indent="-363538" algn="ctr" eaLnBrk="1" hangingPunct="1">
              <a:lnSpc>
                <a:spcPct val="90000"/>
              </a:lnSpc>
              <a:buClr>
                <a:schemeClr val="tx1"/>
              </a:buClr>
              <a:buSzPct val="110000"/>
              <a:buFontTx/>
              <a:buNone/>
            </a:pPr>
            <a:r>
              <a:rPr lang="el-GR" sz="3600" b="1" i="1" smtClean="0">
                <a:solidFill>
                  <a:srgbClr val="FF3300"/>
                </a:solidFill>
                <a:latin typeface="Bookman Old Style" pitchFamily="18" charset="0"/>
              </a:rPr>
              <a:t>ΣΑΣ ΕΥΧΑΡΙΣΤΟΥΜΕ ΓΙΑ ΤΗΝ ΠΡΟΣΟΧΗ ΣΑΣ!</a:t>
            </a:r>
          </a:p>
          <a:p>
            <a:pPr marL="363538" indent="-363538" eaLnBrk="1" hangingPunct="1">
              <a:lnSpc>
                <a:spcPct val="90000"/>
              </a:lnSpc>
              <a:buClr>
                <a:schemeClr val="tx1"/>
              </a:buClr>
              <a:buSzPct val="110000"/>
              <a:buFont typeface="Wingdings" pitchFamily="2" charset="2"/>
              <a:buChar char="Ø"/>
            </a:pPr>
            <a:endParaRPr lang="en-US" sz="2000" smtClean="0"/>
          </a:p>
          <a:p>
            <a:pPr marL="363538" indent="-363538" eaLnBrk="1" hangingPunct="1">
              <a:lnSpc>
                <a:spcPct val="90000"/>
              </a:lnSpc>
              <a:buClr>
                <a:schemeClr val="tx1"/>
              </a:buClr>
              <a:buSzPct val="110000"/>
              <a:buFontTx/>
              <a:buNone/>
            </a:pPr>
            <a:r>
              <a:rPr lang="el-GR" sz="2000" smtClean="0"/>
              <a:t>			       </a:t>
            </a:r>
            <a:r>
              <a:rPr lang="el-GR" b="1" i="1" smtClean="0">
                <a:solidFill>
                  <a:srgbClr val="0070C0"/>
                </a:solidFill>
              </a:rPr>
              <a:t>Καλή συνέχεια!</a:t>
            </a:r>
          </a:p>
        </p:txBody>
      </p:sp>
      <p:pic>
        <p:nvPicPr>
          <p:cNvPr id="56324" name="5 - Εικόνα" descr="logo2.gif"/>
          <p:cNvPicPr>
            <a:picLocks noChangeAspect="1"/>
          </p:cNvPicPr>
          <p:nvPr/>
        </p:nvPicPr>
        <p:blipFill>
          <a:blip r:embed="rId2" cstate="print"/>
          <a:srcRect/>
          <a:stretch>
            <a:fillRect/>
          </a:stretch>
        </p:blipFill>
        <p:spPr bwMode="auto">
          <a:xfrm>
            <a:off x="0" y="214313"/>
            <a:ext cx="2571750" cy="642937"/>
          </a:xfrm>
          <a:prstGeom prst="rect">
            <a:avLst/>
          </a:prstGeom>
          <a:noFill/>
          <a:ln w="9525">
            <a:noFill/>
            <a:miter lim="800000"/>
            <a:headEnd/>
            <a:tailEnd/>
          </a:ln>
        </p:spPr>
      </p:pic>
      <p:sp>
        <p:nvSpPr>
          <p:cNvPr id="56325" name="AutoShape 9" descr="data:image/jpeg;base64,/9j/4AAQSkZJRgABAQAAAQABAAD/2wCEAAkGBhQSEBUUEBQWFBIVFBQUFRQVFBQUFBUUFBQVFBQUFRUXHCYeFxkkGRQUHy8gIycpLCwsFR4xNTAqNSYrLCkBCQoKDgwOGg8PGiwkHiQsLCwtKSksLCksLCwpLSwpLCwsLCwsLCksLCwsLCksKSwsLCwsKSwpLCwsLCwsLCwsLP/AABEIAMABAAMBIgACEQEDEQH/xAAbAAACAgMBAAAAAAAAAAAAAAADBAIFAAEGB//EAD8QAAICAgAEAwUFBgUDBAMAAAECAAMEEQUSITFBUWEGEyJxgRQyQpGhByNSksHRYnKCseFD8PEkM6KyFRYX/8QAGgEAAgMBAQAAAAAAAAAAAAAAAgMAAQQFBv/EADARAAICAQQBAgUDAwUBAAAAAAECAAMRBBIhMUETUQUiMmGBI3GRFEOxM0Kh0eEV/9oADAMBAAIRAxEAPwDw2ZMkkWSWBmTpTcfN/ux/i8v6wK6UbMUezZ2YvG48zaH9BcD6jNvYSdk7MiBMAhFWGTiZlUsZirDV1SVdUZCgDZiWb2nRqo8maSqZblKvqfKLX5hPQdouFkCeTLfVbflq/mFsy2b0EEBCLVDJjwsgTOK3sOTFgkmKo4uNCrjwDZNSaEmV/uJv3EsxjzDjwPVmj/58rPczRplp9nkWxpfqyjoDKs1yJSWTY8E2PDFkzPoyIip0ekbp4ifxdR+sG9MEa4XDdzOvqUn5TLVGDD4YG2qIISDsR+jMDdG6HziihXkTfXqUtG1+DFXrgSJY21RSyuGrTPfRti5jOHmcvQ/d/wBvlAlZAiM4IwZjVmrbcvcsMmvfUdpX2JGcTI18LdpvIpgD5TgzTaBcu9e/MSmpN1kI6c0jBmRmhPEwNawt7aAH5wTzxHVjaN5kLbdmQAmASaLLziCAWOTNqsYrrmq0h+gGzEsZ0KagOTNkhRsxK64sfTymrbSxkkSEBt5MXbYbTtXqRRIzXRJ1Ux2qmLd5s02kzyYvXjxlKJl16oOvfyiF+Yz+g8hFgM02PZTRx2faO2ZCL3PWBfio8F/MxNaDCriw9qDuZzqNQ/0jEmeKP4AD6SB4jZ5j8oVcSS+ySZQdCT09S3bGB/8AyT+n5SacUPio/wBpI4kicSTKHxJs1K9MYZM1T36Q3uwex3K5saRG1PQ6lbAejDGpsXixcx16IB6IWjiHg4+ojTVgjY6wTle48LXeMp/EqGqgiJZ2UxSymNV8znX6Yr1N4+X4NDW1RBljWLk/hb6SMvkSqbv7dn4MDYkEyx+6qKOstWi76cGAIjlFvMNHuIqwmVvo7EMjImat/TbPjzJ3VxciWFq7GxErFkQyaivByIWsaG4EnZ3C3nXSCUQh7xb97faSAhq1kEWM1pFsZppryZOtItkXbOh2hsp9DQ8YsiykHkxt7f21/M2iRummRpqj9NMB3mrS6bPJmU0wWTncvwp38/7TM3J18K/X+0Vqo3AVfLTTdcc+lV+TILUSdmM1Y0Zpx42tQUbbpKZ89Q6NEAMtFq8aGGOB36fORsyv4ekFyE94ubBtHCiH50HjM+0J6/lBDHkxjScQ/wBQ+Jv3qeZ/KSAU+IkDjyBok4l/OOxCPixazFhUtZYdLQ3foZYJEWUR+CJUW481TeyHp+UtrcaIXURofPBmC7SNWdyRpHDjY+vpAW1RRGKHYlkrBhsQSu3kRtVgvG1vqlZbXFmEtLqojbXHI05epo2mMY1vMuj3EhbXFa2KnYliw2N+cphtOYdLesm09iVzrBkRq1IuwjFOZhtrwYfDfuJDIr1BI2juN3DY2PKQ8GEnz1lT2IkzbMkokRCoIRmdBk5k61jla9IGlZPLbS68TEHk4nVrArQuYnY/M24WpIOtdxylIbHAmfT1l2yYaiuFyL+RencyVQ118Ii787bMQoycmde1vSQKvZmqat95YUY8hjVSwACLs/T5ymYmO01ARcmQZwg8CfKKttj1k1BJ2Y7RiQJrCF+T1FqcUnwjqYWhs9BC82ui6J/Qf3mLjlu/WXtmgKB1IaX5/ITfMPI/pG1wYT7FD2GQso8xAlfIj8pE0Kex/of1lgcP0gXwvSTYZYYGVtmJFnpluVI9R/34wdlHMNiDiU1YMr6r9dG6iTvx/EdpqyjUyh9dD2Pn4QYnBHB6ldfRA49vI3oe8uMiiVWRTGK2eDOZqKCh3pHba4jfVGuHXcy8p7jt8pu+uT6TGsBdXuEprFjWDb3U/SRvrgK25WBj/qE4nNNoMbuSKOJY2rsRO1IKGP1NfkRWNUNtCPKLsJOhtGNIyJgQ7GgVEPWsEgjFQlNLoXJjFSxfMO2+UcqErmbbE+sWneZt1JxWF94SlY9SkWoWP46xdhmrR1yGY+l0O5gMeqSzG2+vLpDYySjwsaB6lxPgcR/Ergsizmbp2HaMOeVD+UBj1Rc6e3JCiMYmPHXb8K/U/wBJJK+Rd+J6CExKNxirHjH4ksfC9JDiHFKqOh+J+4Qdx8z2E1x7ivuByV/+6w79+RfP5nw+U5H59fMnufmZ0KdNkZaea+JfGDWfTq79/aWWT7S3P90iseSjZ/mMTfiNp72P/Mf6QIWeifsw9kqbF+1ZtYsra1aMetgGV7CSHcqe4HUfRjNu1VHU80dTdacsx/mcNXxi5e1jfI6YfLRl4vGbK2CZlLVMQCDysvQ9iUPXXqJb+y/BqK+I5tzgHF4ebbQO45g7ClfXRRtfISf7YMz3z4VhHK74vOwHhzsCB1+sBq0Y4xHU6y+nlWP5i5RWUFSCp6gggg/WM4/slltp68duU+LlEBH+sgznPYriq05lIuIGO1q+85vujvyt6Dm5d+Gtzu/bjFuF5a5uZXLGoq215BrQAB0NbExvQEzmel0fxRtQQi4B855/iIP+z/Lb/poPndX0/WIcQ9iHpUtkX41QAJC+957GIGwFQDqZa8NxasTHXIyEFtuQSMel+qBF73OPHuNfOctm0jmJ0Bsk9BodTvQHgIh1UDOJura61iA3A847/bmL1HmT/EB1+URvxmIJAJC65iASFB7cx8I7gVM1qog5mchAvmW6D9Z6Vxf3OLwzLx61BCqlLW+NuTZsv8wo5flv0iq690HWagVYTGSZ4xU/I4P5/KWdy9J0nsJ7M1WFsnMQvQlldNVet++vsblC68VG13vp169jFPa162zMj3AUVrayAKNLtAFbQ/zAy3T5N8zaS0C1qfzOVvSIOJa3rE0xGsdUrUs7EKqgbLE9ABLQzNrUxzDUNtPl0gLRGVw3pssquUpYh0ynWwfp08YK4SEYbEsH1KQYk4gyYawQLRwnLsGDJoIzUIusaqEW006ccw5OlJ9JXJLC77hiNYlJ1HaofOo+0cpWPUCJ0CWFa/CfkYh+51NMMLmVgO23H8VItiYzOwVFLseyqCzH6Cdx7J+yi/aWXNGkpWs2IG2ee1gtdbFex2eo34Q9hbgRNVqVAu5nM534R6bhsFY37XYK0599VfRK35VHfSlQ2t+m5Dh6dQPE/r9JW3DYnTosDr6g88xjIHUAeA/Uy8weHqMS/JZx+46mv8RGu/fxJ19JYey/sa73G3Lr5cZQzH3h5efQ6fD3K+J3qUPty1NeMExrHdXdRYzDkVipLKEB6kd+830VZYEzm67Xha2Wo8gZyOR+04fIvZ3Ludsx2f7D0Hb6QepPUu+EexuRk1+9QVpVvkWy+xald96CV7+82+nlszp8CeFyWOZRk6BPpPZEC4+Xi0b1RwvDbKt8jc6co35nq35zg6fZGyniWNi3cpd7KHcKSQoLc7IT5hUaXftpxA1V5JPS/iN7O3X7mFjsUpBHh7zq3y35QHGSBCXgEmI49Vh4Ota7+08Uzyp8yqEAn/Lznf8AqMrv2hcTF2fYKzuqgLjJ5EUjlY/zb/KddxCxcLh+Be5Hv0xLFxq+59/kaNlp8gigHfm2p5phYT22JVUOayxgijzZj3J/Un0Mi85aW3tFienXtPR/Zb2Kznp5Lk90p17o22KLOVu4CbLDXQjYEq+K+z3DcYvTZmXnKq+8Uo5qveAA8gIG9b14w37OrbLs6zLyHaz7NQ1jM7Fj7x/hrUb8yG6Dyg2AMsfpbHpsDL3Oh9ueCZD37SlzRWi1VFArAKo6kcpJGz5jwnMZVZ5RzAq3iCCCD5EHtOxx8lsLF+0cxOReXWpSzFEXu1pTemO9a35j1kF4ZjZGCmQ1xqtD8mRbYHfntOtjX+2unWYHQMfvPX6fUtWgBHyg4yM9+ZTewGCff23qvO9Ff7tfO+4lKxvw7E78BAe12YpWvHqb3ldAcs4/62S5/e2dO/xbA/zGWPHs5cLCrowXY/a+a225hy2GsaReUfgB6+uh6wPsFwBr3rtddY1JLsxGlY17Kqo7to6J15RWMD0x3BLBnbVP9I6H7cSw9obhw3GoU6D01sMdP48u1dXZDDyrVtA+JsM8z4U21YE767JPUne9kmejccbE4rVl3otyW49YdbnY+7Kgk8gTfKu9dtb6zifYjgNuXkNVUPwgu5+6i77n18h4y7QThR1MWkcVPvfg+c/eVtwnU/s0xUrsyM24fu8SosCR0Njg6A9dA/zSl47h1132JS/vK0blD61za+9+R2JZ+0V/2bhWNir0fJJyr/Pl6CpCPoD/AKPWLqGG58TT8Qbcg2/7v8TkRmvbe9lh29hZ2P8AiY7OvT+03eIti/8AuCNXQX+qL0w/RI9jELIEw9ogGjVnNu7hUjVUVSM1xbTXp+4a77hidQjr/cMSqMFOjHaj/UX9p03s17LXZfMawq1qfjtduWtPHRPideAnRLgcMoU+9uty2AO1oBSv6P8A8w2Twu7I4Tgpgrz1D3hyEVlU+9OtF9kbAPP+YnO8L4abchMfxewVEqQdDm05B7HQ5uvpDYbCOO43Tk3K2WwBngd/kzquI8aGLgq2Oi4L3jmoqqQPe1YIBsvubfLsEdB19fI/sTgBMMZF5/dG9si1j1L/AGf4aa9nqxNjM3+n1lBx6t+I8Wsro1yVn3Kk9ErrpHK7sfIHm+fSdjxD2Ye6yrBps93h46IWc6/eXOCw0PxNrrrw5o8ZLZ9uJgXYtYUnBbkn2E844rltbkPbZ992528gSB0+nadP7McZNVR+zUJ71Ru3II94wUnQIB6IO01wb2er+2XtlDnpxK2eweDsjMqg+hKnpLd+O+94abTTVVZkXin90Nc1dQLgN8jzD6xaIc7ifeday5CBUi5HHnjnr9+JDhfErWpz7brHc8tVCl238VrPzADsOnL2j3AeEq9TOVV72S4YiONjnRNO+j03tgo36ysyqmXDx6kXdmVkWWhf4hWq1p9NsDvy3LinHsNuM+L8aVXLQOXfwqjhbmf/ADq1jA+g9JqQYwZh1YBrYLxk/wDC/wDZnjC1NrlUHnJCAHvzk8oB8jvpPTvaDAD8ZwOHoP3GKKfhH3dj95YSPM+7Ub/xTlPbW9E4re9Giq3rYNfdNicrP/8AIHfrudVl/tLwkzBl42M73voXO51yoB1WoE65iddenabX+3tPKLgTfsjS+dxy3M1+5qts057EhTVUinxPKCxA7SiyeEs7253Gw9NPMQtWwLbiOblx6VB2qKABzdPPzMDn/tFvbJS7HCUV1c3uaAo92ObYZnUa52Pn4eHjuh43x27MsNmU5sYggdgqqfwoo6KP1OhsmTBMvcBPRPbL2ba/Oa3K/wDTcOxqalL9hoDZpoXxYk63rwE4b2c4zXj8QqyOQimu5m5PvMtTBlG/4mVWB9dRbivtJk5XKMm97Qg0oblCj15VABPTuesrt+UgBxgymbnidtxL9nmTffZdiPTkUW2PalovReljF/jDdQRvX0k78mvESnh+M622Pctubcm+UumilKHxVdHf/JnDK5AIHQHvokA/MDvLj2Txua8t4VoT8i3wr/sYD8LzH6Yb7VA8mel5eLXmYtCpdVVdjqyMlrcoIbl+IH/SDvr4yl41mIuKmLjOLFrLvZauwr3N/Af4V2ev9pVcQbZgQdVD12ZzXs8T3lWj2gZbjOQPvOr9qcnhotFjO2UyVpXXj1HVQCDpzuPPxG/pGuF+2Joxqsi/lDX3ACpBpKcSo6blQdh13vufpPNrmjDHVYHp+Xp8okXnOcRT/DUKhCxM7T2z4TxK616UcHCf4xYPdV08nfdzqATr9RqJcC4qMW7Frwwww3u0+QV0cy0EVsR4itSw0OnnOIy+KWmv3Ztc1jsnO3J/LvUuvZj2wsqoWs1VWihy+O9gJap32SRr73yMMWg8zmvpWBFeAf24/JkfaDhla8Rto5wlX2jlLEgBEYhnP0BP5Sm9reMfasqy0dEJC1r/AA1IOVB6dOv1lnhcXrRr3yqvtD21sFZtfDaxJNh/47anL3mBuyTjyZouQgAN4GILF++I1cYtiD44e2C3cVRxWf3ilpi7Q9sC0cs5t3cIkZqiqGMVGA00UGOoOnzErU7yxpaX3CvZjGqpGVxJ3SmxitNVY3Zbr7zeij/vwg1DORNGsYKFeUONlOoIVmCnuAxAPzA7zs/2c16yWuI+HHost+R1pf6zmuPV4q3/APobGsoKggurAq3ivxAEzp+BD3PCMq4/eyLK8dPVRsuR/M38ssDD8+IwWA0YHBbA/mUfsvjWW51dAY/vrALtHo9e/eWK2u4IB/Od5w7jf23jqkdKcdrSi+HwAo1h9ST38gJS+wlQXIvyT2oxHb/UdhT+hlN7De0q4d/vLENgNbIQCOb4tEnZhK+FB+8XZV+q6gchcD8/+TrOEYdt/D82ytC1mTyFE/GyCx2cgH8O7NfSNJRh4+HVRnPz34zM5x0PVrLvi92ddwARs/Oc5d7S2W2l6iaAFFdSVHlFVQ7INfnOcZ25zzElt9SSSSfMk95DeB1NdeisYgudoODgd8DGMz0biPtgtmOjCrWWivWtg6JUlhHMaxvvpVA6dNSm4XnNWCEZlBABCsVBA7DQ7yp4fkjsYVTyNrw8D6QvVLczdXo661KKO/fmUPHuEmiz4R+7fZQ+A81+kqp6C9aXVlLBtT+YPmPIzj+LcCso2T8dfhYPL/EPA/pOlVcGGD3PHfEfhz0OWQfL/iV25rc0TNR2Zx8SUzc1J0Us7cqKWY/hUbP/ABKzCC54E0o322eutDqST2A9Z3fCuG/ZqOU/fb4n/wA2gAPkBBez/s2KP3l2mt10A6rX8vNvWH4lmTJdYMYE9T8I+HMreo45iN55m0O5P/mQzrPAdhCULygse5HQekrcq7ZnMZvM9WMQQXmYDzOoxmP4eX/YkMFO7Hw6D5xfMt3FRZPmVuQ8cwF1X8yT/SV1x2dCWjjlAHkNQzwJzqfmtLe0XyHlfc0bveIWtCQTPrHhcMdSfSSuMzE6KT5yFrQj3M6/LSPvF7DAkybmDMcBOXY2TJqYeoxVTD1tKYQ6XwY9U07D2+q95gcPvqG6Uqap9dkc8hAOu2+Uj8pxVTzoeA+09mMroFS6lx8dFo5q214gHoD66i0YKSD5m+5GuQFexzKHh+M9rrXUpexzpVXqST/T1nde3Fi0Ji4NbA/Z0L267G6zW+vmPi/mlX//AEhq1YYWJjYbN0NlaA2a9DoaP5zm1yCx2xLMTssxLMT4kk9SYb4AOPMTpmZ3UsMAf5lxXmOKrErcqtihXA/GoOwp9Op/OU9T6Mdosi+fRo8wHQ/oZmU+DOzevVy/mP4eRoxvMo5hzr3H3h6ecpca2W2HlaME8TZXZ6iweNfqXVNwddN9PMeolTl4mviT7vcjy/4kMfIIMsNiNBzwe5dhmQ9fofAx2jN8/rK/HzwRo9RCfZx+A69D/eODe0FwDw4ksjgONZ193yN5oSoP07RP/wDS6Sel1g+i/wBoyWYdwfp1E19sPkfyjxew8znP8Loc52iRp9ksdfvNY/oSF/8AqO0sKmqpGqUVAe/KNE/M9zEPtLHsDv5GYcd27/D8/wC0FrmbzGVfD6KecAQuTxKLpVv4rPmFPj85LSJ17nzP9BEsrN3Es/vOgvsvU3mZu+0RROZtDx/T1M0SSdDe44oFa9+p7n+kQeZRPgTL7OUco7CU+RbD5N8rrH5iAO/aGBmY9TbtXAhuH1bbmPZf9/CMXtJIgReUfX5xW6yQ8mLQelXz2e4C54mxhLXkcddt6CPUYE41zmxsCNdgBFrGhbXijtKUS73wMCRcyNY2ZomGoXoTHdCc0fM2JC5NMZiNGMpNqD5RQSgciMsX034jSPGqbIgjQ9bxTLNtFuJvLr0d+Bka3jRAZdGIkcp6y1+YYktHpvuHRljTbHkcMNHtKaq2OU2xLpidPTagMMGQtqKHr9DGMe+G0GXTf+IlbUUOjKBDDHmHg0NuH0y7xcvUnbgButfQ/wAPgflKim6O0ZWoGMTerq4zM5yp0dg+R6RqrPIhDlKw04B+cA2Ep+62vQ/3kH2jNxHBjtfEzDrxWU5xGHgD8jNCh/4TC3GCQh7lw3ForbxInxiIoc/hMmuCx7kD67MhJlDYOpF8gmRpoZ+3QeZ7f8xhaEXv8Xz8PpIW5n0gyyxMLtUHw9/OV9+RuQuyYlZfLAzM1twQTL7o1hY3KOZu57enrI42Jr4n+g/vJ23wyfAmeuvJ9Sz8CautiF1kndbE3shosx6vUSLtG615V9TAY1Wzs9hCXWRje0xUjANh/EFa8XZpKx4ImMUTHdZkzI2ei6gMavZ9BJ3vIe8SV8KWMYx230MUtr0dSVNkYuTmG/EQRwY4/q18diKKYZGgJJTCIiEbBjtdklkVcw2O8WRozXZEkEHInTRhYu1okGjFVslkY++q/WLKdQ+GEy5alsGWtN8bDhhpu0pa7Y3VkRDJidijVBhhoa3DK9V6j9YNLozXkyT1q/fofMQN3vH+l5rP4kEyIVcmLNhH8PxfpAsSO4l7QZPXdOGEsxmQn24ynF037+QJC/q1luc8+cG2YfOVhukfeGXtMo6oR+zKiz5EgtDnw/PpDLhgfeO/QSYA7gGyyz6RAKGY6UbjdOOF6nq36CbN+hodB5CL2XyZJ6k2InzMcmFtvidt0hZdFXshqkxajV+0lZZIInMZipsxnXKNCOJxOcqmw5PU2ToaEWsabd4FjIokut8CRYyMyMY1XiYzOJiVS7YhEHKvrFrGhbrIuTBUeY25gPlExTG6bYnJI0thmLqsKGM31eI7QUPVZvpIWV6gg+DNDqD8y9SKwyNAiTWUYdZxGq7Jq3G5uo7wamMVNFdcib1xYNrREoRJq8eeoN8/OK2YxEIMDEvp2r5HUkl0OuTEgJLcoqDDS9llimVCfapWBpvmgFJrXVnHMsOdT3AmfB/CIgHme8MmyT+oU9iP86j8ImHJHkBK/wB5NF5Nkr+pA6EebKgmyIoWmtwtkU2qYwz3wDWyJEwJDAExva7SBaSSncPXi+LflJs3lIW8CUtBPLyI0B0grHmM8Cxlge8qyzAwJFjIyU2lezqMmIgmZVVsw9jaGhJn4RoRWxoH1GaMCpceYNzIzZmCNmE8mf/Z"/>
          <p:cNvSpPr>
            <a:spLocks noChangeAspect="1" noChangeArrowheads="1"/>
          </p:cNvSpPr>
          <p:nvPr/>
        </p:nvSpPr>
        <p:spPr bwMode="auto">
          <a:xfrm>
            <a:off x="155575" y="-1096963"/>
            <a:ext cx="3048000" cy="2295526"/>
          </a:xfrm>
          <a:prstGeom prst="rect">
            <a:avLst/>
          </a:prstGeom>
          <a:noFill/>
          <a:ln w="9525">
            <a:noFill/>
            <a:miter lim="800000"/>
            <a:headEnd/>
            <a:tailEnd/>
          </a:ln>
        </p:spPr>
        <p:txBody>
          <a:bodyPr/>
          <a:lstStyle/>
          <a:p>
            <a:endParaRPr lang="el-G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blinds(horizontal)">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checkerboard(across)">
                                      <p:cBhvr>
                                        <p:cTn id="12" dur="500"/>
                                        <p:tgtEl>
                                          <p:spTgt spid="60419">
                                            <p:txEl>
                                              <p:pRg st="1" end="1"/>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60419">
                                            <p:txEl>
                                              <p:pRg st="3" end="3"/>
                                            </p:txEl>
                                          </p:spTgt>
                                        </p:tgtEl>
                                        <p:attrNameLst>
                                          <p:attrName>style.visibility</p:attrName>
                                        </p:attrNameLst>
                                      </p:cBhvr>
                                      <p:to>
                                        <p:strVal val="visible"/>
                                      </p:to>
                                    </p:set>
                                    <p:animEffect transition="in" filter="diamond(in)">
                                      <p:cBhvr>
                                        <p:cTn id="15" dur="2000"/>
                                        <p:tgtEl>
                                          <p:spTgt spid="604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6" name="Table 3"/>
          <p:cNvGraphicFramePr>
            <a:graphicFrameLocks noGrp="1"/>
          </p:cNvGraphicFramePr>
          <p:nvPr/>
        </p:nvGraphicFramePr>
        <p:xfrm>
          <a:off x="1524000" y="1916113"/>
          <a:ext cx="6096000" cy="2863852"/>
        </p:xfrm>
        <a:graphic>
          <a:graphicData uri="http://schemas.openxmlformats.org/drawingml/2006/table">
            <a:tbl>
              <a:tblPr/>
              <a:tblGrid>
                <a:gridCol w="6096000"/>
              </a:tblGrid>
              <a:tr h="715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dirty="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smtClean="0">
                          <a:ln>
                            <a:noFill/>
                          </a:ln>
                          <a:solidFill>
                            <a:schemeClr val="bg1"/>
                          </a:solidFill>
                          <a:effectLst/>
                          <a:latin typeface="Tahoma" pitchFamily="34" charset="0"/>
                        </a:rPr>
                        <a:t>Περιεχόμενα</a:t>
                      </a:r>
                      <a:endParaRPr kumimoji="0" lang="de-DE" sz="1800" b="1" i="0" u="none" strike="noStrike" cap="none" normalizeH="0" baseline="0" dirty="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dirty="0" smtClean="0">
                        <a:ln>
                          <a:noFill/>
                        </a:ln>
                        <a:solidFill>
                          <a:schemeClr val="bg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26593"/>
                    </a:solidFill>
                  </a:tcPr>
                </a:tc>
              </a:tr>
              <a:tr h="715963">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bg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chemeClr val="bg1"/>
                          </a:solidFill>
                          <a:effectLst/>
                          <a:latin typeface="Tahoma" pitchFamily="34" charset="0"/>
                        </a:rPr>
                        <a:t>1.	</a:t>
                      </a:r>
                      <a:r>
                        <a:rPr kumimoji="0" lang="el-GR" sz="1800" b="1" i="0" u="none" strike="noStrike" cap="none" normalizeH="0" baseline="0" dirty="0" smtClean="0">
                          <a:ln>
                            <a:noFill/>
                          </a:ln>
                          <a:solidFill>
                            <a:schemeClr val="bg1"/>
                          </a:solidFill>
                          <a:effectLst/>
                          <a:latin typeface="Tahoma" pitchFamily="34" charset="0"/>
                        </a:rPr>
                        <a:t>Ο δικαιούχος</a:t>
                      </a:r>
                      <a:endParaRPr kumimoji="0" lang="de-DE" sz="1800" b="1" i="0" u="none" strike="noStrike" cap="none" normalizeH="0" baseline="0" dirty="0" smtClean="0">
                        <a:ln>
                          <a:noFill/>
                        </a:ln>
                        <a:solidFill>
                          <a:schemeClr val="bg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r>
              <a:tr h="715963">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Tahoma" pitchFamily="34" charset="0"/>
                        </a:rPr>
                        <a:t>2.	</a:t>
                      </a:r>
                      <a:r>
                        <a:rPr kumimoji="0" lang="el-GR" sz="1800" b="0" i="0" u="none" strike="noStrike" cap="none" normalizeH="0" baseline="0" dirty="0" smtClean="0">
                          <a:ln>
                            <a:noFill/>
                          </a:ln>
                          <a:solidFill>
                            <a:schemeClr val="tx1"/>
                          </a:solidFill>
                          <a:effectLst/>
                          <a:latin typeface="Tahoma" pitchFamily="34" charset="0"/>
                        </a:rPr>
                        <a:t>Το έργο του</a:t>
                      </a:r>
                      <a:endParaRPr kumimoji="0" lang="de-DE" sz="1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15963">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solidFill>
                          <a:effectLst/>
                          <a:latin typeface="Tahoma" pitchFamily="34" charset="0"/>
                        </a:rPr>
                        <a:t>3.	</a:t>
                      </a:r>
                      <a:r>
                        <a:rPr kumimoji="0" lang="el-GR" sz="1800" b="0" i="0" u="none" strike="noStrike" cap="none" normalizeH="0" baseline="0" dirty="0" smtClean="0">
                          <a:ln>
                            <a:noFill/>
                          </a:ln>
                          <a:solidFill>
                            <a:schemeClr val="tx1"/>
                          </a:solidFill>
                          <a:effectLst/>
                          <a:latin typeface="Tahoma" pitchFamily="34" charset="0"/>
                        </a:rPr>
                        <a:t>Η εμπειρία του</a:t>
                      </a:r>
                      <a:endParaRPr kumimoji="0" lang="de-DE" sz="1800" b="0" i="0" u="none" strike="noStrike" cap="none" normalizeH="0" baseline="0" dirty="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59 - Ομάδα"/>
          <p:cNvGrpSpPr>
            <a:grpSpLocks/>
          </p:cNvGrpSpPr>
          <p:nvPr/>
        </p:nvGrpSpPr>
        <p:grpSpPr bwMode="auto">
          <a:xfrm>
            <a:off x="0" y="1651000"/>
            <a:ext cx="9144000" cy="5091113"/>
            <a:chOff x="0" y="1175610"/>
            <a:chExt cx="7835705" cy="5565758"/>
          </a:xfrm>
        </p:grpSpPr>
        <p:grpSp>
          <p:nvGrpSpPr>
            <p:cNvPr id="1076" name="Group 1"/>
            <p:cNvGrpSpPr>
              <a:grpSpLocks/>
            </p:cNvGrpSpPr>
            <p:nvPr/>
          </p:nvGrpSpPr>
          <p:grpSpPr bwMode="auto">
            <a:xfrm>
              <a:off x="0" y="1175610"/>
              <a:ext cx="7835705" cy="5565758"/>
              <a:chOff x="1457325" y="274638"/>
              <a:chExt cx="6254750" cy="6248400"/>
            </a:xfrm>
          </p:grpSpPr>
          <p:pic>
            <p:nvPicPr>
              <p:cNvPr id="1078" name="Picture 3"/>
              <p:cNvPicPr>
                <a:picLocks noChangeAspect="1" noChangeArrowheads="1"/>
              </p:cNvPicPr>
              <p:nvPr/>
            </p:nvPicPr>
            <p:blipFill>
              <a:blip r:embed="rId4" cstate="print"/>
              <a:srcRect/>
              <a:stretch>
                <a:fillRect/>
              </a:stretch>
            </p:blipFill>
            <p:spPr bwMode="auto">
              <a:xfrm>
                <a:off x="1457325" y="274638"/>
                <a:ext cx="6254750" cy="6248400"/>
              </a:xfrm>
              <a:prstGeom prst="rect">
                <a:avLst/>
              </a:prstGeom>
              <a:noFill/>
              <a:ln w="9525">
                <a:noFill/>
                <a:miter lim="800000"/>
                <a:headEnd/>
                <a:tailEnd/>
              </a:ln>
            </p:spPr>
          </p:pic>
          <p:sp>
            <p:nvSpPr>
              <p:cNvPr id="1079" name="Text Box 4"/>
              <p:cNvSpPr txBox="1">
                <a:spLocks noChangeArrowheads="1"/>
              </p:cNvSpPr>
              <p:nvPr/>
            </p:nvSpPr>
            <p:spPr bwMode="auto">
              <a:xfrm>
                <a:off x="4725731" y="558239"/>
                <a:ext cx="798643" cy="585891"/>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Ανατολική </a:t>
                </a:r>
                <a:endParaRPr lang="en-US" sz="1200" b="1">
                  <a:solidFill>
                    <a:schemeClr val="bg1"/>
                  </a:solidFill>
                  <a:ea typeface="Lucida Sans Unicode" pitchFamily="34" charset="0"/>
                  <a:cs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Μακεδονία</a:t>
                </a:r>
                <a:endParaRPr lang="da-DK" sz="1200" b="1">
                  <a:solidFill>
                    <a:schemeClr val="bg1"/>
                  </a:solidFill>
                  <a:ea typeface="Lucida Sans Unicode" pitchFamily="34" charset="0"/>
                  <a:cs typeface="Arial" charset="0"/>
                </a:endParaRPr>
              </a:p>
            </p:txBody>
          </p:sp>
          <p:sp>
            <p:nvSpPr>
              <p:cNvPr id="1080" name="Text Box 5"/>
              <p:cNvSpPr txBox="1">
                <a:spLocks noChangeArrowheads="1"/>
              </p:cNvSpPr>
              <p:nvPr/>
            </p:nvSpPr>
            <p:spPr bwMode="auto">
              <a:xfrm>
                <a:off x="3608904" y="853460"/>
                <a:ext cx="778477" cy="585891"/>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Κεντρική </a:t>
                </a:r>
                <a:endParaRPr lang="en-US" sz="1200" b="1">
                  <a:solidFill>
                    <a:schemeClr val="bg1"/>
                  </a:solidFill>
                  <a:ea typeface="Lucida Sans Unicode" pitchFamily="34" charset="0"/>
                  <a:cs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Μακεδονία</a:t>
                </a:r>
                <a:endParaRPr lang="da-DK" sz="1200" b="1">
                  <a:solidFill>
                    <a:schemeClr val="bg1"/>
                  </a:solidFill>
                  <a:ea typeface="Lucida Sans Unicode" pitchFamily="34" charset="0"/>
                  <a:cs typeface="Arial" charset="0"/>
                </a:endParaRPr>
              </a:p>
            </p:txBody>
          </p:sp>
          <p:sp>
            <p:nvSpPr>
              <p:cNvPr id="1081" name="Text Box 6"/>
              <p:cNvSpPr txBox="1">
                <a:spLocks noChangeArrowheads="1"/>
              </p:cNvSpPr>
              <p:nvPr/>
            </p:nvSpPr>
            <p:spPr bwMode="auto">
              <a:xfrm>
                <a:off x="2581615" y="1301750"/>
                <a:ext cx="778477" cy="585891"/>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Δυτική </a:t>
                </a:r>
                <a:endParaRPr lang="en-US" sz="1200" b="1">
                  <a:solidFill>
                    <a:schemeClr val="bg1"/>
                  </a:solidFill>
                  <a:ea typeface="Lucida Sans Unicode" pitchFamily="34" charset="0"/>
                  <a:cs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Μακεδονία</a:t>
                </a:r>
                <a:endParaRPr lang="da-DK" sz="1200" b="1">
                  <a:solidFill>
                    <a:schemeClr val="bg1"/>
                  </a:solidFill>
                  <a:ea typeface="Lucida Sans Unicode" pitchFamily="34" charset="0"/>
                  <a:cs typeface="Arial" charset="0"/>
                </a:endParaRPr>
              </a:p>
            </p:txBody>
          </p:sp>
          <p:sp>
            <p:nvSpPr>
              <p:cNvPr id="1082" name="Text Box 7"/>
              <p:cNvSpPr txBox="1">
                <a:spLocks noChangeArrowheads="1"/>
              </p:cNvSpPr>
              <p:nvPr/>
            </p:nvSpPr>
            <p:spPr bwMode="auto">
              <a:xfrm>
                <a:off x="2061644" y="2138363"/>
                <a:ext cx="659476" cy="352636"/>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Ήπειρος</a:t>
                </a:r>
                <a:endParaRPr lang="da-DK" sz="1200" b="1">
                  <a:solidFill>
                    <a:schemeClr val="bg1"/>
                  </a:solidFill>
                  <a:ea typeface="Lucida Sans Unicode" pitchFamily="34" charset="0"/>
                  <a:cs typeface="Arial" charset="0"/>
                </a:endParaRPr>
              </a:p>
            </p:txBody>
          </p:sp>
          <p:sp>
            <p:nvSpPr>
              <p:cNvPr id="1083" name="Text Box 8"/>
              <p:cNvSpPr txBox="1">
                <a:spLocks noChangeArrowheads="1"/>
              </p:cNvSpPr>
              <p:nvPr/>
            </p:nvSpPr>
            <p:spPr bwMode="auto">
              <a:xfrm>
                <a:off x="3011881" y="2134013"/>
                <a:ext cx="722175" cy="352636"/>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Θεσσαλία</a:t>
                </a:r>
                <a:endParaRPr lang="da-DK" sz="1200" b="1">
                  <a:solidFill>
                    <a:schemeClr val="bg1"/>
                  </a:solidFill>
                  <a:ea typeface="Lucida Sans Unicode" pitchFamily="34" charset="0"/>
                  <a:cs typeface="Arial" charset="0"/>
                </a:endParaRPr>
              </a:p>
            </p:txBody>
          </p:sp>
          <p:sp>
            <p:nvSpPr>
              <p:cNvPr id="1084" name="Text Box 9"/>
              <p:cNvSpPr txBox="1">
                <a:spLocks noChangeArrowheads="1"/>
              </p:cNvSpPr>
              <p:nvPr/>
            </p:nvSpPr>
            <p:spPr bwMode="auto">
              <a:xfrm>
                <a:off x="3340568" y="2756927"/>
                <a:ext cx="586335" cy="585891"/>
              </a:xfrm>
              <a:prstGeom prst="rect">
                <a:avLst/>
              </a:prstGeom>
              <a:noFill/>
              <a:ln w="9525">
                <a:noFill/>
                <a:miter lim="800000"/>
                <a:headEnd/>
                <a:tailEnd/>
              </a:ln>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Στερεά </a:t>
                </a:r>
                <a:endParaRPr lang="en-US" sz="1200" b="1">
                  <a:solidFill>
                    <a:schemeClr val="bg1"/>
                  </a:solidFill>
                  <a:ea typeface="Lucida Sans Unicode" pitchFamily="34" charset="0"/>
                  <a:cs typeface="Arial"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Ελλάδα</a:t>
                </a:r>
                <a:endParaRPr lang="da-DK" sz="1200" b="1">
                  <a:solidFill>
                    <a:schemeClr val="bg1"/>
                  </a:solidFill>
                  <a:ea typeface="Lucida Sans Unicode" pitchFamily="34" charset="0"/>
                  <a:cs typeface="Arial" charset="0"/>
                </a:endParaRPr>
              </a:p>
            </p:txBody>
          </p:sp>
          <p:sp>
            <p:nvSpPr>
              <p:cNvPr id="1085" name="Text Box 10"/>
              <p:cNvSpPr txBox="1">
                <a:spLocks noChangeArrowheads="1"/>
              </p:cNvSpPr>
              <p:nvPr/>
            </p:nvSpPr>
            <p:spPr bwMode="auto">
              <a:xfrm>
                <a:off x="2781872" y="3503240"/>
                <a:ext cx="586335" cy="585891"/>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Δυτική </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Ελλάδα</a:t>
                </a:r>
                <a:endParaRPr lang="da-DK" sz="1200" b="1">
                  <a:solidFill>
                    <a:schemeClr val="bg1"/>
                  </a:solidFill>
                  <a:ea typeface="Lucida Sans Unicode" pitchFamily="34" charset="0"/>
                  <a:cs typeface="Arial" charset="0"/>
                </a:endParaRPr>
              </a:p>
            </p:txBody>
          </p:sp>
          <p:sp>
            <p:nvSpPr>
              <p:cNvPr id="1086" name="Text Box 11"/>
              <p:cNvSpPr txBox="1">
                <a:spLocks noChangeArrowheads="1"/>
              </p:cNvSpPr>
              <p:nvPr/>
            </p:nvSpPr>
            <p:spPr bwMode="auto">
              <a:xfrm>
                <a:off x="4248150" y="3440113"/>
                <a:ext cx="522561" cy="352636"/>
              </a:xfrm>
              <a:prstGeom prst="rect">
                <a:avLst/>
              </a:prstGeom>
              <a:noFill/>
              <a:ln w="9525">
                <a:noFill/>
                <a:miter lim="800000"/>
                <a:headEnd/>
                <a:tailEnd/>
              </a:ln>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Αττική</a:t>
                </a:r>
                <a:endParaRPr lang="da-DK" sz="1200" b="1">
                  <a:solidFill>
                    <a:schemeClr val="bg1"/>
                  </a:solidFill>
                  <a:ea typeface="Lucida Sans Unicode" pitchFamily="34" charset="0"/>
                  <a:cs typeface="Arial" charset="0"/>
                </a:endParaRPr>
              </a:p>
            </p:txBody>
          </p:sp>
          <p:sp>
            <p:nvSpPr>
              <p:cNvPr id="1087" name="Text Box 12"/>
              <p:cNvSpPr txBox="1">
                <a:spLocks noChangeArrowheads="1"/>
              </p:cNvSpPr>
              <p:nvPr/>
            </p:nvSpPr>
            <p:spPr bwMode="auto">
              <a:xfrm>
                <a:off x="2989537" y="4191404"/>
                <a:ext cx="1035876" cy="352636"/>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Πελοπόννησος</a:t>
                </a:r>
                <a:endParaRPr lang="da-DK" sz="1200" b="1">
                  <a:solidFill>
                    <a:schemeClr val="bg1"/>
                  </a:solidFill>
                  <a:ea typeface="Lucida Sans Unicode" pitchFamily="34" charset="0"/>
                  <a:cs typeface="Arial" charset="0"/>
                </a:endParaRPr>
              </a:p>
            </p:txBody>
          </p:sp>
          <p:sp>
            <p:nvSpPr>
              <p:cNvPr id="1088" name="Text Box 14"/>
              <p:cNvSpPr txBox="1">
                <a:spLocks noChangeArrowheads="1"/>
              </p:cNvSpPr>
              <p:nvPr/>
            </p:nvSpPr>
            <p:spPr bwMode="auto">
              <a:xfrm>
                <a:off x="2044102" y="3213099"/>
                <a:ext cx="503367" cy="585891"/>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ea typeface="Lucida Sans Unicode" pitchFamily="34" charset="0"/>
                    <a:cs typeface="Arial" charset="0"/>
                  </a:rPr>
                  <a:t>Ιόνιοι </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ea typeface="Lucida Sans Unicode" pitchFamily="34" charset="0"/>
                    <a:cs typeface="Arial" charset="0"/>
                  </a:rPr>
                  <a:t>Νήσοι</a:t>
                </a:r>
              </a:p>
            </p:txBody>
          </p:sp>
          <p:sp>
            <p:nvSpPr>
              <p:cNvPr id="1089" name="Text Box 15"/>
              <p:cNvSpPr txBox="1">
                <a:spLocks noChangeArrowheads="1"/>
              </p:cNvSpPr>
              <p:nvPr/>
            </p:nvSpPr>
            <p:spPr bwMode="auto">
              <a:xfrm>
                <a:off x="5131320" y="5927726"/>
                <a:ext cx="514884" cy="352636"/>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Κρήτη</a:t>
                </a:r>
                <a:endParaRPr lang="da-DK" sz="1200" b="1">
                  <a:solidFill>
                    <a:schemeClr val="bg1"/>
                  </a:solidFill>
                  <a:ea typeface="Lucida Sans Unicode" pitchFamily="34" charset="0"/>
                  <a:cs typeface="Arial" charset="0"/>
                </a:endParaRPr>
              </a:p>
            </p:txBody>
          </p:sp>
          <p:sp>
            <p:nvSpPr>
              <p:cNvPr id="1090" name="Text Box 16"/>
              <p:cNvSpPr txBox="1">
                <a:spLocks noChangeArrowheads="1"/>
              </p:cNvSpPr>
              <p:nvPr/>
            </p:nvSpPr>
            <p:spPr bwMode="auto">
              <a:xfrm>
                <a:off x="5241293" y="2418123"/>
                <a:ext cx="587819" cy="585891"/>
              </a:xfrm>
              <a:prstGeom prst="rect">
                <a:avLst/>
              </a:prstGeom>
              <a:noFill/>
              <a:ln w="9525">
                <a:noFill/>
                <a:miter lim="800000"/>
                <a:headEnd/>
                <a:tailEnd/>
              </a:ln>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rgbClr val="0D0D0D"/>
                    </a:solidFill>
                    <a:ea typeface="Lucida Sans Unicode" pitchFamily="34" charset="0"/>
                    <a:cs typeface="Arial" charset="0"/>
                  </a:rPr>
                  <a:t>Βόρειο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rgbClr val="0D0D0D"/>
                    </a:solidFill>
                    <a:ea typeface="Lucida Sans Unicode" pitchFamily="34" charset="0"/>
                    <a:cs typeface="Arial" charset="0"/>
                  </a:rPr>
                  <a:t>Αιγαίο</a:t>
                </a:r>
                <a:endParaRPr lang="da-DK" sz="1200" b="1">
                  <a:solidFill>
                    <a:srgbClr val="0D0D0D"/>
                  </a:solidFill>
                  <a:ea typeface="Lucida Sans Unicode" pitchFamily="34" charset="0"/>
                  <a:cs typeface="Arial" charset="0"/>
                </a:endParaRPr>
              </a:p>
            </p:txBody>
          </p:sp>
        </p:grpSp>
        <p:sp>
          <p:nvSpPr>
            <p:cNvPr id="1077" name="Text Box 16"/>
            <p:cNvSpPr txBox="1">
              <a:spLocks noChangeArrowheads="1"/>
            </p:cNvSpPr>
            <p:nvPr/>
          </p:nvSpPr>
          <p:spPr bwMode="auto">
            <a:xfrm>
              <a:off x="5563795" y="4549330"/>
              <a:ext cx="697925" cy="463846"/>
            </a:xfrm>
            <a:prstGeom prst="rect">
              <a:avLst/>
            </a:prstGeom>
            <a:noFill/>
            <a:ln w="9525">
              <a:noFill/>
              <a:miter lim="800000"/>
              <a:headEnd/>
              <a:tailEnd/>
            </a:ln>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rgbClr val="0D0D0D"/>
                  </a:solidFill>
                  <a:ea typeface="Lucida Sans Unicode" pitchFamily="34" charset="0"/>
                  <a:cs typeface="Arial" charset="0"/>
                </a:rPr>
                <a:t>Νότιο</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rgbClr val="0D0D0D"/>
                  </a:solidFill>
                  <a:ea typeface="Lucida Sans Unicode" pitchFamily="34" charset="0"/>
                  <a:cs typeface="Arial" charset="0"/>
                </a:rPr>
                <a:t>Αιγαίο</a:t>
              </a:r>
              <a:endParaRPr lang="da-DK" sz="1200" b="1">
                <a:solidFill>
                  <a:srgbClr val="0D0D0D"/>
                </a:solidFill>
                <a:ea typeface="Lucida Sans Unicode" pitchFamily="34" charset="0"/>
                <a:cs typeface="Arial" charset="0"/>
              </a:endParaRPr>
            </a:p>
          </p:txBody>
        </p:sp>
      </p:grpSp>
      <p:pic>
        <p:nvPicPr>
          <p:cNvPr id="1040" name="32 - Εικόνα" descr="logo2.gif"/>
          <p:cNvPicPr>
            <a:picLocks noChangeAspect="1"/>
          </p:cNvPicPr>
          <p:nvPr/>
        </p:nvPicPr>
        <p:blipFill>
          <a:blip r:embed="rId5" cstate="print"/>
          <a:srcRect/>
          <a:stretch>
            <a:fillRect/>
          </a:stretch>
        </p:blipFill>
        <p:spPr bwMode="auto">
          <a:xfrm>
            <a:off x="0" y="0"/>
            <a:ext cx="2571750" cy="642938"/>
          </a:xfrm>
          <a:prstGeom prst="rect">
            <a:avLst/>
          </a:prstGeom>
          <a:noFill/>
          <a:ln w="9525">
            <a:noFill/>
            <a:miter lim="800000"/>
            <a:headEnd/>
            <a:tailEnd/>
          </a:ln>
        </p:spPr>
      </p:pic>
      <p:sp>
        <p:nvSpPr>
          <p:cNvPr id="1041" name="Text Box 1028"/>
          <p:cNvSpPr txBox="1">
            <a:spLocks noChangeArrowheads="1"/>
          </p:cNvSpPr>
          <p:nvPr/>
        </p:nvSpPr>
        <p:spPr bwMode="auto">
          <a:xfrm>
            <a:off x="15875" y="1084263"/>
            <a:ext cx="8659813" cy="400050"/>
          </a:xfrm>
          <a:prstGeom prst="rect">
            <a:avLst/>
          </a:prstGeom>
          <a:noFill/>
          <a:ln w="9525">
            <a:noFill/>
            <a:miter lim="800000"/>
            <a:headEnd/>
            <a:tailEnd/>
          </a:ln>
        </p:spPr>
        <p:txBody>
          <a:bodyPr>
            <a:spAutoFit/>
          </a:bodyPr>
          <a:lstStyle/>
          <a:p>
            <a:r>
              <a:rPr lang="el-GR" sz="2000" b="1">
                <a:solidFill>
                  <a:srgbClr val="333399"/>
                </a:solidFill>
              </a:rPr>
              <a:t>Χωρική Διάρθρωση – Ποσοστό συμμετοχής ανά Περιφέρεια</a:t>
            </a:r>
          </a:p>
        </p:txBody>
      </p:sp>
      <p:graphicFrame>
        <p:nvGraphicFramePr>
          <p:cNvPr id="41" name="Table 4"/>
          <p:cNvGraphicFramePr>
            <a:graphicFrameLocks noGrp="1"/>
          </p:cNvGraphicFramePr>
          <p:nvPr/>
        </p:nvGraphicFramePr>
        <p:xfrm>
          <a:off x="-7938" y="682625"/>
          <a:ext cx="9161463" cy="371475"/>
        </p:xfrm>
        <a:graphic>
          <a:graphicData uri="http://schemas.openxmlformats.org/drawingml/2006/table">
            <a:tbl>
              <a:tblPr/>
              <a:tblGrid>
                <a:gridCol w="3054351"/>
                <a:gridCol w="3052762"/>
                <a:gridCol w="305435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3. </a:t>
                      </a:r>
                      <a:r>
                        <a:rPr kumimoji="0" lang="el-GR" sz="1200" b="1" i="0" u="none" strike="noStrike" cap="none" normalizeH="0" baseline="0" smtClean="0">
                          <a:ln>
                            <a:noFill/>
                          </a:ln>
                          <a:solidFill>
                            <a:srgbClr val="FFFFFF"/>
                          </a:solidFill>
                          <a:effectLst/>
                          <a:latin typeface="Tahoma" pitchFamily="34" charset="0"/>
                        </a:rPr>
                        <a:t>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r>
            </a:tbl>
          </a:graphicData>
        </a:graphic>
      </p:graphicFrame>
      <p:grpSp>
        <p:nvGrpSpPr>
          <p:cNvPr id="4" name="71 - Ομάδα"/>
          <p:cNvGrpSpPr>
            <a:grpSpLocks/>
          </p:cNvGrpSpPr>
          <p:nvPr/>
        </p:nvGrpSpPr>
        <p:grpSpPr bwMode="auto">
          <a:xfrm>
            <a:off x="4787900" y="5445125"/>
            <a:ext cx="1079500" cy="981075"/>
            <a:chOff x="827585" y="1844821"/>
            <a:chExt cx="2448271" cy="1656187"/>
          </a:xfrm>
        </p:grpSpPr>
        <p:graphicFrame>
          <p:nvGraphicFramePr>
            <p:cNvPr id="1038" name="72 - Γράφημα"/>
            <p:cNvGraphicFramePr>
              <a:graphicFrameLocks/>
            </p:cNvGraphicFramePr>
            <p:nvPr/>
          </p:nvGraphicFramePr>
          <p:xfrm>
            <a:off x="712438" y="1759033"/>
            <a:ext cx="2678564" cy="1827762"/>
          </p:xfrm>
          <a:graphic>
            <a:graphicData uri="http://schemas.openxmlformats.org/presentationml/2006/ole">
              <p:oleObj spid="_x0000_s1038" r:id="rId6" imgW="1182727" imgH="1079086" progId="Excel.Sheet.8">
                <p:embed/>
              </p:oleObj>
            </a:graphicData>
          </a:graphic>
        </p:graphicFrame>
        <p:sp>
          <p:nvSpPr>
            <p:cNvPr id="1075" name="1 - TextBox"/>
            <p:cNvSpPr txBox="1">
              <a:spLocks noChangeArrowheads="1"/>
            </p:cNvSpPr>
            <p:nvPr/>
          </p:nvSpPr>
          <p:spPr bwMode="auto">
            <a:xfrm>
              <a:off x="1806893" y="2209627"/>
              <a:ext cx="1335424" cy="613009"/>
            </a:xfrm>
            <a:prstGeom prst="rect">
              <a:avLst/>
            </a:prstGeom>
            <a:noFill/>
            <a:ln w="9525">
              <a:noFill/>
              <a:miter lim="800000"/>
              <a:headEnd/>
              <a:tailEnd/>
            </a:ln>
          </p:spPr>
          <p:txBody>
            <a:bodyPr/>
            <a:lstStyle/>
            <a:p>
              <a:pPr algn="ctr"/>
              <a:r>
                <a:rPr lang="el-GR" b="1"/>
                <a:t>6%</a:t>
              </a:r>
            </a:p>
          </p:txBody>
        </p:sp>
      </p:grpSp>
      <p:grpSp>
        <p:nvGrpSpPr>
          <p:cNvPr id="5" name="74 - Ομάδα"/>
          <p:cNvGrpSpPr>
            <a:grpSpLocks/>
          </p:cNvGrpSpPr>
          <p:nvPr/>
        </p:nvGrpSpPr>
        <p:grpSpPr bwMode="auto">
          <a:xfrm>
            <a:off x="2484438" y="5329238"/>
            <a:ext cx="1079500" cy="979487"/>
            <a:chOff x="827585" y="1844821"/>
            <a:chExt cx="2448271" cy="1656187"/>
          </a:xfrm>
        </p:grpSpPr>
        <p:graphicFrame>
          <p:nvGraphicFramePr>
            <p:cNvPr id="1037" name="75 - Γράφημα"/>
            <p:cNvGraphicFramePr>
              <a:graphicFrameLocks/>
            </p:cNvGraphicFramePr>
            <p:nvPr/>
          </p:nvGraphicFramePr>
          <p:xfrm>
            <a:off x="712438" y="1759033"/>
            <a:ext cx="2678564" cy="1827762"/>
          </p:xfrm>
          <a:graphic>
            <a:graphicData uri="http://schemas.openxmlformats.org/presentationml/2006/ole">
              <p:oleObj spid="_x0000_s1037" r:id="rId7" imgW="1182727" imgH="1079086" progId="Excel.Sheet.8">
                <p:embed/>
              </p:oleObj>
            </a:graphicData>
          </a:graphic>
        </p:graphicFrame>
        <p:sp>
          <p:nvSpPr>
            <p:cNvPr id="1074" name="1 - TextBox"/>
            <p:cNvSpPr txBox="1">
              <a:spLocks noChangeArrowheads="1"/>
            </p:cNvSpPr>
            <p:nvPr/>
          </p:nvSpPr>
          <p:spPr bwMode="auto">
            <a:xfrm>
              <a:off x="1940432" y="2284987"/>
              <a:ext cx="1335424" cy="613009"/>
            </a:xfrm>
            <a:prstGeom prst="rect">
              <a:avLst/>
            </a:prstGeom>
            <a:noFill/>
            <a:ln w="9525">
              <a:noFill/>
              <a:miter lim="800000"/>
              <a:headEnd/>
              <a:tailEnd/>
            </a:ln>
          </p:spPr>
          <p:txBody>
            <a:bodyPr/>
            <a:lstStyle/>
            <a:p>
              <a:pPr algn="ctr"/>
              <a:r>
                <a:rPr lang="el-GR" b="1"/>
                <a:t>6%</a:t>
              </a:r>
            </a:p>
          </p:txBody>
        </p:sp>
      </p:grpSp>
      <p:grpSp>
        <p:nvGrpSpPr>
          <p:cNvPr id="6" name="77 - Ομάδα"/>
          <p:cNvGrpSpPr>
            <a:grpSpLocks/>
          </p:cNvGrpSpPr>
          <p:nvPr/>
        </p:nvGrpSpPr>
        <p:grpSpPr bwMode="auto">
          <a:xfrm>
            <a:off x="1258888" y="4464050"/>
            <a:ext cx="1081087" cy="981075"/>
            <a:chOff x="827585" y="1844821"/>
            <a:chExt cx="2448271" cy="1656187"/>
          </a:xfrm>
        </p:grpSpPr>
        <p:graphicFrame>
          <p:nvGraphicFramePr>
            <p:cNvPr id="1036" name="78 - Γράφημα"/>
            <p:cNvGraphicFramePr>
              <a:graphicFrameLocks/>
            </p:cNvGraphicFramePr>
            <p:nvPr/>
          </p:nvGraphicFramePr>
          <p:xfrm>
            <a:off x="712438" y="1759033"/>
            <a:ext cx="2678564" cy="1827762"/>
          </p:xfrm>
          <a:graphic>
            <a:graphicData uri="http://schemas.openxmlformats.org/presentationml/2006/ole">
              <p:oleObj spid="_x0000_s1036" r:id="rId8" imgW="1182727" imgH="1085182" progId="Excel.Sheet.8">
                <p:embed/>
              </p:oleObj>
            </a:graphicData>
          </a:graphic>
        </p:graphicFrame>
        <p:sp>
          <p:nvSpPr>
            <p:cNvPr id="1073" name="1 - TextBox"/>
            <p:cNvSpPr txBox="1">
              <a:spLocks noChangeArrowheads="1"/>
            </p:cNvSpPr>
            <p:nvPr/>
          </p:nvSpPr>
          <p:spPr bwMode="auto">
            <a:xfrm>
              <a:off x="1806893" y="2163385"/>
              <a:ext cx="1335424" cy="613009"/>
            </a:xfrm>
            <a:prstGeom prst="rect">
              <a:avLst/>
            </a:prstGeom>
            <a:noFill/>
            <a:ln w="9525">
              <a:noFill/>
              <a:miter lim="800000"/>
              <a:headEnd/>
              <a:tailEnd/>
            </a:ln>
          </p:spPr>
          <p:txBody>
            <a:bodyPr/>
            <a:lstStyle/>
            <a:p>
              <a:pPr algn="ctr"/>
              <a:r>
                <a:rPr lang="el-GR" b="1"/>
                <a:t>6%</a:t>
              </a:r>
            </a:p>
          </p:txBody>
        </p:sp>
      </p:grpSp>
      <p:grpSp>
        <p:nvGrpSpPr>
          <p:cNvPr id="7" name="80 - Ομάδα"/>
          <p:cNvGrpSpPr>
            <a:grpSpLocks/>
          </p:cNvGrpSpPr>
          <p:nvPr/>
        </p:nvGrpSpPr>
        <p:grpSpPr bwMode="auto">
          <a:xfrm>
            <a:off x="5580063" y="1196975"/>
            <a:ext cx="1079500" cy="981075"/>
            <a:chOff x="827585" y="1844821"/>
            <a:chExt cx="2448271" cy="1656187"/>
          </a:xfrm>
        </p:grpSpPr>
        <p:graphicFrame>
          <p:nvGraphicFramePr>
            <p:cNvPr id="1035" name="81 - Γράφημα"/>
            <p:cNvGraphicFramePr>
              <a:graphicFrameLocks/>
            </p:cNvGraphicFramePr>
            <p:nvPr/>
          </p:nvGraphicFramePr>
          <p:xfrm>
            <a:off x="712438" y="1759033"/>
            <a:ext cx="2678564" cy="1827762"/>
          </p:xfrm>
          <a:graphic>
            <a:graphicData uri="http://schemas.openxmlformats.org/presentationml/2006/ole">
              <p:oleObj spid="_x0000_s1035" r:id="rId9" imgW="1182727" imgH="1085182" progId="Excel.Sheet.8">
                <p:embed/>
              </p:oleObj>
            </a:graphicData>
          </a:graphic>
        </p:graphicFrame>
        <p:sp>
          <p:nvSpPr>
            <p:cNvPr id="1072" name="1 - TextBox"/>
            <p:cNvSpPr txBox="1">
              <a:spLocks noChangeArrowheads="1"/>
            </p:cNvSpPr>
            <p:nvPr/>
          </p:nvSpPr>
          <p:spPr bwMode="auto">
            <a:xfrm>
              <a:off x="1806893" y="2209627"/>
              <a:ext cx="1335424" cy="613009"/>
            </a:xfrm>
            <a:prstGeom prst="rect">
              <a:avLst/>
            </a:prstGeom>
            <a:noFill/>
            <a:ln w="9525">
              <a:noFill/>
              <a:miter lim="800000"/>
              <a:headEnd/>
              <a:tailEnd/>
            </a:ln>
          </p:spPr>
          <p:txBody>
            <a:bodyPr/>
            <a:lstStyle/>
            <a:p>
              <a:pPr algn="ctr"/>
              <a:r>
                <a:rPr lang="el-GR" b="1"/>
                <a:t>5%</a:t>
              </a:r>
            </a:p>
          </p:txBody>
        </p:sp>
      </p:grpSp>
      <p:grpSp>
        <p:nvGrpSpPr>
          <p:cNvPr id="8" name="83 - Ομάδα"/>
          <p:cNvGrpSpPr>
            <a:grpSpLocks/>
          </p:cNvGrpSpPr>
          <p:nvPr/>
        </p:nvGrpSpPr>
        <p:grpSpPr bwMode="auto">
          <a:xfrm>
            <a:off x="1258888" y="1628775"/>
            <a:ext cx="1081087" cy="981075"/>
            <a:chOff x="827585" y="1844821"/>
            <a:chExt cx="2448271" cy="1656187"/>
          </a:xfrm>
        </p:grpSpPr>
        <p:graphicFrame>
          <p:nvGraphicFramePr>
            <p:cNvPr id="1034" name="84 - Γράφημα"/>
            <p:cNvGraphicFramePr>
              <a:graphicFrameLocks/>
            </p:cNvGraphicFramePr>
            <p:nvPr/>
          </p:nvGraphicFramePr>
          <p:xfrm>
            <a:off x="712438" y="1759033"/>
            <a:ext cx="2678564" cy="1827762"/>
          </p:xfrm>
          <a:graphic>
            <a:graphicData uri="http://schemas.openxmlformats.org/presentationml/2006/ole">
              <p:oleObj spid="_x0000_s1034" r:id="rId10" imgW="1182727" imgH="1079086" progId="Excel.Sheet.8">
                <p:embed/>
              </p:oleObj>
            </a:graphicData>
          </a:graphic>
        </p:graphicFrame>
        <p:sp>
          <p:nvSpPr>
            <p:cNvPr id="1071" name="1 - TextBox"/>
            <p:cNvSpPr txBox="1">
              <a:spLocks noChangeArrowheads="1"/>
            </p:cNvSpPr>
            <p:nvPr/>
          </p:nvSpPr>
          <p:spPr bwMode="auto">
            <a:xfrm>
              <a:off x="1940432" y="2209627"/>
              <a:ext cx="1335424" cy="613009"/>
            </a:xfrm>
            <a:prstGeom prst="rect">
              <a:avLst/>
            </a:prstGeom>
            <a:noFill/>
            <a:ln w="9525">
              <a:noFill/>
              <a:miter lim="800000"/>
              <a:headEnd/>
              <a:tailEnd/>
            </a:ln>
          </p:spPr>
          <p:txBody>
            <a:bodyPr/>
            <a:lstStyle/>
            <a:p>
              <a:pPr algn="ctr"/>
              <a:r>
                <a:rPr lang="el-GR" b="1"/>
                <a:t>5%</a:t>
              </a:r>
            </a:p>
          </p:txBody>
        </p:sp>
      </p:grpSp>
      <p:grpSp>
        <p:nvGrpSpPr>
          <p:cNvPr id="9" name="86 - Ομάδα"/>
          <p:cNvGrpSpPr>
            <a:grpSpLocks/>
          </p:cNvGrpSpPr>
          <p:nvPr/>
        </p:nvGrpSpPr>
        <p:grpSpPr bwMode="auto">
          <a:xfrm>
            <a:off x="3203575" y="2808288"/>
            <a:ext cx="1081088" cy="981075"/>
            <a:chOff x="827585" y="1844821"/>
            <a:chExt cx="2448271" cy="1656187"/>
          </a:xfrm>
        </p:grpSpPr>
        <p:graphicFrame>
          <p:nvGraphicFramePr>
            <p:cNvPr id="1033" name="87 - Γράφημα"/>
            <p:cNvGraphicFramePr>
              <a:graphicFrameLocks/>
            </p:cNvGraphicFramePr>
            <p:nvPr/>
          </p:nvGraphicFramePr>
          <p:xfrm>
            <a:off x="712438" y="1759033"/>
            <a:ext cx="2678564" cy="1827762"/>
          </p:xfrm>
          <a:graphic>
            <a:graphicData uri="http://schemas.openxmlformats.org/presentationml/2006/ole">
              <p:oleObj spid="_x0000_s1033" r:id="rId11" imgW="1182727" imgH="1085182" progId="Excel.Sheet.8">
                <p:embed/>
              </p:oleObj>
            </a:graphicData>
          </a:graphic>
        </p:graphicFrame>
        <p:sp>
          <p:nvSpPr>
            <p:cNvPr id="1070" name="1 - TextBox"/>
            <p:cNvSpPr txBox="1">
              <a:spLocks noChangeArrowheads="1"/>
            </p:cNvSpPr>
            <p:nvPr/>
          </p:nvSpPr>
          <p:spPr bwMode="auto">
            <a:xfrm>
              <a:off x="1940432" y="2163385"/>
              <a:ext cx="1335424" cy="613009"/>
            </a:xfrm>
            <a:prstGeom prst="rect">
              <a:avLst/>
            </a:prstGeom>
            <a:noFill/>
            <a:ln w="9525">
              <a:noFill/>
              <a:miter lim="800000"/>
              <a:headEnd/>
              <a:tailEnd/>
            </a:ln>
          </p:spPr>
          <p:txBody>
            <a:bodyPr/>
            <a:lstStyle/>
            <a:p>
              <a:pPr algn="ctr"/>
              <a:r>
                <a:rPr lang="el-GR" b="1"/>
                <a:t>5%</a:t>
              </a:r>
            </a:p>
          </p:txBody>
        </p:sp>
      </p:grpSp>
      <p:grpSp>
        <p:nvGrpSpPr>
          <p:cNvPr id="10" name="89 - Ομάδα"/>
          <p:cNvGrpSpPr>
            <a:grpSpLocks/>
          </p:cNvGrpSpPr>
          <p:nvPr/>
        </p:nvGrpSpPr>
        <p:grpSpPr bwMode="auto">
          <a:xfrm>
            <a:off x="395288" y="2205038"/>
            <a:ext cx="1081087" cy="981075"/>
            <a:chOff x="827585" y="1844821"/>
            <a:chExt cx="2448271" cy="1656187"/>
          </a:xfrm>
        </p:grpSpPr>
        <p:graphicFrame>
          <p:nvGraphicFramePr>
            <p:cNvPr id="1032" name="90 - Γράφημα"/>
            <p:cNvGraphicFramePr>
              <a:graphicFrameLocks/>
            </p:cNvGraphicFramePr>
            <p:nvPr/>
          </p:nvGraphicFramePr>
          <p:xfrm>
            <a:off x="712438" y="1759033"/>
            <a:ext cx="2678564" cy="1827762"/>
          </p:xfrm>
          <a:graphic>
            <a:graphicData uri="http://schemas.openxmlformats.org/presentationml/2006/ole">
              <p:oleObj spid="_x0000_s1032" r:id="rId12" imgW="1176630" imgH="1085182" progId="Excel.Sheet.8">
                <p:embed/>
              </p:oleObj>
            </a:graphicData>
          </a:graphic>
        </p:graphicFrame>
        <p:sp>
          <p:nvSpPr>
            <p:cNvPr id="1069" name="1 - TextBox"/>
            <p:cNvSpPr txBox="1">
              <a:spLocks noChangeArrowheads="1"/>
            </p:cNvSpPr>
            <p:nvPr/>
          </p:nvSpPr>
          <p:spPr bwMode="auto">
            <a:xfrm>
              <a:off x="1940432" y="2209627"/>
              <a:ext cx="1335424" cy="613009"/>
            </a:xfrm>
            <a:prstGeom prst="rect">
              <a:avLst/>
            </a:prstGeom>
            <a:noFill/>
            <a:ln w="9525">
              <a:noFill/>
              <a:miter lim="800000"/>
              <a:headEnd/>
              <a:tailEnd/>
            </a:ln>
          </p:spPr>
          <p:txBody>
            <a:bodyPr/>
            <a:lstStyle/>
            <a:p>
              <a:pPr algn="ctr"/>
              <a:r>
                <a:rPr lang="el-GR" b="1"/>
                <a:t>4%</a:t>
              </a:r>
            </a:p>
          </p:txBody>
        </p:sp>
      </p:grpSp>
      <p:grpSp>
        <p:nvGrpSpPr>
          <p:cNvPr id="11" name="92 - Ομάδα"/>
          <p:cNvGrpSpPr>
            <a:grpSpLocks/>
          </p:cNvGrpSpPr>
          <p:nvPr/>
        </p:nvGrpSpPr>
        <p:grpSpPr bwMode="auto">
          <a:xfrm>
            <a:off x="179388" y="3384550"/>
            <a:ext cx="1079500" cy="981075"/>
            <a:chOff x="827585" y="1844821"/>
            <a:chExt cx="2448271" cy="1656187"/>
          </a:xfrm>
        </p:grpSpPr>
        <p:graphicFrame>
          <p:nvGraphicFramePr>
            <p:cNvPr id="1031" name="93 - Γράφημα"/>
            <p:cNvGraphicFramePr>
              <a:graphicFrameLocks/>
            </p:cNvGraphicFramePr>
            <p:nvPr/>
          </p:nvGraphicFramePr>
          <p:xfrm>
            <a:off x="712438" y="1759033"/>
            <a:ext cx="2678564" cy="1827762"/>
          </p:xfrm>
          <a:graphic>
            <a:graphicData uri="http://schemas.openxmlformats.org/presentationml/2006/ole">
              <p:oleObj spid="_x0000_s1031" r:id="rId13" imgW="1182727" imgH="1079086" progId="Excel.Sheet.8">
                <p:embed/>
              </p:oleObj>
            </a:graphicData>
          </a:graphic>
        </p:graphicFrame>
        <p:sp>
          <p:nvSpPr>
            <p:cNvPr id="1068" name="1 - TextBox"/>
            <p:cNvSpPr txBox="1">
              <a:spLocks noChangeArrowheads="1"/>
            </p:cNvSpPr>
            <p:nvPr/>
          </p:nvSpPr>
          <p:spPr bwMode="auto">
            <a:xfrm>
              <a:off x="1806893" y="2163385"/>
              <a:ext cx="1335424" cy="613009"/>
            </a:xfrm>
            <a:prstGeom prst="rect">
              <a:avLst/>
            </a:prstGeom>
            <a:noFill/>
            <a:ln w="9525">
              <a:noFill/>
              <a:miter lim="800000"/>
              <a:headEnd/>
              <a:tailEnd/>
            </a:ln>
          </p:spPr>
          <p:txBody>
            <a:bodyPr/>
            <a:lstStyle/>
            <a:p>
              <a:pPr algn="ctr"/>
              <a:r>
                <a:rPr lang="el-GR" b="1"/>
                <a:t>4%</a:t>
              </a:r>
            </a:p>
          </p:txBody>
        </p:sp>
      </p:grpSp>
      <p:grpSp>
        <p:nvGrpSpPr>
          <p:cNvPr id="12" name="95 - Ομάδα"/>
          <p:cNvGrpSpPr>
            <a:grpSpLocks/>
          </p:cNvGrpSpPr>
          <p:nvPr/>
        </p:nvGrpSpPr>
        <p:grpSpPr bwMode="auto">
          <a:xfrm>
            <a:off x="3563938" y="3455988"/>
            <a:ext cx="1079500" cy="981075"/>
            <a:chOff x="827585" y="1844821"/>
            <a:chExt cx="2448271" cy="1656187"/>
          </a:xfrm>
        </p:grpSpPr>
        <p:graphicFrame>
          <p:nvGraphicFramePr>
            <p:cNvPr id="1030" name="96 - Γράφημα"/>
            <p:cNvGraphicFramePr>
              <a:graphicFrameLocks/>
            </p:cNvGraphicFramePr>
            <p:nvPr/>
          </p:nvGraphicFramePr>
          <p:xfrm>
            <a:off x="712438" y="1759033"/>
            <a:ext cx="2678564" cy="1827762"/>
          </p:xfrm>
          <a:graphic>
            <a:graphicData uri="http://schemas.openxmlformats.org/presentationml/2006/ole">
              <p:oleObj spid="_x0000_s1030" r:id="rId14" imgW="1182727" imgH="1079086" progId="Excel.Sheet.8">
                <p:embed/>
              </p:oleObj>
            </a:graphicData>
          </a:graphic>
        </p:graphicFrame>
        <p:sp>
          <p:nvSpPr>
            <p:cNvPr id="1067" name="1 - TextBox"/>
            <p:cNvSpPr txBox="1">
              <a:spLocks noChangeArrowheads="1"/>
            </p:cNvSpPr>
            <p:nvPr/>
          </p:nvSpPr>
          <p:spPr bwMode="auto">
            <a:xfrm>
              <a:off x="1806893" y="2163385"/>
              <a:ext cx="1335424" cy="613009"/>
            </a:xfrm>
            <a:prstGeom prst="rect">
              <a:avLst/>
            </a:prstGeom>
            <a:noFill/>
            <a:ln w="9525">
              <a:noFill/>
              <a:miter lim="800000"/>
              <a:headEnd/>
              <a:tailEnd/>
            </a:ln>
          </p:spPr>
          <p:txBody>
            <a:bodyPr/>
            <a:lstStyle/>
            <a:p>
              <a:pPr algn="ctr"/>
              <a:r>
                <a:rPr lang="el-GR" b="1"/>
                <a:t>3%</a:t>
              </a:r>
            </a:p>
          </p:txBody>
        </p:sp>
      </p:grpSp>
      <p:grpSp>
        <p:nvGrpSpPr>
          <p:cNvPr id="13" name="98 - Ομάδα"/>
          <p:cNvGrpSpPr>
            <a:grpSpLocks/>
          </p:cNvGrpSpPr>
          <p:nvPr/>
        </p:nvGrpSpPr>
        <p:grpSpPr bwMode="auto">
          <a:xfrm>
            <a:off x="6443663" y="2520950"/>
            <a:ext cx="1081087" cy="979488"/>
            <a:chOff x="827585" y="1844821"/>
            <a:chExt cx="2448271" cy="1656187"/>
          </a:xfrm>
        </p:grpSpPr>
        <p:graphicFrame>
          <p:nvGraphicFramePr>
            <p:cNvPr id="1029" name="99 - Γράφημα"/>
            <p:cNvGraphicFramePr>
              <a:graphicFrameLocks/>
            </p:cNvGraphicFramePr>
            <p:nvPr/>
          </p:nvGraphicFramePr>
          <p:xfrm>
            <a:off x="712438" y="1759033"/>
            <a:ext cx="2678564" cy="1827762"/>
          </p:xfrm>
          <a:graphic>
            <a:graphicData uri="http://schemas.openxmlformats.org/presentationml/2006/ole">
              <p:oleObj spid="_x0000_s1029" r:id="rId15" imgW="1182727" imgH="1085182" progId="Excel.Sheet.8">
                <p:embed/>
              </p:oleObj>
            </a:graphicData>
          </a:graphic>
        </p:graphicFrame>
        <p:sp>
          <p:nvSpPr>
            <p:cNvPr id="1066" name="1 - TextBox"/>
            <p:cNvSpPr txBox="1">
              <a:spLocks noChangeArrowheads="1"/>
            </p:cNvSpPr>
            <p:nvPr/>
          </p:nvSpPr>
          <p:spPr bwMode="auto">
            <a:xfrm>
              <a:off x="1940432" y="2284987"/>
              <a:ext cx="1335424" cy="613009"/>
            </a:xfrm>
            <a:prstGeom prst="rect">
              <a:avLst/>
            </a:prstGeom>
            <a:noFill/>
            <a:ln w="9525">
              <a:noFill/>
              <a:miter lim="800000"/>
              <a:headEnd/>
              <a:tailEnd/>
            </a:ln>
          </p:spPr>
          <p:txBody>
            <a:bodyPr/>
            <a:lstStyle/>
            <a:p>
              <a:pPr algn="ctr"/>
              <a:r>
                <a:rPr lang="el-GR" b="1"/>
                <a:t>2%</a:t>
              </a:r>
            </a:p>
          </p:txBody>
        </p:sp>
      </p:grpSp>
      <p:grpSp>
        <p:nvGrpSpPr>
          <p:cNvPr id="14" name="101 - Ομάδα"/>
          <p:cNvGrpSpPr>
            <a:grpSpLocks/>
          </p:cNvGrpSpPr>
          <p:nvPr/>
        </p:nvGrpSpPr>
        <p:grpSpPr bwMode="auto">
          <a:xfrm>
            <a:off x="6948488" y="5256213"/>
            <a:ext cx="1079500" cy="981075"/>
            <a:chOff x="827585" y="1844821"/>
            <a:chExt cx="2448271" cy="1656187"/>
          </a:xfrm>
        </p:grpSpPr>
        <p:graphicFrame>
          <p:nvGraphicFramePr>
            <p:cNvPr id="1028" name="102 - Γράφημα"/>
            <p:cNvGraphicFramePr>
              <a:graphicFrameLocks/>
            </p:cNvGraphicFramePr>
            <p:nvPr/>
          </p:nvGraphicFramePr>
          <p:xfrm>
            <a:off x="712438" y="1759033"/>
            <a:ext cx="2678564" cy="1827762"/>
          </p:xfrm>
          <a:graphic>
            <a:graphicData uri="http://schemas.openxmlformats.org/presentationml/2006/ole">
              <p:oleObj spid="_x0000_s1028" r:id="rId16" imgW="1182727" imgH="1085182" progId="Excel.Sheet.8">
                <p:embed/>
              </p:oleObj>
            </a:graphicData>
          </a:graphic>
        </p:graphicFrame>
        <p:sp>
          <p:nvSpPr>
            <p:cNvPr id="1065" name="1 - TextBox"/>
            <p:cNvSpPr txBox="1">
              <a:spLocks noChangeArrowheads="1"/>
            </p:cNvSpPr>
            <p:nvPr/>
          </p:nvSpPr>
          <p:spPr bwMode="auto">
            <a:xfrm>
              <a:off x="1940432" y="2284987"/>
              <a:ext cx="1335424" cy="613009"/>
            </a:xfrm>
            <a:prstGeom prst="rect">
              <a:avLst/>
            </a:prstGeom>
            <a:noFill/>
            <a:ln w="9525">
              <a:noFill/>
              <a:miter lim="800000"/>
              <a:headEnd/>
              <a:tailEnd/>
            </a:ln>
          </p:spPr>
          <p:txBody>
            <a:bodyPr/>
            <a:lstStyle/>
            <a:p>
              <a:pPr algn="ctr"/>
              <a:r>
                <a:rPr lang="el-GR" b="1"/>
                <a:t>2%</a:t>
              </a:r>
            </a:p>
          </p:txBody>
        </p:sp>
      </p:grpSp>
      <p:grpSp>
        <p:nvGrpSpPr>
          <p:cNvPr id="15" name="104 - Ομάδα"/>
          <p:cNvGrpSpPr>
            <a:grpSpLocks/>
          </p:cNvGrpSpPr>
          <p:nvPr/>
        </p:nvGrpSpPr>
        <p:grpSpPr bwMode="auto">
          <a:xfrm>
            <a:off x="2843213" y="1268413"/>
            <a:ext cx="1584325" cy="1008062"/>
            <a:chOff x="827585" y="1844821"/>
            <a:chExt cx="2448271" cy="1656187"/>
          </a:xfrm>
        </p:grpSpPr>
        <p:graphicFrame>
          <p:nvGraphicFramePr>
            <p:cNvPr id="1027" name="105 - Γράφημα"/>
            <p:cNvGraphicFramePr>
              <a:graphicFrameLocks/>
            </p:cNvGraphicFramePr>
            <p:nvPr/>
          </p:nvGraphicFramePr>
          <p:xfrm>
            <a:off x="749076" y="1761364"/>
            <a:ext cx="2605289" cy="1823101"/>
          </p:xfrm>
          <a:graphic>
            <a:graphicData uri="http://schemas.openxmlformats.org/presentationml/2006/ole">
              <p:oleObj spid="_x0000_s1027" r:id="rId17" imgW="1688738" imgH="1109568" progId="Excel.Sheet.8">
                <p:embed/>
              </p:oleObj>
            </a:graphicData>
          </a:graphic>
        </p:graphicFrame>
        <p:sp>
          <p:nvSpPr>
            <p:cNvPr id="1064" name="1 - TextBox"/>
            <p:cNvSpPr txBox="1">
              <a:spLocks noChangeArrowheads="1"/>
            </p:cNvSpPr>
            <p:nvPr/>
          </p:nvSpPr>
          <p:spPr bwMode="auto">
            <a:xfrm>
              <a:off x="1940432" y="2199717"/>
              <a:ext cx="1335424" cy="613010"/>
            </a:xfrm>
            <a:prstGeom prst="rect">
              <a:avLst/>
            </a:prstGeom>
            <a:noFill/>
            <a:ln w="9525">
              <a:noFill/>
              <a:miter lim="800000"/>
              <a:headEnd/>
              <a:tailEnd/>
            </a:ln>
          </p:spPr>
          <p:txBody>
            <a:bodyPr/>
            <a:lstStyle/>
            <a:p>
              <a:pPr algn="ctr"/>
              <a:r>
                <a:rPr lang="el-GR" b="1"/>
                <a:t>20,5%</a:t>
              </a:r>
            </a:p>
          </p:txBody>
        </p:sp>
      </p:grpSp>
      <p:grpSp>
        <p:nvGrpSpPr>
          <p:cNvPr id="16" name="107 - Ομάδα"/>
          <p:cNvGrpSpPr>
            <a:grpSpLocks/>
          </p:cNvGrpSpPr>
          <p:nvPr/>
        </p:nvGrpSpPr>
        <p:grpSpPr bwMode="auto">
          <a:xfrm>
            <a:off x="3276600" y="4068763"/>
            <a:ext cx="4102100" cy="1089025"/>
            <a:chOff x="3131839" y="5077315"/>
            <a:chExt cx="4102476" cy="1087989"/>
          </a:xfrm>
        </p:grpSpPr>
        <p:grpSp>
          <p:nvGrpSpPr>
            <p:cNvPr id="1059" name="59 - Ομάδα"/>
            <p:cNvGrpSpPr>
              <a:grpSpLocks/>
            </p:cNvGrpSpPr>
            <p:nvPr/>
          </p:nvGrpSpPr>
          <p:grpSpPr bwMode="auto">
            <a:xfrm>
              <a:off x="3131839" y="5077315"/>
              <a:ext cx="4102476" cy="1087989"/>
              <a:chOff x="1454697" y="3789040"/>
              <a:chExt cx="4413447" cy="1189535"/>
            </a:xfrm>
          </p:grpSpPr>
          <p:grpSp>
            <p:nvGrpSpPr>
              <p:cNvPr id="1061" name="Group 1"/>
              <p:cNvGrpSpPr>
                <a:grpSpLocks/>
              </p:cNvGrpSpPr>
              <p:nvPr/>
            </p:nvGrpSpPr>
            <p:grpSpPr bwMode="auto">
              <a:xfrm>
                <a:off x="1919495" y="3995253"/>
                <a:ext cx="2231385" cy="983322"/>
                <a:chOff x="2989537" y="3440113"/>
                <a:chExt cx="1781174" cy="1103927"/>
              </a:xfrm>
            </p:grpSpPr>
            <p:sp>
              <p:nvSpPr>
                <p:cNvPr id="1062" name="Text Box 11"/>
                <p:cNvSpPr txBox="1">
                  <a:spLocks noChangeArrowheads="1"/>
                </p:cNvSpPr>
                <p:nvPr/>
              </p:nvSpPr>
              <p:spPr bwMode="auto">
                <a:xfrm>
                  <a:off x="4248150" y="3440113"/>
                  <a:ext cx="522561" cy="352636"/>
                </a:xfrm>
                <a:prstGeom prst="rect">
                  <a:avLst/>
                </a:prstGeom>
                <a:noFill/>
                <a:ln w="9525">
                  <a:noFill/>
                  <a:miter lim="800000"/>
                  <a:headEnd/>
                  <a:tailEnd/>
                </a:ln>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Αττική</a:t>
                  </a:r>
                  <a:endParaRPr lang="da-DK" sz="1200" b="1">
                    <a:solidFill>
                      <a:schemeClr val="bg1"/>
                    </a:solidFill>
                    <a:ea typeface="Lucida Sans Unicode" pitchFamily="34" charset="0"/>
                    <a:cs typeface="Arial" charset="0"/>
                  </a:endParaRPr>
                </a:p>
              </p:txBody>
            </p:sp>
            <p:sp>
              <p:nvSpPr>
                <p:cNvPr id="1063" name="Text Box 12"/>
                <p:cNvSpPr txBox="1">
                  <a:spLocks noChangeArrowheads="1"/>
                </p:cNvSpPr>
                <p:nvPr/>
              </p:nvSpPr>
              <p:spPr bwMode="auto">
                <a:xfrm>
                  <a:off x="2989537" y="4191404"/>
                  <a:ext cx="1035876" cy="352636"/>
                </a:xfrm>
                <a:prstGeom prst="rect">
                  <a:avLst/>
                </a:prstGeom>
                <a:noFill/>
                <a:ln w="9525">
                  <a:noFill/>
                  <a:miter lim="800000"/>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l-GR" sz="1200" b="1">
                      <a:solidFill>
                        <a:schemeClr val="bg1"/>
                      </a:solidFill>
                      <a:ea typeface="Lucida Sans Unicode" pitchFamily="34" charset="0"/>
                      <a:cs typeface="Arial" charset="0"/>
                    </a:rPr>
                    <a:t>Πελοπόννησος</a:t>
                  </a:r>
                  <a:endParaRPr lang="da-DK" sz="1200" b="1">
                    <a:solidFill>
                      <a:schemeClr val="bg1"/>
                    </a:solidFill>
                    <a:ea typeface="Lucida Sans Unicode" pitchFamily="34" charset="0"/>
                    <a:cs typeface="Arial" charset="0"/>
                  </a:endParaRPr>
                </a:p>
              </p:txBody>
            </p:sp>
          </p:grpSp>
          <p:graphicFrame>
            <p:nvGraphicFramePr>
              <p:cNvPr id="1026" name="111 - Γράφημα"/>
              <p:cNvGraphicFramePr>
                <a:graphicFrameLocks/>
              </p:cNvGraphicFramePr>
              <p:nvPr/>
            </p:nvGraphicFramePr>
            <p:xfrm>
              <a:off x="1400046" y="3733499"/>
              <a:ext cx="4522748" cy="1191202"/>
            </p:xfrm>
            <a:graphic>
              <a:graphicData uri="http://schemas.openxmlformats.org/presentationml/2006/ole">
                <p:oleObj spid="_x0000_s1026" r:id="rId18" imgW="4206605" imgH="1091279" progId="Excel.Sheet.8">
                  <p:embed/>
                </p:oleObj>
              </a:graphicData>
            </a:graphic>
          </p:graphicFrame>
        </p:grpSp>
        <p:sp>
          <p:nvSpPr>
            <p:cNvPr id="1060" name="1 - TextBox"/>
            <p:cNvSpPr txBox="1">
              <a:spLocks noChangeArrowheads="1"/>
            </p:cNvSpPr>
            <p:nvPr/>
          </p:nvSpPr>
          <p:spPr bwMode="auto">
            <a:xfrm>
              <a:off x="4860032" y="5373216"/>
              <a:ext cx="972311" cy="423952"/>
            </a:xfrm>
            <a:prstGeom prst="rect">
              <a:avLst/>
            </a:prstGeom>
            <a:noFill/>
            <a:ln w="9525">
              <a:noFill/>
              <a:miter lim="800000"/>
              <a:headEnd/>
              <a:tailEnd/>
            </a:ln>
          </p:spPr>
          <p:txBody>
            <a:bodyPr/>
            <a:lstStyle/>
            <a:p>
              <a:pPr algn="ctr"/>
              <a:r>
                <a:rPr lang="el-GR" b="1"/>
                <a:t>30,5%</a:t>
              </a:r>
            </a:p>
          </p:txBody>
        </p:sp>
      </p:gr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1+#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1+#ppt_w/2"/>
                                          </p:val>
                                        </p:tav>
                                        <p:tav tm="100000">
                                          <p:val>
                                            <p:strVal val="#ppt_x"/>
                                          </p:val>
                                        </p:tav>
                                      </p:tavLst>
                                    </p:anim>
                                    <p:anim calcmode="lin" valueType="num">
                                      <p:cBhvr additive="base">
                                        <p:cTn id="7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nodeType="click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1+#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nodeType="click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1+#ppt_w/2"/>
                                          </p:val>
                                        </p:tav>
                                        <p:tav tm="100000">
                                          <p:val>
                                            <p:strVal val="#ppt_x"/>
                                          </p:val>
                                        </p:tav>
                                      </p:tavLst>
                                    </p:anim>
                                    <p:anim calcmode="lin" valueType="num">
                                      <p:cBhvr additive="base">
                                        <p:cTn id="8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sp>
        <p:nvSpPr>
          <p:cNvPr id="21507" name="Text Box 1028"/>
          <p:cNvSpPr txBox="1">
            <a:spLocks noChangeArrowheads="1"/>
          </p:cNvSpPr>
          <p:nvPr/>
        </p:nvSpPr>
        <p:spPr bwMode="auto">
          <a:xfrm>
            <a:off x="15875" y="1228725"/>
            <a:ext cx="8659813" cy="615950"/>
          </a:xfrm>
          <a:prstGeom prst="rect">
            <a:avLst/>
          </a:prstGeom>
          <a:noFill/>
          <a:ln w="9525">
            <a:noFill/>
            <a:miter lim="800000"/>
            <a:headEnd/>
            <a:tailEnd/>
          </a:ln>
        </p:spPr>
        <p:txBody>
          <a:bodyPr>
            <a:spAutoFit/>
          </a:bodyPr>
          <a:lstStyle/>
          <a:p>
            <a:r>
              <a:rPr lang="el-GR" sz="2000" b="1">
                <a:solidFill>
                  <a:srgbClr val="333399"/>
                </a:solidFill>
              </a:rPr>
              <a:t>Ποσοστό συμμετοχής ανά Τομέα </a:t>
            </a:r>
          </a:p>
          <a:p>
            <a:endParaRPr lang="el-GR" sz="1400" b="1">
              <a:solidFill>
                <a:srgbClr val="333399"/>
              </a:solidFill>
            </a:endParaRPr>
          </a:p>
        </p:txBody>
      </p:sp>
      <p:graphicFrame>
        <p:nvGraphicFramePr>
          <p:cNvPr id="7" name="6 - Γράφημα"/>
          <p:cNvGraphicFramePr>
            <a:graphicFrameLocks/>
          </p:cNvGraphicFramePr>
          <p:nvPr/>
        </p:nvGraphicFramePr>
        <p:xfrm>
          <a:off x="-222250" y="1649413"/>
          <a:ext cx="9455150" cy="49895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Table 4"/>
          <p:cNvGraphicFramePr>
            <a:graphicFrameLocks noGrp="1"/>
          </p:cNvGraphicFramePr>
          <p:nvPr/>
        </p:nvGraphicFramePr>
        <p:xfrm>
          <a:off x="-7938" y="754063"/>
          <a:ext cx="9161463" cy="371475"/>
        </p:xfrm>
        <a:graphic>
          <a:graphicData uri="http://schemas.openxmlformats.org/drawingml/2006/table">
            <a:tbl>
              <a:tblPr/>
              <a:tblGrid>
                <a:gridCol w="3054351"/>
                <a:gridCol w="3052762"/>
                <a:gridCol w="305435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3. </a:t>
                      </a:r>
                      <a:r>
                        <a:rPr kumimoji="0" lang="el-GR" sz="1200" b="1" i="0" u="none" strike="noStrike" cap="none" normalizeH="0" baseline="0" smtClean="0">
                          <a:ln>
                            <a:noFill/>
                          </a:ln>
                          <a:solidFill>
                            <a:srgbClr val="FFFFFF"/>
                          </a:solidFill>
                          <a:effectLst/>
                          <a:latin typeface="Tahoma" pitchFamily="34" charset="0"/>
                        </a:rPr>
                        <a:t>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r>
            </a:tbl>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14" name="Table 4"/>
          <p:cNvGraphicFramePr>
            <a:graphicFrameLocks noGrp="1"/>
          </p:cNvGraphicFramePr>
          <p:nvPr/>
        </p:nvGraphicFramePr>
        <p:xfrm>
          <a:off x="-7938" y="836613"/>
          <a:ext cx="9161463" cy="371475"/>
        </p:xfrm>
        <a:graphic>
          <a:graphicData uri="http://schemas.openxmlformats.org/drawingml/2006/table">
            <a:tbl>
              <a:tblPr/>
              <a:tblGrid>
                <a:gridCol w="3054351"/>
                <a:gridCol w="3052762"/>
                <a:gridCol w="305435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FFFFFF"/>
                          </a:solidFill>
                          <a:effectLst/>
                          <a:latin typeface="Tahoma" pitchFamily="34" charset="0"/>
                        </a:rPr>
                        <a:t>1. </a:t>
                      </a:r>
                      <a:r>
                        <a:rPr kumimoji="0" lang="el-GR" sz="1200" b="1" i="0" u="none" strike="noStrike" cap="none" normalizeH="0" baseline="0" dirty="0" smtClean="0">
                          <a:ln>
                            <a:noFill/>
                          </a:ln>
                          <a:solidFill>
                            <a:srgbClr val="FFFFFF"/>
                          </a:solidFill>
                          <a:effectLst/>
                          <a:latin typeface="Tahoma" pitchFamily="34" charset="0"/>
                        </a:rPr>
                        <a:t>Ο δικαιούχος</a:t>
                      </a:r>
                      <a:endParaRPr kumimoji="0" lang="de-DE" sz="1200" b="1" i="0" u="none" strike="noStrike" cap="none" normalizeH="0" baseline="0" dirty="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00B0F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2. </a:t>
                      </a:r>
                      <a:r>
                        <a:rPr kumimoji="0" lang="el-GR" sz="1200" b="1" i="0" u="none" strike="noStrike" cap="none" normalizeH="0" baseline="0" smtClean="0">
                          <a:ln>
                            <a:noFill/>
                          </a:ln>
                          <a:solidFill>
                            <a:srgbClr val="FFFFFF"/>
                          </a:solidFill>
                          <a:effectLst/>
                          <a:latin typeface="Tahoma" pitchFamily="34" charset="0"/>
                        </a:rPr>
                        <a:t>Το έργο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FFFF"/>
                          </a:solidFill>
                          <a:effectLst/>
                          <a:latin typeface="Tahoma" pitchFamily="34" charset="0"/>
                        </a:rPr>
                        <a:t>3. </a:t>
                      </a:r>
                      <a:r>
                        <a:rPr kumimoji="0" lang="el-GR" sz="1200" b="1" i="0" u="none" strike="noStrike" cap="none" normalizeH="0" baseline="0" smtClean="0">
                          <a:ln>
                            <a:noFill/>
                          </a:ln>
                          <a:solidFill>
                            <a:srgbClr val="FFFFFF"/>
                          </a:solidFill>
                          <a:effectLst/>
                          <a:latin typeface="Tahoma" pitchFamily="34" charset="0"/>
                        </a:rPr>
                        <a:t>Η εμπειρία του</a:t>
                      </a:r>
                      <a:endParaRPr kumimoji="0" lang="de-DE" sz="1200" b="1" i="0" u="none" strike="noStrike" cap="none" normalizeH="0" baseline="0" smtClean="0">
                        <a:ln>
                          <a:noFill/>
                        </a:ln>
                        <a:solidFill>
                          <a:srgbClr val="FFFFFF"/>
                        </a:solidFill>
                        <a:effectLst/>
                        <a:latin typeface="Tahoma" pitchFamily="34" charset="0"/>
                      </a:endParaRPr>
                    </a:p>
                  </a:txBody>
                  <a:tcPr marL="0" marR="0" marT="46800" marB="46800" anchor="ctr" horzOverflow="overflow">
                    <a:lnL>
                      <a:noFill/>
                    </a:lnL>
                    <a:lnR>
                      <a:noFill/>
                    </a:lnR>
                    <a:lnT>
                      <a:noFill/>
                    </a:lnT>
                    <a:lnB>
                      <a:noFill/>
                    </a:lnB>
                    <a:lnTlToBr>
                      <a:noFill/>
                    </a:lnTlToBr>
                    <a:lnBlToTr>
                      <a:noFill/>
                    </a:lnBlToTr>
                    <a:solidFill>
                      <a:srgbClr val="B2BCB4"/>
                    </a:solidFill>
                  </a:tcPr>
                </a:tc>
              </a:tr>
            </a:tbl>
          </a:graphicData>
        </a:graphic>
      </p:graphicFrame>
      <p:sp>
        <p:nvSpPr>
          <p:cNvPr id="22535" name="Rectangle 6"/>
          <p:cNvSpPr>
            <a:spLocks noChangeArrowheads="1"/>
          </p:cNvSpPr>
          <p:nvPr/>
        </p:nvSpPr>
        <p:spPr bwMode="auto">
          <a:xfrm>
            <a:off x="0" y="1885950"/>
            <a:ext cx="9144000" cy="0"/>
          </a:xfrm>
          <a:prstGeom prst="rect">
            <a:avLst/>
          </a:prstGeom>
          <a:solidFill>
            <a:srgbClr val="FFFFFF"/>
          </a:solidFill>
          <a:ln w="9525">
            <a:noFill/>
            <a:miter lim="800000"/>
            <a:headEnd/>
            <a:tailEnd/>
          </a:ln>
        </p:spPr>
        <p:txBody>
          <a:bodyPr wrap="none" anchor="ctr">
            <a:spAutoFit/>
          </a:bodyPr>
          <a:lstStyle/>
          <a:p>
            <a:endParaRPr lang="el-GR">
              <a:cs typeface="Arial" charset="0"/>
            </a:endParaRPr>
          </a:p>
        </p:txBody>
      </p:sp>
      <p:sp>
        <p:nvSpPr>
          <p:cNvPr id="22536" name="Text Box 1028"/>
          <p:cNvSpPr txBox="1">
            <a:spLocks noChangeArrowheads="1"/>
          </p:cNvSpPr>
          <p:nvPr/>
        </p:nvSpPr>
        <p:spPr bwMode="auto">
          <a:xfrm>
            <a:off x="0" y="1196975"/>
            <a:ext cx="9128125" cy="708025"/>
          </a:xfrm>
          <a:prstGeom prst="rect">
            <a:avLst/>
          </a:prstGeom>
          <a:noFill/>
          <a:ln w="9525">
            <a:noFill/>
            <a:miter lim="800000"/>
            <a:headEnd/>
            <a:tailEnd/>
          </a:ln>
        </p:spPr>
        <p:txBody>
          <a:bodyPr>
            <a:spAutoFit/>
          </a:bodyPr>
          <a:lstStyle/>
          <a:p>
            <a:r>
              <a:rPr lang="el-GR" sz="2000" b="1">
                <a:solidFill>
                  <a:srgbClr val="333399"/>
                </a:solidFill>
              </a:rPr>
              <a:t>Διάρθρωση – Κλάδος  </a:t>
            </a:r>
          </a:p>
          <a:p>
            <a:endParaRPr lang="el-GR" sz="2000" b="1">
              <a:solidFill>
                <a:srgbClr val="333399"/>
              </a:solidFill>
            </a:endParaRPr>
          </a:p>
        </p:txBody>
      </p:sp>
      <p:graphicFrame>
        <p:nvGraphicFramePr>
          <p:cNvPr id="8" name="6 - Θέση περιεχομένου"/>
          <p:cNvGraphicFramePr>
            <a:graphicFrameLocks noGrp="1"/>
          </p:cNvGraphicFramePr>
          <p:nvPr>
            <p:ph idx="1"/>
          </p:nvPr>
        </p:nvGraphicFramePr>
        <p:xfrm>
          <a:off x="457200" y="1628800"/>
          <a:ext cx="8229600" cy="49251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43912ECA-B14D-4752-837E-206476ADC1FD}"/>
                                            </p:graphicEl>
                                          </p:spTgt>
                                        </p:tgtEl>
                                        <p:attrNameLst>
                                          <p:attrName>style.visibility</p:attrName>
                                        </p:attrNameLst>
                                      </p:cBhvr>
                                      <p:to>
                                        <p:strVal val="visible"/>
                                      </p:to>
                                    </p:set>
                                    <p:anim calcmode="lin" valueType="num">
                                      <p:cBhvr additive="base">
                                        <p:cTn id="7" dur="500" fill="hold"/>
                                        <p:tgtEl>
                                          <p:spTgt spid="8">
                                            <p:graphicEl>
                                              <a:dgm id="{43912ECA-B14D-4752-837E-206476ADC1F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43912ECA-B14D-4752-837E-206476ADC1FD}"/>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graphicEl>
                                              <a:dgm id="{CCF32906-2BB8-4691-BEAC-CCA626A3D39B}"/>
                                            </p:graphicEl>
                                          </p:spTgt>
                                        </p:tgtEl>
                                        <p:attrNameLst>
                                          <p:attrName>style.visibility</p:attrName>
                                        </p:attrNameLst>
                                      </p:cBhvr>
                                      <p:to>
                                        <p:strVal val="visible"/>
                                      </p:to>
                                    </p:set>
                                    <p:anim calcmode="lin" valueType="num">
                                      <p:cBhvr additive="base">
                                        <p:cTn id="11" dur="500" fill="hold"/>
                                        <p:tgtEl>
                                          <p:spTgt spid="8">
                                            <p:graphicEl>
                                              <a:dgm id="{CCF32906-2BB8-4691-BEAC-CCA626A3D39B}"/>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graphicEl>
                                              <a:dgm id="{CCF32906-2BB8-4691-BEAC-CCA626A3D39B}"/>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graphicEl>
                                              <a:dgm id="{F1D9C9AB-4774-4F28-888F-8A28B7231751}"/>
                                            </p:graphicEl>
                                          </p:spTgt>
                                        </p:tgtEl>
                                        <p:attrNameLst>
                                          <p:attrName>style.visibility</p:attrName>
                                        </p:attrNameLst>
                                      </p:cBhvr>
                                      <p:to>
                                        <p:strVal val="visible"/>
                                      </p:to>
                                    </p:set>
                                    <p:anim calcmode="lin" valueType="num">
                                      <p:cBhvr additive="base">
                                        <p:cTn id="17" dur="500" fill="hold"/>
                                        <p:tgtEl>
                                          <p:spTgt spid="8">
                                            <p:graphicEl>
                                              <a:dgm id="{F1D9C9AB-4774-4F28-888F-8A28B7231751}"/>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graphicEl>
                                              <a:dgm id="{F1D9C9AB-4774-4F28-888F-8A28B7231751}"/>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graphicEl>
                                              <a:dgm id="{A268CB92-0848-412D-BA2D-AAF1BF835B65}"/>
                                            </p:graphicEl>
                                          </p:spTgt>
                                        </p:tgtEl>
                                        <p:attrNameLst>
                                          <p:attrName>style.visibility</p:attrName>
                                        </p:attrNameLst>
                                      </p:cBhvr>
                                      <p:to>
                                        <p:strVal val="visible"/>
                                      </p:to>
                                    </p:set>
                                    <p:anim calcmode="lin" valueType="num">
                                      <p:cBhvr additive="base">
                                        <p:cTn id="21" dur="500" fill="hold"/>
                                        <p:tgtEl>
                                          <p:spTgt spid="8">
                                            <p:graphicEl>
                                              <a:dgm id="{A268CB92-0848-412D-BA2D-AAF1BF835B65}"/>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graphicEl>
                                              <a:dgm id="{A268CB92-0848-412D-BA2D-AAF1BF835B65}"/>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graphicEl>
                                              <a:dgm id="{CED1B653-5B5F-4D42-825A-9C05D91AD90F}"/>
                                            </p:graphicEl>
                                          </p:spTgt>
                                        </p:tgtEl>
                                        <p:attrNameLst>
                                          <p:attrName>style.visibility</p:attrName>
                                        </p:attrNameLst>
                                      </p:cBhvr>
                                      <p:to>
                                        <p:strVal val="visible"/>
                                      </p:to>
                                    </p:set>
                                    <p:anim calcmode="lin" valueType="num">
                                      <p:cBhvr additive="base">
                                        <p:cTn id="27" dur="500" fill="hold"/>
                                        <p:tgtEl>
                                          <p:spTgt spid="8">
                                            <p:graphicEl>
                                              <a:dgm id="{CED1B653-5B5F-4D42-825A-9C05D91AD90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graphicEl>
                                              <a:dgm id="{CED1B653-5B5F-4D42-825A-9C05D91AD90F}"/>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graphicEl>
                                              <a:dgm id="{AC8D363E-088F-4B1D-B99C-74E7A313C552}"/>
                                            </p:graphicEl>
                                          </p:spTgt>
                                        </p:tgtEl>
                                        <p:attrNameLst>
                                          <p:attrName>style.visibility</p:attrName>
                                        </p:attrNameLst>
                                      </p:cBhvr>
                                      <p:to>
                                        <p:strVal val="visible"/>
                                      </p:to>
                                    </p:set>
                                    <p:anim calcmode="lin" valueType="num">
                                      <p:cBhvr additive="base">
                                        <p:cTn id="31" dur="500" fill="hold"/>
                                        <p:tgtEl>
                                          <p:spTgt spid="8">
                                            <p:graphicEl>
                                              <a:dgm id="{AC8D363E-088F-4B1D-B99C-74E7A313C552}"/>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graphicEl>
                                              <a:dgm id="{AC8D363E-088F-4B1D-B99C-74E7A313C552}"/>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graphicEl>
                                              <a:dgm id="{00C90AB6-3D18-446A-924A-E3EC8DC3F5D1}"/>
                                            </p:graphicEl>
                                          </p:spTgt>
                                        </p:tgtEl>
                                        <p:attrNameLst>
                                          <p:attrName>style.visibility</p:attrName>
                                        </p:attrNameLst>
                                      </p:cBhvr>
                                      <p:to>
                                        <p:strVal val="visible"/>
                                      </p:to>
                                    </p:set>
                                    <p:anim calcmode="lin" valueType="num">
                                      <p:cBhvr additive="base">
                                        <p:cTn id="37" dur="500" fill="hold"/>
                                        <p:tgtEl>
                                          <p:spTgt spid="8">
                                            <p:graphicEl>
                                              <a:dgm id="{00C90AB6-3D18-446A-924A-E3EC8DC3F5D1}"/>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graphicEl>
                                              <a:dgm id="{00C90AB6-3D18-446A-924A-E3EC8DC3F5D1}"/>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graphicEl>
                                              <a:dgm id="{E3D74B97-3C1D-4576-BF19-B6786C25DE5B}"/>
                                            </p:graphicEl>
                                          </p:spTgt>
                                        </p:tgtEl>
                                        <p:attrNameLst>
                                          <p:attrName>style.visibility</p:attrName>
                                        </p:attrNameLst>
                                      </p:cBhvr>
                                      <p:to>
                                        <p:strVal val="visible"/>
                                      </p:to>
                                    </p:set>
                                    <p:anim calcmode="lin" valueType="num">
                                      <p:cBhvr additive="base">
                                        <p:cTn id="41" dur="500" fill="hold"/>
                                        <p:tgtEl>
                                          <p:spTgt spid="8">
                                            <p:graphicEl>
                                              <a:dgm id="{E3D74B97-3C1D-4576-BF19-B6786C25DE5B}"/>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graphicEl>
                                              <a:dgm id="{E3D74B97-3C1D-4576-BF19-B6786C25DE5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11 - Εικόνα" descr="logo2.gif"/>
          <p:cNvPicPr>
            <a:picLocks noChangeAspect="1"/>
          </p:cNvPicPr>
          <p:nvPr/>
        </p:nvPicPr>
        <p:blipFill>
          <a:blip r:embed="rId3" cstate="print"/>
          <a:srcRect/>
          <a:stretch>
            <a:fillRect/>
          </a:stretch>
        </p:blipFill>
        <p:spPr bwMode="auto">
          <a:xfrm>
            <a:off x="0" y="0"/>
            <a:ext cx="2571750" cy="642938"/>
          </a:xfrm>
          <a:prstGeom prst="rect">
            <a:avLst/>
          </a:prstGeom>
          <a:noFill/>
          <a:ln w="9525">
            <a:noFill/>
            <a:miter lim="800000"/>
            <a:headEnd/>
            <a:tailEnd/>
          </a:ln>
        </p:spPr>
      </p:pic>
      <p:graphicFrame>
        <p:nvGraphicFramePr>
          <p:cNvPr id="13" name="Table 3"/>
          <p:cNvGraphicFramePr>
            <a:graphicFrameLocks noGrp="1"/>
          </p:cNvGraphicFramePr>
          <p:nvPr/>
        </p:nvGraphicFramePr>
        <p:xfrm>
          <a:off x="1524000" y="1905000"/>
          <a:ext cx="6096000" cy="2316480"/>
        </p:xfrm>
        <a:graphic>
          <a:graphicData uri="http://schemas.openxmlformats.org/drawingml/2006/table">
            <a:tbl>
              <a:tblPr/>
              <a:tblGrid>
                <a:gridCol w="6096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chemeClr val="bg1"/>
                          </a:solidFill>
                          <a:effectLst/>
                          <a:latin typeface="Tahoma" pitchFamily="34" charset="0"/>
                        </a:rPr>
                        <a:t>Περιεχόμενα</a:t>
                      </a:r>
                      <a:endParaRPr kumimoji="0" lang="de-DE" sz="1800" b="1" i="0" u="none" strike="noStrike" cap="none" normalizeH="0" baseline="0" smtClean="0">
                        <a:ln>
                          <a:noFill/>
                        </a:ln>
                        <a:solidFill>
                          <a:schemeClr val="bg1"/>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800" b="1" i="0" u="none" strike="noStrike" cap="none" normalizeH="0" baseline="0" smtClean="0">
                        <a:ln>
                          <a:noFill/>
                        </a:ln>
                        <a:solidFill>
                          <a:schemeClr val="bg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26593"/>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1.	</a:t>
                      </a:r>
                      <a:r>
                        <a:rPr kumimoji="0" lang="en-US" sz="1800" b="0" i="0" u="none" strike="noStrike" cap="none" normalizeH="0" baseline="0" smtClean="0">
                          <a:ln>
                            <a:noFill/>
                          </a:ln>
                          <a:solidFill>
                            <a:schemeClr val="tx1"/>
                          </a:solidFill>
                          <a:effectLst/>
                          <a:latin typeface="Tahoma" pitchFamily="34" charset="0"/>
                        </a:rPr>
                        <a:t>O </a:t>
                      </a:r>
                      <a:r>
                        <a:rPr kumimoji="0" lang="el-GR" sz="1800" b="0" i="0" u="none" strike="noStrike" cap="none" normalizeH="0" baseline="0" smtClean="0">
                          <a:ln>
                            <a:noFill/>
                          </a:ln>
                          <a:solidFill>
                            <a:schemeClr val="tx1"/>
                          </a:solidFill>
                          <a:effectLst/>
                          <a:latin typeface="Tahoma" pitchFamily="34" charset="0"/>
                        </a:rPr>
                        <a:t>δικαιούχος</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2.	</a:t>
                      </a:r>
                      <a:r>
                        <a:rPr kumimoji="0" lang="el-GR" sz="1800" b="0" i="0" u="none" strike="noStrike" cap="none" normalizeH="0" baseline="0" smtClean="0">
                          <a:ln>
                            <a:noFill/>
                          </a:ln>
                          <a:solidFill>
                            <a:schemeClr val="tx1"/>
                          </a:solidFill>
                          <a:effectLst/>
                          <a:latin typeface="Tahoma" pitchFamily="34" charset="0"/>
                        </a:rPr>
                        <a:t>Το έργο του </a:t>
                      </a:r>
                      <a:endParaRPr kumimoji="0" lang="de-DE" sz="1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de-DE" sz="800" b="0" i="0" u="none" strike="noStrike" cap="none" normalizeH="0" baseline="0" smtClean="0">
                        <a:ln>
                          <a:noFill/>
                        </a:ln>
                        <a:solidFill>
                          <a:schemeClr val="tx1"/>
                        </a:solidFill>
                        <a:effectLst/>
                        <a:latin typeface="Tahoma"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chemeClr val="tx1"/>
                          </a:solidFill>
                          <a:effectLst/>
                          <a:latin typeface="Tahoma" pitchFamily="34" charset="0"/>
                        </a:rPr>
                        <a:t>3.	</a:t>
                      </a:r>
                      <a:r>
                        <a:rPr kumimoji="0" lang="el-GR" sz="1800" b="0" i="0" u="none" strike="noStrike" cap="none" normalizeH="0" baseline="0" smtClean="0">
                          <a:ln>
                            <a:noFill/>
                          </a:ln>
                          <a:solidFill>
                            <a:schemeClr val="tx1"/>
                          </a:solidFill>
                          <a:effectLst/>
                          <a:latin typeface="Tahoma" pitchFamily="34" charset="0"/>
                        </a:rPr>
                        <a:t>Η εμπειρία του</a:t>
                      </a:r>
                      <a:endParaRPr kumimoji="0" lang="de-DE" sz="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spd="slow">
    <p:wedg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Κλασικό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6049</TotalTime>
  <Words>5176</Words>
  <Application>Microsoft Office PowerPoint</Application>
  <PresentationFormat>On-screen Show (4:3)</PresentationFormat>
  <Paragraphs>675</Paragraphs>
  <Slides>41</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Default Design</vt:lpstr>
      <vt:lpstr>Microsoft Office Excel 97-2003 Worksheet</vt:lpstr>
      <vt:lpstr> ΕΡΕΥΝΑ ΙΚΑΝΟΠΟΙΗΣΗΣ ΔΙΚΑΙΟΥΧΩΝ ΣΕ ΔΡΑΣΕΙΣ ΕΣΠΑ</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ΟΛΟΚΛΗΡΩΣΗ ΠΑΡΟΥΣΙΑΣΗΣ</vt:lpstr>
    </vt:vector>
  </TitlesOfParts>
  <Company>none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ΕΦΕΠΑΕ</dc:title>
  <dc:creator>ΜΑΡΙΑ ΤΣΙΓΓΟΥ</dc:creator>
  <cp:lastModifiedBy>user</cp:lastModifiedBy>
  <cp:revision>729</cp:revision>
  <dcterms:created xsi:type="dcterms:W3CDTF">2008-03-06T15:24:55Z</dcterms:created>
  <dcterms:modified xsi:type="dcterms:W3CDTF">2014-09-18T06:24:06Z</dcterms:modified>
</cp:coreProperties>
</file>